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9"/>
  </p:notesMasterIdLst>
  <p:sldIdLst>
    <p:sldId id="257" r:id="rId2"/>
    <p:sldId id="265" r:id="rId3"/>
    <p:sldId id="258" r:id="rId4"/>
    <p:sldId id="301" r:id="rId5"/>
    <p:sldId id="365" r:id="rId6"/>
    <p:sldId id="367" r:id="rId7"/>
    <p:sldId id="364" r:id="rId8"/>
    <p:sldId id="366" r:id="rId9"/>
    <p:sldId id="260" r:id="rId10"/>
    <p:sldId id="317" r:id="rId11"/>
    <p:sldId id="269" r:id="rId12"/>
    <p:sldId id="313" r:id="rId13"/>
    <p:sldId id="314" r:id="rId14"/>
    <p:sldId id="315" r:id="rId15"/>
    <p:sldId id="316" r:id="rId16"/>
    <p:sldId id="312" r:id="rId17"/>
    <p:sldId id="295" r:id="rId18"/>
    <p:sldId id="390" r:id="rId19"/>
    <p:sldId id="296" r:id="rId20"/>
    <p:sldId id="302" r:id="rId21"/>
    <p:sldId id="303" r:id="rId22"/>
    <p:sldId id="304" r:id="rId23"/>
    <p:sldId id="305" r:id="rId24"/>
    <p:sldId id="306" r:id="rId25"/>
    <p:sldId id="307" r:id="rId26"/>
    <p:sldId id="308" r:id="rId27"/>
    <p:sldId id="309" r:id="rId28"/>
    <p:sldId id="310" r:id="rId29"/>
    <p:sldId id="311" r:id="rId30"/>
    <p:sldId id="369" r:id="rId31"/>
    <p:sldId id="370" r:id="rId32"/>
    <p:sldId id="371" r:id="rId33"/>
    <p:sldId id="372" r:id="rId34"/>
    <p:sldId id="368" r:id="rId35"/>
    <p:sldId id="374" r:id="rId36"/>
    <p:sldId id="375" r:id="rId37"/>
    <p:sldId id="274" r:id="rId38"/>
    <p:sldId id="358" r:id="rId39"/>
    <p:sldId id="379" r:id="rId40"/>
    <p:sldId id="359" r:id="rId41"/>
    <p:sldId id="360" r:id="rId42"/>
    <p:sldId id="380" r:id="rId43"/>
    <p:sldId id="381" r:id="rId44"/>
    <p:sldId id="357" r:id="rId45"/>
    <p:sldId id="288" r:id="rId46"/>
    <p:sldId id="290" r:id="rId47"/>
    <p:sldId id="291" r:id="rId48"/>
    <p:sldId id="292" r:id="rId49"/>
    <p:sldId id="293" r:id="rId50"/>
    <p:sldId id="385" r:id="rId51"/>
    <p:sldId id="387" r:id="rId52"/>
    <p:sldId id="386" r:id="rId53"/>
    <p:sldId id="388" r:id="rId54"/>
    <p:sldId id="294" r:id="rId55"/>
    <p:sldId id="361" r:id="rId56"/>
    <p:sldId id="378" r:id="rId57"/>
    <p:sldId id="377" r:id="rId58"/>
    <p:sldId id="376" r:id="rId59"/>
    <p:sldId id="362" r:id="rId60"/>
    <p:sldId id="363" r:id="rId61"/>
    <p:sldId id="297" r:id="rId62"/>
    <p:sldId id="318" r:id="rId63"/>
    <p:sldId id="319" r:id="rId64"/>
    <p:sldId id="320" r:id="rId65"/>
    <p:sldId id="321" r:id="rId66"/>
    <p:sldId id="322" r:id="rId67"/>
    <p:sldId id="323" r:id="rId68"/>
    <p:sldId id="324" r:id="rId69"/>
    <p:sldId id="326" r:id="rId70"/>
    <p:sldId id="327" r:id="rId71"/>
    <p:sldId id="329" r:id="rId72"/>
    <p:sldId id="328" r:id="rId73"/>
    <p:sldId id="332" r:id="rId74"/>
    <p:sldId id="334" r:id="rId75"/>
    <p:sldId id="335" r:id="rId76"/>
    <p:sldId id="336" r:id="rId77"/>
    <p:sldId id="338" r:id="rId78"/>
    <p:sldId id="339" r:id="rId79"/>
    <p:sldId id="340" r:id="rId80"/>
    <p:sldId id="341" r:id="rId81"/>
    <p:sldId id="342" r:id="rId82"/>
    <p:sldId id="352" r:id="rId83"/>
    <p:sldId id="344" r:id="rId84"/>
    <p:sldId id="345" r:id="rId85"/>
    <p:sldId id="346" r:id="rId86"/>
    <p:sldId id="347" r:id="rId87"/>
    <p:sldId id="348" r:id="rId88"/>
    <p:sldId id="349" r:id="rId89"/>
    <p:sldId id="350" r:id="rId90"/>
    <p:sldId id="351" r:id="rId91"/>
    <p:sldId id="382" r:id="rId92"/>
    <p:sldId id="383" r:id="rId93"/>
    <p:sldId id="384" r:id="rId94"/>
    <p:sldId id="354" r:id="rId95"/>
    <p:sldId id="278" r:id="rId96"/>
    <p:sldId id="389" r:id="rId97"/>
    <p:sldId id="281" r:id="rId98"/>
  </p:sldIdLst>
  <p:sldSz cx="12192000" cy="6858000"/>
  <p:notesSz cx="6858000" cy="9144000"/>
  <p:custDataLst>
    <p:tags r:id="rId10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8BA9"/>
    <a:srgbClr val="D67A71"/>
    <a:srgbClr val="FCD766"/>
    <a:srgbClr val="BFBFBF"/>
    <a:srgbClr val="F19B97"/>
    <a:srgbClr val="D9D9D9"/>
    <a:srgbClr val="8BCF92"/>
    <a:srgbClr val="72CD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78496" autoAdjust="0"/>
  </p:normalViewPr>
  <p:slideViewPr>
    <p:cSldViewPr snapToGrid="0">
      <p:cViewPr varScale="1">
        <p:scale>
          <a:sx n="69" d="100"/>
          <a:sy n="69" d="100"/>
        </p:scale>
        <p:origin x="1195" y="38"/>
      </p:cViewPr>
      <p:guideLst>
        <p:guide orient="horz" pos="2160"/>
        <p:guide pos="386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997C64-D3FD-4E43-8EB0-BF21AA66C4B9}" type="datetimeFigureOut">
              <a:rPr lang="zh-CN" altLang="en-US" smtClean="0"/>
              <a:t>2021/7/4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812D4B-148B-4FF3-9DC5-521C1C664A8E}" type="slidenum">
              <a:rPr lang="zh-CN" altLang="en-US" smtClean="0"/>
              <a:t>‹#›</a:t>
            </a:fld>
            <a:endParaRPr lang="zh-CN" altLang="en-US"/>
          </a:p>
        </p:txBody>
      </p:sp>
    </p:spTree>
    <p:extLst>
      <p:ext uri="{BB962C8B-B14F-4D97-AF65-F5344CB8AC3E}">
        <p14:creationId xmlns:p14="http://schemas.microsoft.com/office/powerpoint/2010/main" val="419608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1</a:t>
            </a:fld>
            <a:endParaRPr lang="zh-CN" altLang="en-US"/>
          </a:p>
        </p:txBody>
      </p:sp>
    </p:spTree>
    <p:extLst>
      <p:ext uri="{BB962C8B-B14F-4D97-AF65-F5344CB8AC3E}">
        <p14:creationId xmlns:p14="http://schemas.microsoft.com/office/powerpoint/2010/main" val="1167080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10</a:t>
            </a:fld>
            <a:endParaRPr lang="zh-CN" altLang="en-US"/>
          </a:p>
        </p:txBody>
      </p:sp>
    </p:spTree>
    <p:extLst>
      <p:ext uri="{BB962C8B-B14F-4D97-AF65-F5344CB8AC3E}">
        <p14:creationId xmlns:p14="http://schemas.microsoft.com/office/powerpoint/2010/main" val="240426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11</a:t>
            </a:fld>
            <a:endParaRPr lang="zh-CN" altLang="en-US"/>
          </a:p>
        </p:txBody>
      </p:sp>
    </p:spTree>
    <p:extLst>
      <p:ext uri="{BB962C8B-B14F-4D97-AF65-F5344CB8AC3E}">
        <p14:creationId xmlns:p14="http://schemas.microsoft.com/office/powerpoint/2010/main" val="1793063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12</a:t>
            </a:fld>
            <a:endParaRPr lang="zh-CN" altLang="en-US"/>
          </a:p>
        </p:txBody>
      </p:sp>
    </p:spTree>
    <p:extLst>
      <p:ext uri="{BB962C8B-B14F-4D97-AF65-F5344CB8AC3E}">
        <p14:creationId xmlns:p14="http://schemas.microsoft.com/office/powerpoint/2010/main" val="1298095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13</a:t>
            </a:fld>
            <a:endParaRPr lang="zh-CN" altLang="en-US"/>
          </a:p>
        </p:txBody>
      </p:sp>
    </p:spTree>
    <p:extLst>
      <p:ext uri="{BB962C8B-B14F-4D97-AF65-F5344CB8AC3E}">
        <p14:creationId xmlns:p14="http://schemas.microsoft.com/office/powerpoint/2010/main" val="3824163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14</a:t>
            </a:fld>
            <a:endParaRPr lang="zh-CN" altLang="en-US"/>
          </a:p>
        </p:txBody>
      </p:sp>
    </p:spTree>
    <p:extLst>
      <p:ext uri="{BB962C8B-B14F-4D97-AF65-F5344CB8AC3E}">
        <p14:creationId xmlns:p14="http://schemas.microsoft.com/office/powerpoint/2010/main" val="11273182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15</a:t>
            </a:fld>
            <a:endParaRPr lang="zh-CN" altLang="en-US"/>
          </a:p>
        </p:txBody>
      </p:sp>
    </p:spTree>
    <p:extLst>
      <p:ext uri="{BB962C8B-B14F-4D97-AF65-F5344CB8AC3E}">
        <p14:creationId xmlns:p14="http://schemas.microsoft.com/office/powerpoint/2010/main" val="3849705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16</a:t>
            </a:fld>
            <a:endParaRPr lang="zh-CN" altLang="en-US"/>
          </a:p>
        </p:txBody>
      </p:sp>
    </p:spTree>
    <p:extLst>
      <p:ext uri="{BB962C8B-B14F-4D97-AF65-F5344CB8AC3E}">
        <p14:creationId xmlns:p14="http://schemas.microsoft.com/office/powerpoint/2010/main" val="3135799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17</a:t>
            </a:fld>
            <a:endParaRPr lang="zh-CN" altLang="en-US"/>
          </a:p>
        </p:txBody>
      </p:sp>
    </p:spTree>
    <p:extLst>
      <p:ext uri="{BB962C8B-B14F-4D97-AF65-F5344CB8AC3E}">
        <p14:creationId xmlns:p14="http://schemas.microsoft.com/office/powerpoint/2010/main" val="42501419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18</a:t>
            </a:fld>
            <a:endParaRPr lang="zh-CN" altLang="en-US"/>
          </a:p>
        </p:txBody>
      </p:sp>
    </p:spTree>
    <p:extLst>
      <p:ext uri="{BB962C8B-B14F-4D97-AF65-F5344CB8AC3E}">
        <p14:creationId xmlns:p14="http://schemas.microsoft.com/office/powerpoint/2010/main" val="29763343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19</a:t>
            </a:fld>
            <a:endParaRPr lang="zh-CN" altLang="en-US"/>
          </a:p>
        </p:txBody>
      </p:sp>
    </p:spTree>
    <p:extLst>
      <p:ext uri="{BB962C8B-B14F-4D97-AF65-F5344CB8AC3E}">
        <p14:creationId xmlns:p14="http://schemas.microsoft.com/office/powerpoint/2010/main" val="2873620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2</a:t>
            </a:fld>
            <a:endParaRPr lang="zh-CN" altLang="en-US"/>
          </a:p>
        </p:txBody>
      </p:sp>
    </p:spTree>
    <p:extLst>
      <p:ext uri="{BB962C8B-B14F-4D97-AF65-F5344CB8AC3E}">
        <p14:creationId xmlns:p14="http://schemas.microsoft.com/office/powerpoint/2010/main" val="9940193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20</a:t>
            </a:fld>
            <a:endParaRPr lang="zh-CN" altLang="en-US"/>
          </a:p>
        </p:txBody>
      </p:sp>
    </p:spTree>
    <p:extLst>
      <p:ext uri="{BB962C8B-B14F-4D97-AF65-F5344CB8AC3E}">
        <p14:creationId xmlns:p14="http://schemas.microsoft.com/office/powerpoint/2010/main" val="8419559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21</a:t>
            </a:fld>
            <a:endParaRPr lang="zh-CN" altLang="en-US"/>
          </a:p>
        </p:txBody>
      </p:sp>
    </p:spTree>
    <p:extLst>
      <p:ext uri="{BB962C8B-B14F-4D97-AF65-F5344CB8AC3E}">
        <p14:creationId xmlns:p14="http://schemas.microsoft.com/office/powerpoint/2010/main" val="32857669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22</a:t>
            </a:fld>
            <a:endParaRPr lang="zh-CN" altLang="en-US"/>
          </a:p>
        </p:txBody>
      </p:sp>
    </p:spTree>
    <p:extLst>
      <p:ext uri="{BB962C8B-B14F-4D97-AF65-F5344CB8AC3E}">
        <p14:creationId xmlns:p14="http://schemas.microsoft.com/office/powerpoint/2010/main" val="943570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23</a:t>
            </a:fld>
            <a:endParaRPr lang="zh-CN" altLang="en-US"/>
          </a:p>
        </p:txBody>
      </p:sp>
    </p:spTree>
    <p:extLst>
      <p:ext uri="{BB962C8B-B14F-4D97-AF65-F5344CB8AC3E}">
        <p14:creationId xmlns:p14="http://schemas.microsoft.com/office/powerpoint/2010/main" val="42948343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24</a:t>
            </a:fld>
            <a:endParaRPr lang="zh-CN" altLang="en-US"/>
          </a:p>
        </p:txBody>
      </p:sp>
    </p:spTree>
    <p:extLst>
      <p:ext uri="{BB962C8B-B14F-4D97-AF65-F5344CB8AC3E}">
        <p14:creationId xmlns:p14="http://schemas.microsoft.com/office/powerpoint/2010/main" val="26045005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25</a:t>
            </a:fld>
            <a:endParaRPr lang="zh-CN" altLang="en-US"/>
          </a:p>
        </p:txBody>
      </p:sp>
    </p:spTree>
    <p:extLst>
      <p:ext uri="{BB962C8B-B14F-4D97-AF65-F5344CB8AC3E}">
        <p14:creationId xmlns:p14="http://schemas.microsoft.com/office/powerpoint/2010/main" val="29216620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26</a:t>
            </a:fld>
            <a:endParaRPr lang="zh-CN" altLang="en-US"/>
          </a:p>
        </p:txBody>
      </p:sp>
    </p:spTree>
    <p:extLst>
      <p:ext uri="{BB962C8B-B14F-4D97-AF65-F5344CB8AC3E}">
        <p14:creationId xmlns:p14="http://schemas.microsoft.com/office/powerpoint/2010/main" val="13870210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27</a:t>
            </a:fld>
            <a:endParaRPr lang="zh-CN" altLang="en-US"/>
          </a:p>
        </p:txBody>
      </p:sp>
    </p:spTree>
    <p:extLst>
      <p:ext uri="{BB962C8B-B14F-4D97-AF65-F5344CB8AC3E}">
        <p14:creationId xmlns:p14="http://schemas.microsoft.com/office/powerpoint/2010/main" val="12211767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28</a:t>
            </a:fld>
            <a:endParaRPr lang="zh-CN" altLang="en-US"/>
          </a:p>
        </p:txBody>
      </p:sp>
    </p:spTree>
    <p:extLst>
      <p:ext uri="{BB962C8B-B14F-4D97-AF65-F5344CB8AC3E}">
        <p14:creationId xmlns:p14="http://schemas.microsoft.com/office/powerpoint/2010/main" val="20957824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29</a:t>
            </a:fld>
            <a:endParaRPr lang="zh-CN" altLang="en-US"/>
          </a:p>
        </p:txBody>
      </p:sp>
    </p:spTree>
    <p:extLst>
      <p:ext uri="{BB962C8B-B14F-4D97-AF65-F5344CB8AC3E}">
        <p14:creationId xmlns:p14="http://schemas.microsoft.com/office/powerpoint/2010/main" val="1225112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3</a:t>
            </a:fld>
            <a:endParaRPr lang="zh-CN" altLang="en-US"/>
          </a:p>
        </p:txBody>
      </p:sp>
    </p:spTree>
    <p:extLst>
      <p:ext uri="{BB962C8B-B14F-4D97-AF65-F5344CB8AC3E}">
        <p14:creationId xmlns:p14="http://schemas.microsoft.com/office/powerpoint/2010/main" val="42905096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30</a:t>
            </a:fld>
            <a:endParaRPr lang="zh-CN" altLang="en-US"/>
          </a:p>
        </p:txBody>
      </p:sp>
    </p:spTree>
    <p:extLst>
      <p:ext uri="{BB962C8B-B14F-4D97-AF65-F5344CB8AC3E}">
        <p14:creationId xmlns:p14="http://schemas.microsoft.com/office/powerpoint/2010/main" val="24454729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31</a:t>
            </a:fld>
            <a:endParaRPr lang="zh-CN" altLang="en-US"/>
          </a:p>
        </p:txBody>
      </p:sp>
    </p:spTree>
    <p:extLst>
      <p:ext uri="{BB962C8B-B14F-4D97-AF65-F5344CB8AC3E}">
        <p14:creationId xmlns:p14="http://schemas.microsoft.com/office/powerpoint/2010/main" val="32772602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Follower A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等待一个随机的选举超时时间之后，没收到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发来的心跳消息。因此，将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Term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由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0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增加为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，转换为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Candidate</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，进入选举状态。</a:t>
            </a: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32</a:t>
            </a:fld>
            <a:endParaRPr lang="zh-CN" altLang="en-US"/>
          </a:p>
        </p:txBody>
      </p:sp>
    </p:spTree>
    <p:extLst>
      <p:ext uri="{BB962C8B-B14F-4D97-AF65-F5344CB8AC3E}">
        <p14:creationId xmlns:p14="http://schemas.microsoft.com/office/powerpoint/2010/main" val="2506753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33</a:t>
            </a:fld>
            <a:endParaRPr lang="zh-CN" altLang="en-US"/>
          </a:p>
        </p:txBody>
      </p:sp>
    </p:spTree>
    <p:extLst>
      <p:ext uri="{BB962C8B-B14F-4D97-AF65-F5344CB8AC3E}">
        <p14:creationId xmlns:p14="http://schemas.microsoft.com/office/powerpoint/2010/main" val="25103343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34</a:t>
            </a:fld>
            <a:endParaRPr lang="zh-CN" altLang="en-US"/>
          </a:p>
        </p:txBody>
      </p:sp>
    </p:spTree>
    <p:extLst>
      <p:ext uri="{BB962C8B-B14F-4D97-AF65-F5344CB8AC3E}">
        <p14:creationId xmlns:p14="http://schemas.microsoft.com/office/powerpoint/2010/main" val="27455341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35</a:t>
            </a:fld>
            <a:endParaRPr lang="zh-CN" altLang="en-US"/>
          </a:p>
        </p:txBody>
      </p:sp>
    </p:spTree>
    <p:extLst>
      <p:ext uri="{BB962C8B-B14F-4D97-AF65-F5344CB8AC3E}">
        <p14:creationId xmlns:p14="http://schemas.microsoft.com/office/powerpoint/2010/main" val="14840318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一般情况下，</a:t>
            </a:r>
            <a:r>
              <a:rPr lang="en-US" altLang="zh-CN" sz="1200" b="0" i="0" kern="1200" dirty="0">
                <a:solidFill>
                  <a:schemeClr val="tx1"/>
                </a:solidFill>
                <a:effectLst/>
                <a:latin typeface="+mn-lt"/>
                <a:ea typeface="+mn-ea"/>
                <a:cs typeface="+mn-cs"/>
              </a:rPr>
              <a:t>Leader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Followers </a:t>
            </a:r>
            <a:r>
              <a:rPr lang="zh-CN" altLang="en-US" sz="1200" b="0" i="0" kern="1200" dirty="0">
                <a:solidFill>
                  <a:schemeClr val="tx1"/>
                </a:solidFill>
                <a:effectLst/>
                <a:latin typeface="+mn-lt"/>
                <a:ea typeface="+mn-ea"/>
                <a:cs typeface="+mn-cs"/>
              </a:rPr>
              <a:t>的日志保持一致，因此日志条目一致性检查通常不会失败。</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然而，</a:t>
            </a:r>
            <a:r>
              <a:rPr lang="en-US" altLang="zh-CN" sz="1200" b="0" i="0" kern="1200" dirty="0">
                <a:solidFill>
                  <a:schemeClr val="tx1"/>
                </a:solidFill>
                <a:effectLst/>
                <a:latin typeface="+mn-lt"/>
                <a:ea typeface="+mn-ea"/>
                <a:cs typeface="+mn-cs"/>
              </a:rPr>
              <a:t>Leader </a:t>
            </a:r>
            <a:r>
              <a:rPr lang="zh-CN" altLang="en-US" sz="1200" b="0" i="0" kern="1200" dirty="0">
                <a:solidFill>
                  <a:schemeClr val="tx1"/>
                </a:solidFill>
                <a:effectLst/>
                <a:latin typeface="+mn-lt"/>
                <a:ea typeface="+mn-ea"/>
                <a:cs typeface="+mn-cs"/>
              </a:rPr>
              <a:t>崩溃可能会导致日志不一致：旧的 </a:t>
            </a:r>
            <a:r>
              <a:rPr lang="en-US" altLang="zh-CN" sz="1200" b="0" i="0" kern="1200" dirty="0">
                <a:solidFill>
                  <a:schemeClr val="tx1"/>
                </a:solidFill>
                <a:effectLst/>
                <a:latin typeface="+mn-lt"/>
                <a:ea typeface="+mn-ea"/>
                <a:cs typeface="+mn-cs"/>
              </a:rPr>
              <a:t>Leader </a:t>
            </a:r>
            <a:r>
              <a:rPr lang="zh-CN" altLang="en-US" sz="1200" b="0" i="0" kern="1200" dirty="0">
                <a:solidFill>
                  <a:schemeClr val="tx1"/>
                </a:solidFill>
                <a:effectLst/>
                <a:latin typeface="+mn-lt"/>
                <a:ea typeface="+mn-ea"/>
                <a:cs typeface="+mn-cs"/>
              </a:rPr>
              <a:t>可能没有完全复制完日志中的所有条目。</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36</a:t>
            </a:fld>
            <a:endParaRPr lang="zh-CN" altLang="en-US"/>
          </a:p>
        </p:txBody>
      </p:sp>
    </p:spTree>
    <p:extLst>
      <p:ext uri="{BB962C8B-B14F-4D97-AF65-F5344CB8AC3E}">
        <p14:creationId xmlns:p14="http://schemas.microsoft.com/office/powerpoint/2010/main" val="17982817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37</a:t>
            </a:fld>
            <a:endParaRPr lang="zh-CN" altLang="en-US"/>
          </a:p>
        </p:txBody>
      </p:sp>
    </p:spTree>
    <p:extLst>
      <p:ext uri="{BB962C8B-B14F-4D97-AF65-F5344CB8AC3E}">
        <p14:creationId xmlns:p14="http://schemas.microsoft.com/office/powerpoint/2010/main" val="5901677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38</a:t>
            </a:fld>
            <a:endParaRPr lang="zh-CN" altLang="en-US"/>
          </a:p>
        </p:txBody>
      </p:sp>
    </p:spTree>
    <p:extLst>
      <p:ext uri="{BB962C8B-B14F-4D97-AF65-F5344CB8AC3E}">
        <p14:creationId xmlns:p14="http://schemas.microsoft.com/office/powerpoint/2010/main" val="11312214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39</a:t>
            </a:fld>
            <a:endParaRPr lang="zh-CN" altLang="en-US"/>
          </a:p>
        </p:txBody>
      </p:sp>
    </p:spTree>
    <p:extLst>
      <p:ext uri="{BB962C8B-B14F-4D97-AF65-F5344CB8AC3E}">
        <p14:creationId xmlns:p14="http://schemas.microsoft.com/office/powerpoint/2010/main" val="880938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4</a:t>
            </a:fld>
            <a:endParaRPr lang="zh-CN" altLang="en-US"/>
          </a:p>
        </p:txBody>
      </p:sp>
    </p:spTree>
    <p:extLst>
      <p:ext uri="{BB962C8B-B14F-4D97-AF65-F5344CB8AC3E}">
        <p14:creationId xmlns:p14="http://schemas.microsoft.com/office/powerpoint/2010/main" val="8034821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40</a:t>
            </a:fld>
            <a:endParaRPr lang="zh-CN" altLang="en-US"/>
          </a:p>
        </p:txBody>
      </p:sp>
    </p:spTree>
    <p:extLst>
      <p:ext uri="{BB962C8B-B14F-4D97-AF65-F5344CB8AC3E}">
        <p14:creationId xmlns:p14="http://schemas.microsoft.com/office/powerpoint/2010/main" val="32152977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C3E50"/>
                </a:solidFill>
                <a:effectLst/>
                <a:latin typeface="-apple-system"/>
              </a:rPr>
              <a:t>（</a:t>
            </a:r>
            <a:r>
              <a:rPr lang="en-US" altLang="zh-CN" b="0" i="0" dirty="0">
                <a:solidFill>
                  <a:srgbClr val="2C3E50"/>
                </a:solidFill>
                <a:effectLst/>
                <a:latin typeface="-apple-system"/>
              </a:rPr>
              <a:t>1</a:t>
            </a:r>
            <a:r>
              <a:rPr lang="zh-CN" altLang="en-US" b="0" i="0" dirty="0">
                <a:solidFill>
                  <a:srgbClr val="2C3E50"/>
                </a:solidFill>
                <a:effectLst/>
                <a:latin typeface="-apple-system"/>
              </a:rPr>
              <a:t>）每个 </a:t>
            </a:r>
            <a:r>
              <a:rPr lang="en-US" altLang="zh-CN" dirty="0"/>
              <a:t>Sentinel</a:t>
            </a:r>
            <a:r>
              <a:rPr lang="en-US" altLang="zh-CN" b="0" i="0" dirty="0">
                <a:solidFill>
                  <a:srgbClr val="2C3E50"/>
                </a:solidFill>
                <a:effectLst/>
                <a:latin typeface="-apple-system"/>
              </a:rPr>
              <a:t> </a:t>
            </a:r>
            <a:r>
              <a:rPr lang="zh-CN" altLang="en-US" b="0" i="0" dirty="0">
                <a:solidFill>
                  <a:srgbClr val="2C3E50"/>
                </a:solidFill>
                <a:effectLst/>
                <a:latin typeface="-apple-system"/>
              </a:rPr>
              <a:t>以 </a:t>
            </a:r>
            <a:r>
              <a:rPr lang="zh-CN" altLang="en-US" b="1" i="0" dirty="0">
                <a:solidFill>
                  <a:srgbClr val="2C3E50"/>
                </a:solidFill>
                <a:effectLst/>
                <a:latin typeface="-apple-system"/>
              </a:rPr>
              <a:t>每秒钟</a:t>
            </a:r>
            <a:r>
              <a:rPr lang="zh-CN" altLang="en-US" b="0" i="0" dirty="0">
                <a:solidFill>
                  <a:srgbClr val="2C3E50"/>
                </a:solidFill>
                <a:effectLst/>
                <a:latin typeface="-apple-system"/>
              </a:rPr>
              <a:t> 一次的频率，向它所知的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a:t>
            </a:r>
            <a:r>
              <a:rPr lang="zh-CN" altLang="en-US" b="1" i="0" dirty="0">
                <a:solidFill>
                  <a:srgbClr val="2C3E50"/>
                </a:solidFill>
                <a:effectLst/>
                <a:latin typeface="-apple-system"/>
              </a:rPr>
              <a:t>从服务器</a:t>
            </a:r>
            <a:r>
              <a:rPr lang="zh-CN" altLang="en-US" b="0" i="0" dirty="0">
                <a:solidFill>
                  <a:srgbClr val="2C3E50"/>
                </a:solidFill>
                <a:effectLst/>
                <a:latin typeface="-apple-system"/>
              </a:rPr>
              <a:t> 以及其他 </a:t>
            </a:r>
            <a:r>
              <a:rPr lang="en-US" altLang="zh-CN" dirty="0"/>
              <a:t>Sentinel</a:t>
            </a:r>
            <a:r>
              <a:rPr lang="en-US" altLang="zh-CN" b="0" i="0" dirty="0">
                <a:solidFill>
                  <a:srgbClr val="2C3E50"/>
                </a:solidFill>
                <a:effectLst/>
                <a:latin typeface="-apple-system"/>
              </a:rPr>
              <a:t> </a:t>
            </a:r>
            <a:r>
              <a:rPr lang="zh-CN" altLang="en-US" b="1" i="0" dirty="0">
                <a:solidFill>
                  <a:srgbClr val="2C3E50"/>
                </a:solidFill>
                <a:effectLst/>
                <a:latin typeface="-apple-system"/>
              </a:rPr>
              <a:t>实例</a:t>
            </a:r>
            <a:r>
              <a:rPr lang="zh-CN" altLang="en-US" b="0" i="0" dirty="0">
                <a:solidFill>
                  <a:srgbClr val="2C3E50"/>
                </a:solidFill>
                <a:effectLst/>
                <a:latin typeface="-apple-system"/>
              </a:rPr>
              <a:t> 发送一个 </a:t>
            </a:r>
            <a:r>
              <a:rPr lang="en-US" altLang="zh-CN" dirty="0"/>
              <a:t>PING</a:t>
            </a:r>
            <a:r>
              <a:rPr lang="en-US" altLang="zh-CN" b="0" i="0" dirty="0">
                <a:solidFill>
                  <a:srgbClr val="2C3E50"/>
                </a:solidFill>
                <a:effectLst/>
                <a:latin typeface="-apple-system"/>
              </a:rPr>
              <a:t> </a:t>
            </a:r>
            <a:r>
              <a:rPr lang="zh-CN" altLang="en-US" b="0" i="0" dirty="0">
                <a:solidFill>
                  <a:srgbClr val="2C3E50"/>
                </a:solidFill>
                <a:effectLst/>
                <a:latin typeface="-apple-system"/>
              </a:rPr>
              <a:t>命令。</a:t>
            </a:r>
            <a:endParaRPr lang="en-US" altLang="zh-CN" b="0" i="0" dirty="0">
              <a:solidFill>
                <a:srgbClr val="2C3E50"/>
              </a:solidFill>
              <a:effectLst/>
              <a:latin typeface="-apple-system"/>
            </a:endParaRPr>
          </a:p>
          <a:p>
            <a:r>
              <a:rPr lang="zh-CN" altLang="en-US" b="0" i="0" dirty="0">
                <a:solidFill>
                  <a:srgbClr val="2C3E50"/>
                </a:solidFill>
                <a:effectLst/>
                <a:latin typeface="-apple-system"/>
              </a:rPr>
              <a:t>（</a:t>
            </a:r>
            <a:r>
              <a:rPr lang="en-US" altLang="zh-CN" b="0" i="0" dirty="0">
                <a:solidFill>
                  <a:srgbClr val="2C3E50"/>
                </a:solidFill>
                <a:effectLst/>
                <a:latin typeface="-apple-system"/>
              </a:rPr>
              <a:t>2</a:t>
            </a:r>
            <a:r>
              <a:rPr lang="zh-CN" altLang="en-US" b="0" i="0" dirty="0">
                <a:solidFill>
                  <a:srgbClr val="2C3E50"/>
                </a:solidFill>
                <a:effectLst/>
                <a:latin typeface="-apple-system"/>
              </a:rPr>
              <a:t>）如果一个 </a:t>
            </a:r>
            <a:r>
              <a:rPr lang="zh-CN" altLang="en-US" b="1" i="0" dirty="0">
                <a:solidFill>
                  <a:srgbClr val="2C3E50"/>
                </a:solidFill>
                <a:effectLst/>
                <a:latin typeface="-apple-system"/>
              </a:rPr>
              <a:t>实例</a:t>
            </a:r>
            <a:r>
              <a:rPr lang="zh-CN" altLang="en-US" b="0" i="0" dirty="0">
                <a:solidFill>
                  <a:srgbClr val="2C3E50"/>
                </a:solidFill>
                <a:effectLst/>
                <a:latin typeface="-apple-system"/>
              </a:rPr>
              <a:t>（</a:t>
            </a:r>
            <a:r>
              <a:rPr lang="en-US" altLang="zh-CN" dirty="0"/>
              <a:t>instance</a:t>
            </a:r>
            <a:r>
              <a:rPr lang="zh-CN" altLang="en-US" b="0" i="0" dirty="0">
                <a:solidFill>
                  <a:srgbClr val="2C3E50"/>
                </a:solidFill>
                <a:effectLst/>
                <a:latin typeface="-apple-system"/>
              </a:rPr>
              <a:t>）距离 </a:t>
            </a:r>
            <a:r>
              <a:rPr lang="zh-CN" altLang="en-US" b="1" i="0" dirty="0">
                <a:solidFill>
                  <a:srgbClr val="2C3E50"/>
                </a:solidFill>
                <a:effectLst/>
                <a:latin typeface="-apple-system"/>
              </a:rPr>
              <a:t>最后一次</a:t>
            </a:r>
            <a:r>
              <a:rPr lang="zh-CN" altLang="en-US" b="0" i="0" dirty="0">
                <a:solidFill>
                  <a:srgbClr val="2C3E50"/>
                </a:solidFill>
                <a:effectLst/>
                <a:latin typeface="-apple-system"/>
              </a:rPr>
              <a:t> 有效回复 </a:t>
            </a:r>
            <a:r>
              <a:rPr lang="en-US" altLang="zh-CN" dirty="0"/>
              <a:t>PING</a:t>
            </a:r>
            <a:r>
              <a:rPr lang="en-US" altLang="zh-CN" b="0" i="0" dirty="0">
                <a:solidFill>
                  <a:srgbClr val="2C3E50"/>
                </a:solidFill>
                <a:effectLst/>
                <a:latin typeface="-apple-system"/>
              </a:rPr>
              <a:t> </a:t>
            </a:r>
            <a:r>
              <a:rPr lang="zh-CN" altLang="en-US" b="0" i="0" dirty="0">
                <a:solidFill>
                  <a:srgbClr val="2C3E50"/>
                </a:solidFill>
                <a:effectLst/>
                <a:latin typeface="-apple-system"/>
              </a:rPr>
              <a:t>命令的时间超过 </a:t>
            </a:r>
            <a:r>
              <a:rPr lang="en-US" altLang="zh-CN" dirty="0"/>
              <a:t>down-after-milliseconds</a:t>
            </a:r>
            <a:r>
              <a:rPr lang="en-US" altLang="zh-CN" b="0" i="0" dirty="0">
                <a:solidFill>
                  <a:srgbClr val="2C3E50"/>
                </a:solidFill>
                <a:effectLst/>
                <a:latin typeface="-apple-system"/>
              </a:rPr>
              <a:t> </a:t>
            </a:r>
            <a:r>
              <a:rPr lang="zh-CN" altLang="en-US" b="0" i="0" dirty="0">
                <a:solidFill>
                  <a:srgbClr val="2C3E50"/>
                </a:solidFill>
                <a:effectLst/>
                <a:latin typeface="-apple-system"/>
              </a:rPr>
              <a:t>所指定的值，那么这个实例会被 </a:t>
            </a:r>
            <a:r>
              <a:rPr lang="en-US" altLang="zh-CN" dirty="0"/>
              <a:t>Sentinel</a:t>
            </a:r>
            <a:r>
              <a:rPr lang="en-US" altLang="zh-CN" b="0" i="0" dirty="0">
                <a:solidFill>
                  <a:srgbClr val="2C3E50"/>
                </a:solidFill>
                <a:effectLst/>
                <a:latin typeface="-apple-system"/>
              </a:rPr>
              <a:t> </a:t>
            </a:r>
            <a:r>
              <a:rPr lang="zh-CN" altLang="en-US" b="0" i="0" dirty="0">
                <a:solidFill>
                  <a:srgbClr val="2C3E50"/>
                </a:solidFill>
                <a:effectLst/>
                <a:latin typeface="-apple-system"/>
              </a:rPr>
              <a:t>标记为 </a:t>
            </a:r>
            <a:r>
              <a:rPr lang="zh-CN" altLang="en-US" b="1" i="0" dirty="0">
                <a:solidFill>
                  <a:srgbClr val="2C3E50"/>
                </a:solidFill>
                <a:effectLst/>
                <a:latin typeface="-apple-system"/>
              </a:rPr>
              <a:t>主观下线</a:t>
            </a:r>
            <a:r>
              <a:rPr lang="zh-CN" altLang="en-US" b="0" i="0" dirty="0">
                <a:solidFill>
                  <a:srgbClr val="2C3E50"/>
                </a:solidFill>
                <a:effectLst/>
                <a:latin typeface="-apple-system"/>
              </a:rPr>
              <a:t>。</a:t>
            </a: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41</a:t>
            </a:fld>
            <a:endParaRPr lang="zh-CN" altLang="en-US"/>
          </a:p>
        </p:txBody>
      </p:sp>
    </p:spTree>
    <p:extLst>
      <p:ext uri="{BB962C8B-B14F-4D97-AF65-F5344CB8AC3E}">
        <p14:creationId xmlns:p14="http://schemas.microsoft.com/office/powerpoint/2010/main" val="4848047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2C3E50"/>
                </a:solidFill>
                <a:effectLst/>
                <a:latin typeface="-apple-system"/>
              </a:rPr>
              <a:t>（</a:t>
            </a:r>
            <a:r>
              <a:rPr lang="en-US" altLang="zh-CN" b="0" i="0" dirty="0">
                <a:solidFill>
                  <a:srgbClr val="2C3E50"/>
                </a:solidFill>
                <a:effectLst/>
                <a:latin typeface="-apple-system"/>
              </a:rPr>
              <a:t>3</a:t>
            </a:r>
            <a:r>
              <a:rPr lang="zh-CN" altLang="en-US" b="0" i="0" dirty="0">
                <a:solidFill>
                  <a:srgbClr val="2C3E50"/>
                </a:solidFill>
                <a:effectLst/>
                <a:latin typeface="-apple-system"/>
              </a:rPr>
              <a:t>）如果一个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被标记为 </a:t>
            </a:r>
            <a:r>
              <a:rPr lang="zh-CN" altLang="en-US" b="1" i="0" dirty="0">
                <a:solidFill>
                  <a:srgbClr val="2C3E50"/>
                </a:solidFill>
                <a:effectLst/>
                <a:latin typeface="-apple-system"/>
              </a:rPr>
              <a:t>主观下线</a:t>
            </a:r>
            <a:r>
              <a:rPr lang="zh-CN" altLang="en-US" b="0" i="0" dirty="0">
                <a:solidFill>
                  <a:srgbClr val="2C3E50"/>
                </a:solidFill>
                <a:effectLst/>
                <a:latin typeface="-apple-system"/>
              </a:rPr>
              <a:t>，那么正在 </a:t>
            </a:r>
            <a:r>
              <a:rPr lang="zh-CN" altLang="en-US" b="1" i="0" dirty="0">
                <a:solidFill>
                  <a:srgbClr val="2C3E50"/>
                </a:solidFill>
                <a:effectLst/>
                <a:latin typeface="-apple-system"/>
              </a:rPr>
              <a:t>监视</a:t>
            </a:r>
            <a:r>
              <a:rPr lang="zh-CN" altLang="en-US" b="0" i="0" dirty="0">
                <a:solidFill>
                  <a:srgbClr val="2C3E50"/>
                </a:solidFill>
                <a:effectLst/>
                <a:latin typeface="-apple-system"/>
              </a:rPr>
              <a:t> 这个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的所有 </a:t>
            </a:r>
            <a:r>
              <a:rPr lang="en-US" altLang="zh-CN" b="0" i="0" dirty="0">
                <a:solidFill>
                  <a:srgbClr val="2C3E50"/>
                </a:solidFill>
                <a:effectLst/>
                <a:latin typeface="-apple-system"/>
              </a:rPr>
              <a:t>Sentinel </a:t>
            </a:r>
            <a:r>
              <a:rPr lang="zh-CN" altLang="en-US" b="0" i="0" dirty="0">
                <a:solidFill>
                  <a:srgbClr val="2C3E50"/>
                </a:solidFill>
                <a:effectLst/>
                <a:latin typeface="-apple-system"/>
              </a:rPr>
              <a:t>节点，要以 </a:t>
            </a:r>
            <a:r>
              <a:rPr lang="zh-CN" altLang="en-US" b="1" i="0" dirty="0">
                <a:solidFill>
                  <a:srgbClr val="2C3E50"/>
                </a:solidFill>
                <a:effectLst/>
                <a:latin typeface="-apple-system"/>
              </a:rPr>
              <a:t>每秒一次</a:t>
            </a:r>
            <a:r>
              <a:rPr lang="zh-CN" altLang="en-US" b="0" i="0" dirty="0">
                <a:solidFill>
                  <a:srgbClr val="2C3E50"/>
                </a:solidFill>
                <a:effectLst/>
                <a:latin typeface="-apple-system"/>
              </a:rPr>
              <a:t> 的频率确认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的确进入了 </a:t>
            </a:r>
            <a:r>
              <a:rPr lang="zh-CN" altLang="en-US" b="1" i="0" dirty="0">
                <a:solidFill>
                  <a:srgbClr val="2C3E50"/>
                </a:solidFill>
                <a:effectLst/>
                <a:latin typeface="-apple-system"/>
              </a:rPr>
              <a:t>主观下线</a:t>
            </a:r>
            <a:r>
              <a:rPr lang="zh-CN" altLang="en-US" b="0" i="0" dirty="0">
                <a:solidFill>
                  <a:srgbClr val="2C3E50"/>
                </a:solidFill>
                <a:effectLst/>
                <a:latin typeface="-apple-system"/>
              </a:rPr>
              <a:t> 状态。</a:t>
            </a:r>
            <a:br>
              <a:rPr lang="zh-CN" altLang="en-US" dirty="0"/>
            </a:br>
            <a:r>
              <a:rPr lang="zh-CN" altLang="en-US" b="0" i="0" dirty="0">
                <a:solidFill>
                  <a:srgbClr val="2C3E50"/>
                </a:solidFill>
                <a:effectLst/>
                <a:latin typeface="-apple-system"/>
              </a:rPr>
              <a:t>（</a:t>
            </a:r>
            <a:r>
              <a:rPr lang="en-US" altLang="zh-CN" b="0" i="0" dirty="0">
                <a:solidFill>
                  <a:srgbClr val="2C3E50"/>
                </a:solidFill>
                <a:effectLst/>
                <a:latin typeface="-apple-system"/>
              </a:rPr>
              <a:t>4</a:t>
            </a:r>
            <a:r>
              <a:rPr lang="zh-CN" altLang="en-US" b="0" i="0" dirty="0">
                <a:solidFill>
                  <a:srgbClr val="2C3E50"/>
                </a:solidFill>
                <a:effectLst/>
                <a:latin typeface="-apple-system"/>
              </a:rPr>
              <a:t>）如果一个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被标记为 </a:t>
            </a:r>
            <a:r>
              <a:rPr lang="zh-CN" altLang="en-US" b="1" i="0" dirty="0">
                <a:solidFill>
                  <a:srgbClr val="2C3E50"/>
                </a:solidFill>
                <a:effectLst/>
                <a:latin typeface="-apple-system"/>
              </a:rPr>
              <a:t>主观下线</a:t>
            </a:r>
            <a:r>
              <a:rPr lang="zh-CN" altLang="en-US" b="0" i="0" dirty="0">
                <a:solidFill>
                  <a:srgbClr val="2C3E50"/>
                </a:solidFill>
                <a:effectLst/>
                <a:latin typeface="-apple-system"/>
              </a:rPr>
              <a:t>，并且有 </a:t>
            </a:r>
            <a:r>
              <a:rPr lang="zh-CN" altLang="en-US" b="1" i="0" dirty="0">
                <a:solidFill>
                  <a:srgbClr val="2C3E50"/>
                </a:solidFill>
                <a:effectLst/>
                <a:latin typeface="-apple-system"/>
              </a:rPr>
              <a:t>足够数量</a:t>
            </a:r>
            <a:r>
              <a:rPr lang="zh-CN" altLang="en-US" b="0" i="0" dirty="0">
                <a:solidFill>
                  <a:srgbClr val="2C3E50"/>
                </a:solidFill>
                <a:effectLst/>
                <a:latin typeface="-apple-system"/>
              </a:rPr>
              <a:t> 的 </a:t>
            </a:r>
            <a:r>
              <a:rPr lang="en-US" altLang="zh-CN" dirty="0"/>
              <a:t>Sentinel</a:t>
            </a:r>
            <a:r>
              <a:rPr lang="zh-CN" altLang="en-US" b="0" i="0" dirty="0">
                <a:solidFill>
                  <a:srgbClr val="2C3E50"/>
                </a:solidFill>
                <a:effectLst/>
                <a:latin typeface="-apple-system"/>
              </a:rPr>
              <a:t>（至少要达到 </a:t>
            </a:r>
            <a:r>
              <a:rPr lang="zh-CN" altLang="en-US" b="1" i="0" dirty="0">
                <a:solidFill>
                  <a:srgbClr val="2C3E50"/>
                </a:solidFill>
                <a:effectLst/>
                <a:latin typeface="-apple-system"/>
              </a:rPr>
              <a:t>配置文件</a:t>
            </a:r>
            <a:r>
              <a:rPr lang="zh-CN" altLang="en-US" b="0" i="0" dirty="0">
                <a:solidFill>
                  <a:srgbClr val="2C3E50"/>
                </a:solidFill>
                <a:effectLst/>
                <a:latin typeface="-apple-system"/>
              </a:rPr>
              <a:t> 指定的数量）在指定的 </a:t>
            </a:r>
            <a:r>
              <a:rPr lang="zh-CN" altLang="en-US" b="1" i="0" dirty="0">
                <a:solidFill>
                  <a:srgbClr val="2C3E50"/>
                </a:solidFill>
                <a:effectLst/>
                <a:latin typeface="-apple-system"/>
              </a:rPr>
              <a:t>时间范围</a:t>
            </a:r>
            <a:r>
              <a:rPr lang="zh-CN" altLang="en-US" b="0" i="0" dirty="0">
                <a:solidFill>
                  <a:srgbClr val="2C3E50"/>
                </a:solidFill>
                <a:effectLst/>
                <a:latin typeface="-apple-system"/>
              </a:rPr>
              <a:t> 内同意这一判断，那么这个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被标记为 </a:t>
            </a:r>
            <a:r>
              <a:rPr lang="zh-CN" altLang="en-US" b="1" i="0" dirty="0">
                <a:solidFill>
                  <a:srgbClr val="2C3E50"/>
                </a:solidFill>
                <a:effectLst/>
                <a:latin typeface="-apple-system"/>
              </a:rPr>
              <a:t>客观下线</a:t>
            </a:r>
            <a:r>
              <a:rPr lang="zh-CN" altLang="en-US" b="0" i="0" dirty="0">
                <a:solidFill>
                  <a:srgbClr val="2C3E50"/>
                </a:solidFill>
                <a:effectLst/>
                <a:latin typeface="-apple-system"/>
              </a:rPr>
              <a:t>。</a:t>
            </a:r>
            <a:endParaRPr lang="en-US" altLang="zh-CN" b="0" i="0" dirty="0">
              <a:solidFill>
                <a:srgbClr val="2C3E50"/>
              </a:solidFill>
              <a:effectLst/>
              <a:latin typeface="-apple-system"/>
            </a:endParaRPr>
          </a:p>
          <a:p>
            <a:pPr algn="l"/>
            <a:r>
              <a:rPr lang="zh-CN" altLang="en-US" b="0" i="0" dirty="0">
                <a:solidFill>
                  <a:srgbClr val="2C3E50"/>
                </a:solidFill>
                <a:effectLst/>
                <a:latin typeface="-apple-system"/>
              </a:rPr>
              <a:t>（</a:t>
            </a:r>
            <a:r>
              <a:rPr lang="en-US" altLang="zh-CN" b="0" i="0" dirty="0">
                <a:solidFill>
                  <a:srgbClr val="2C3E50"/>
                </a:solidFill>
                <a:effectLst/>
                <a:latin typeface="-apple-system"/>
              </a:rPr>
              <a:t>5</a:t>
            </a:r>
            <a:r>
              <a:rPr lang="zh-CN" altLang="en-US" b="0" i="0" dirty="0">
                <a:solidFill>
                  <a:srgbClr val="2C3E50"/>
                </a:solidFill>
                <a:effectLst/>
                <a:latin typeface="-apple-system"/>
              </a:rPr>
              <a:t>）在一般情况下， 每个 </a:t>
            </a:r>
            <a:r>
              <a:rPr lang="en-US" altLang="zh-CN" dirty="0"/>
              <a:t>Sentinel</a:t>
            </a:r>
            <a:r>
              <a:rPr lang="zh-CN" altLang="en-US" b="0" i="0" dirty="0">
                <a:solidFill>
                  <a:srgbClr val="2C3E50"/>
                </a:solidFill>
                <a:effectLst/>
                <a:latin typeface="-apple-system"/>
              </a:rPr>
              <a:t> 会以每 </a:t>
            </a:r>
            <a:r>
              <a:rPr lang="en-US" altLang="zh-CN" dirty="0"/>
              <a:t>10</a:t>
            </a:r>
            <a:r>
              <a:rPr lang="zh-CN" altLang="en-US" b="0" i="0" dirty="0">
                <a:solidFill>
                  <a:srgbClr val="2C3E50"/>
                </a:solidFill>
                <a:effectLst/>
                <a:latin typeface="-apple-system"/>
              </a:rPr>
              <a:t> 秒一次的频率，向它已</a:t>
            </a:r>
            <a:endParaRPr lang="en-US" altLang="zh-CN" b="0" i="0" dirty="0">
              <a:solidFill>
                <a:srgbClr val="2C3E50"/>
              </a:solidFill>
              <a:effectLst/>
              <a:latin typeface="-apple-system"/>
            </a:endParaRPr>
          </a:p>
          <a:p>
            <a:pPr algn="l"/>
            <a:r>
              <a:rPr lang="zh-CN" altLang="en-US" b="0" i="0" dirty="0">
                <a:solidFill>
                  <a:srgbClr val="2C3E50"/>
                </a:solidFill>
                <a:effectLst/>
                <a:latin typeface="-apple-system"/>
              </a:rPr>
              <a:t>（</a:t>
            </a:r>
            <a:r>
              <a:rPr lang="en-US" altLang="zh-CN" b="0" i="0" dirty="0">
                <a:solidFill>
                  <a:srgbClr val="2C3E50"/>
                </a:solidFill>
                <a:effectLst/>
                <a:latin typeface="-apple-system"/>
              </a:rPr>
              <a:t>6</a:t>
            </a:r>
            <a:r>
              <a:rPr lang="zh-CN" altLang="en-US" b="0" i="0" dirty="0">
                <a:solidFill>
                  <a:srgbClr val="2C3E50"/>
                </a:solidFill>
                <a:effectLst/>
                <a:latin typeface="-apple-system"/>
              </a:rPr>
              <a:t>）</a:t>
            </a:r>
            <a:r>
              <a:rPr lang="en-US" altLang="zh-CN" dirty="0"/>
              <a:t>Sentinel</a:t>
            </a:r>
            <a:r>
              <a:rPr lang="zh-CN" altLang="en-US" b="0" i="0" dirty="0">
                <a:solidFill>
                  <a:srgbClr val="2C3E50"/>
                </a:solidFill>
                <a:effectLst/>
                <a:latin typeface="-apple-system"/>
              </a:rPr>
              <a:t> 和其他 </a:t>
            </a:r>
            <a:r>
              <a:rPr lang="en-US" altLang="zh-CN" dirty="0"/>
              <a:t>Sentinel</a:t>
            </a:r>
            <a:r>
              <a:rPr lang="zh-CN" altLang="en-US" b="0" i="0" dirty="0">
                <a:solidFill>
                  <a:srgbClr val="2C3E50"/>
                </a:solidFill>
                <a:effectLst/>
                <a:latin typeface="-apple-system"/>
              </a:rPr>
              <a:t> 协商 </a:t>
            </a:r>
            <a:r>
              <a:rPr lang="zh-CN" altLang="en-US" b="1" i="0" dirty="0">
                <a:solidFill>
                  <a:srgbClr val="2C3E50"/>
                </a:solidFill>
                <a:effectLst/>
                <a:latin typeface="-apple-system"/>
              </a:rPr>
              <a:t>主节点</a:t>
            </a:r>
            <a:r>
              <a:rPr lang="zh-CN" altLang="en-US" b="0" i="0" dirty="0">
                <a:solidFill>
                  <a:srgbClr val="2C3E50"/>
                </a:solidFill>
                <a:effectLst/>
                <a:latin typeface="-apple-system"/>
              </a:rPr>
              <a:t> 的状态，如果 </a:t>
            </a:r>
            <a:r>
              <a:rPr lang="zh-CN" altLang="en-US" b="1" i="0" dirty="0">
                <a:solidFill>
                  <a:srgbClr val="2C3E50"/>
                </a:solidFill>
                <a:effectLst/>
                <a:latin typeface="-apple-system"/>
              </a:rPr>
              <a:t>主节点</a:t>
            </a:r>
            <a:r>
              <a:rPr lang="zh-CN" altLang="en-US" b="0" i="0" dirty="0">
                <a:solidFill>
                  <a:srgbClr val="2C3E50"/>
                </a:solidFill>
                <a:effectLst/>
                <a:latin typeface="-apple-system"/>
              </a:rPr>
              <a:t> 处于 </a:t>
            </a:r>
            <a:r>
              <a:rPr lang="en-US" altLang="zh-CN" dirty="0"/>
              <a:t>SDOWN</a:t>
            </a:r>
            <a:r>
              <a:rPr lang="zh-CN" altLang="en-US" b="0" i="0" dirty="0">
                <a:solidFill>
                  <a:srgbClr val="2C3E50"/>
                </a:solidFill>
                <a:effectLst/>
                <a:latin typeface="-apple-system"/>
              </a:rPr>
              <a:t> 状态，则投票自动选出新的 </a:t>
            </a:r>
            <a:r>
              <a:rPr lang="zh-CN" altLang="en-US" b="1" i="0" dirty="0">
                <a:solidFill>
                  <a:srgbClr val="2C3E50"/>
                </a:solidFill>
                <a:effectLst/>
                <a:latin typeface="-apple-system"/>
              </a:rPr>
              <a:t>主节点</a:t>
            </a:r>
            <a:r>
              <a:rPr lang="zh-CN" altLang="en-US" b="0" i="0" dirty="0">
                <a:solidFill>
                  <a:srgbClr val="2C3E50"/>
                </a:solidFill>
                <a:effectLst/>
                <a:latin typeface="-apple-system"/>
              </a:rPr>
              <a:t>。将剩余的 </a:t>
            </a:r>
            <a:r>
              <a:rPr lang="zh-CN" altLang="en-US" b="1" i="0" dirty="0">
                <a:solidFill>
                  <a:srgbClr val="2C3E50"/>
                </a:solidFill>
                <a:effectLst/>
                <a:latin typeface="-apple-system"/>
              </a:rPr>
              <a:t>从节点</a:t>
            </a:r>
            <a:r>
              <a:rPr lang="zh-CN" altLang="en-US" b="0" i="0" dirty="0">
                <a:solidFill>
                  <a:srgbClr val="2C3E50"/>
                </a:solidFill>
                <a:effectLst/>
                <a:latin typeface="-apple-system"/>
              </a:rPr>
              <a:t> 指向 </a:t>
            </a:r>
            <a:r>
              <a:rPr lang="zh-CN" altLang="en-US" b="1" i="0" dirty="0">
                <a:solidFill>
                  <a:srgbClr val="2C3E50"/>
                </a:solidFill>
                <a:effectLst/>
                <a:latin typeface="-apple-system"/>
              </a:rPr>
              <a:t>新的主节点</a:t>
            </a:r>
            <a:r>
              <a:rPr lang="zh-CN" altLang="en-US" b="0" i="0" dirty="0">
                <a:solidFill>
                  <a:srgbClr val="2C3E50"/>
                </a:solidFill>
                <a:effectLst/>
                <a:latin typeface="-apple-system"/>
              </a:rPr>
              <a:t> 进行 </a:t>
            </a:r>
            <a:r>
              <a:rPr lang="zh-CN" altLang="en-US" b="1" i="0" dirty="0">
                <a:solidFill>
                  <a:srgbClr val="2C3E50"/>
                </a:solidFill>
                <a:effectLst/>
                <a:latin typeface="-apple-system"/>
              </a:rPr>
              <a:t>数据复制</a:t>
            </a:r>
            <a:r>
              <a:rPr lang="zh-CN" altLang="en-US" b="0" i="0" dirty="0">
                <a:solidFill>
                  <a:srgbClr val="2C3E50"/>
                </a:solidFill>
                <a:effectLst/>
                <a:latin typeface="-apple-system"/>
              </a:rPr>
              <a:t>。知的所有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和 </a:t>
            </a:r>
            <a:r>
              <a:rPr lang="zh-CN" altLang="en-US" b="1" i="0" dirty="0">
                <a:solidFill>
                  <a:srgbClr val="2C3E50"/>
                </a:solidFill>
                <a:effectLst/>
                <a:latin typeface="-apple-system"/>
              </a:rPr>
              <a:t>从服务器</a:t>
            </a:r>
            <a:r>
              <a:rPr lang="zh-CN" altLang="en-US" b="0" i="0" dirty="0">
                <a:solidFill>
                  <a:srgbClr val="2C3E50"/>
                </a:solidFill>
                <a:effectLst/>
                <a:latin typeface="-apple-system"/>
              </a:rPr>
              <a:t> 发送 </a:t>
            </a:r>
            <a:r>
              <a:rPr lang="en-US" altLang="zh-CN" dirty="0"/>
              <a:t>INFO</a:t>
            </a:r>
            <a:r>
              <a:rPr lang="zh-CN" altLang="en-US" b="0" i="0" dirty="0">
                <a:solidFill>
                  <a:srgbClr val="2C3E50"/>
                </a:solidFill>
                <a:effectLst/>
                <a:latin typeface="-apple-system"/>
              </a:rPr>
              <a:t> 命令。当一个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被 </a:t>
            </a:r>
            <a:r>
              <a:rPr lang="en-US" altLang="zh-CN" dirty="0"/>
              <a:t>Sentinel</a:t>
            </a:r>
            <a:r>
              <a:rPr lang="zh-CN" altLang="en-US" b="0" i="0" dirty="0">
                <a:solidFill>
                  <a:srgbClr val="2C3E50"/>
                </a:solidFill>
                <a:effectLst/>
                <a:latin typeface="-apple-system"/>
              </a:rPr>
              <a:t> 标记为 </a:t>
            </a:r>
            <a:r>
              <a:rPr lang="zh-CN" altLang="en-US" b="1" i="0" dirty="0">
                <a:solidFill>
                  <a:srgbClr val="2C3E50"/>
                </a:solidFill>
                <a:effectLst/>
                <a:latin typeface="-apple-system"/>
              </a:rPr>
              <a:t>客观下线</a:t>
            </a:r>
            <a:r>
              <a:rPr lang="zh-CN" altLang="en-US" b="0" i="0" dirty="0">
                <a:solidFill>
                  <a:srgbClr val="2C3E50"/>
                </a:solidFill>
                <a:effectLst/>
                <a:latin typeface="-apple-system"/>
              </a:rPr>
              <a:t> 时，</a:t>
            </a:r>
            <a:r>
              <a:rPr lang="en-US" altLang="zh-CN" dirty="0"/>
              <a:t>Sentinel</a:t>
            </a:r>
            <a:r>
              <a:rPr lang="zh-CN" altLang="en-US" b="0" i="0" dirty="0">
                <a:solidFill>
                  <a:srgbClr val="2C3E50"/>
                </a:solidFill>
                <a:effectLst/>
                <a:latin typeface="-apple-system"/>
              </a:rPr>
              <a:t> 向 </a:t>
            </a:r>
            <a:r>
              <a:rPr lang="zh-CN" altLang="en-US" b="1" i="0" dirty="0">
                <a:solidFill>
                  <a:srgbClr val="2C3E50"/>
                </a:solidFill>
                <a:effectLst/>
                <a:latin typeface="-apple-system"/>
              </a:rPr>
              <a:t>下线主服务器</a:t>
            </a:r>
            <a:r>
              <a:rPr lang="zh-CN" altLang="en-US" b="0" i="0" dirty="0">
                <a:solidFill>
                  <a:srgbClr val="2C3E50"/>
                </a:solidFill>
                <a:effectLst/>
                <a:latin typeface="-apple-system"/>
              </a:rPr>
              <a:t> 的所有 </a:t>
            </a:r>
            <a:r>
              <a:rPr lang="zh-CN" altLang="en-US" b="1" i="0" dirty="0">
                <a:solidFill>
                  <a:srgbClr val="2C3E50"/>
                </a:solidFill>
                <a:effectLst/>
                <a:latin typeface="-apple-system"/>
              </a:rPr>
              <a:t>从服务器</a:t>
            </a:r>
            <a:r>
              <a:rPr lang="zh-CN" altLang="en-US" b="0" i="0" dirty="0">
                <a:solidFill>
                  <a:srgbClr val="2C3E50"/>
                </a:solidFill>
                <a:effectLst/>
                <a:latin typeface="-apple-system"/>
              </a:rPr>
              <a:t> 发送 </a:t>
            </a:r>
            <a:r>
              <a:rPr lang="en-US" altLang="zh-CN" dirty="0"/>
              <a:t>INFO</a:t>
            </a:r>
            <a:r>
              <a:rPr lang="zh-CN" altLang="en-US" b="0" i="0" dirty="0">
                <a:solidFill>
                  <a:srgbClr val="2C3E50"/>
                </a:solidFill>
                <a:effectLst/>
                <a:latin typeface="-apple-system"/>
              </a:rPr>
              <a:t> 命令的频率，会从 </a:t>
            </a:r>
            <a:r>
              <a:rPr lang="en-US" altLang="zh-CN" dirty="0"/>
              <a:t>10</a:t>
            </a:r>
            <a:r>
              <a:rPr lang="zh-CN" altLang="en-US" b="0" i="0" dirty="0">
                <a:solidFill>
                  <a:srgbClr val="2C3E50"/>
                </a:solidFill>
                <a:effectLst/>
                <a:latin typeface="-apple-system"/>
              </a:rPr>
              <a:t> 秒一次改为 </a:t>
            </a:r>
            <a:r>
              <a:rPr lang="zh-CN" altLang="en-US" b="1" i="0" dirty="0">
                <a:solidFill>
                  <a:srgbClr val="2C3E50"/>
                </a:solidFill>
                <a:effectLst/>
                <a:latin typeface="-apple-system"/>
              </a:rPr>
              <a:t>每秒一次</a:t>
            </a:r>
            <a:r>
              <a:rPr lang="zh-CN" altLang="en-US" b="0" i="0" dirty="0">
                <a:solidFill>
                  <a:srgbClr val="2C3E50"/>
                </a:solidFill>
                <a:effectLst/>
                <a:latin typeface="-apple-system"/>
              </a:rPr>
              <a:t>。</a:t>
            </a: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42</a:t>
            </a:fld>
            <a:endParaRPr lang="zh-CN" altLang="en-US"/>
          </a:p>
        </p:txBody>
      </p:sp>
    </p:spTree>
    <p:extLst>
      <p:ext uri="{BB962C8B-B14F-4D97-AF65-F5344CB8AC3E}">
        <p14:creationId xmlns:p14="http://schemas.microsoft.com/office/powerpoint/2010/main" val="22915710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2C3E50"/>
                </a:solidFill>
                <a:effectLst/>
                <a:latin typeface="-apple-system"/>
              </a:rPr>
              <a:t>（</a:t>
            </a:r>
            <a:r>
              <a:rPr lang="en-US" altLang="zh-CN" b="0" i="0" dirty="0">
                <a:solidFill>
                  <a:srgbClr val="2C3E50"/>
                </a:solidFill>
                <a:effectLst/>
                <a:latin typeface="-apple-system"/>
              </a:rPr>
              <a:t>7</a:t>
            </a:r>
            <a:r>
              <a:rPr lang="zh-CN" altLang="en-US" b="0" i="0" dirty="0">
                <a:solidFill>
                  <a:srgbClr val="2C3E50"/>
                </a:solidFill>
                <a:effectLst/>
                <a:latin typeface="-apple-system"/>
              </a:rPr>
              <a:t>）当没有足够数量的 </a:t>
            </a:r>
            <a:r>
              <a:rPr lang="en-US" altLang="zh-CN" dirty="0"/>
              <a:t>Sentinel</a:t>
            </a:r>
            <a:r>
              <a:rPr lang="zh-CN" altLang="en-US" b="0" i="0" dirty="0">
                <a:solidFill>
                  <a:srgbClr val="2C3E50"/>
                </a:solidFill>
                <a:effectLst/>
                <a:latin typeface="-apple-system"/>
              </a:rPr>
              <a:t> 同意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下线时，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的 </a:t>
            </a:r>
            <a:r>
              <a:rPr lang="zh-CN" altLang="en-US" b="1" i="0" dirty="0">
                <a:solidFill>
                  <a:srgbClr val="2C3E50"/>
                </a:solidFill>
                <a:effectLst/>
                <a:latin typeface="-apple-system"/>
              </a:rPr>
              <a:t>客观下线状态</a:t>
            </a:r>
            <a:r>
              <a:rPr lang="zh-CN" altLang="en-US" b="0" i="0" dirty="0">
                <a:solidFill>
                  <a:srgbClr val="2C3E50"/>
                </a:solidFill>
                <a:effectLst/>
                <a:latin typeface="-apple-system"/>
              </a:rPr>
              <a:t> 就会被移除。当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重新向 </a:t>
            </a:r>
            <a:r>
              <a:rPr lang="en-US" altLang="zh-CN" dirty="0"/>
              <a:t>Sentinel</a:t>
            </a:r>
            <a:r>
              <a:rPr lang="zh-CN" altLang="en-US" b="0" i="0" dirty="0">
                <a:solidFill>
                  <a:srgbClr val="2C3E50"/>
                </a:solidFill>
                <a:effectLst/>
                <a:latin typeface="-apple-system"/>
              </a:rPr>
              <a:t> 的 </a:t>
            </a:r>
            <a:r>
              <a:rPr lang="en-US" altLang="zh-CN" dirty="0"/>
              <a:t>PING</a:t>
            </a:r>
            <a:r>
              <a:rPr lang="zh-CN" altLang="en-US" b="0" i="0" dirty="0">
                <a:solidFill>
                  <a:srgbClr val="2C3E50"/>
                </a:solidFill>
                <a:effectLst/>
                <a:latin typeface="-apple-system"/>
              </a:rPr>
              <a:t> 命令返回 </a:t>
            </a:r>
            <a:r>
              <a:rPr lang="zh-CN" altLang="en-US" b="1" i="0" dirty="0">
                <a:solidFill>
                  <a:srgbClr val="2C3E50"/>
                </a:solidFill>
                <a:effectLst/>
                <a:latin typeface="-apple-system"/>
              </a:rPr>
              <a:t>有效回复</a:t>
            </a:r>
            <a:r>
              <a:rPr lang="zh-CN" altLang="en-US" b="0" i="0" dirty="0">
                <a:solidFill>
                  <a:srgbClr val="2C3E50"/>
                </a:solidFill>
                <a:effectLst/>
                <a:latin typeface="-apple-system"/>
              </a:rPr>
              <a:t> 时，</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的 </a:t>
            </a:r>
            <a:r>
              <a:rPr lang="zh-CN" altLang="en-US" b="1" i="0" dirty="0">
                <a:solidFill>
                  <a:srgbClr val="2C3E50"/>
                </a:solidFill>
                <a:effectLst/>
                <a:latin typeface="-apple-system"/>
              </a:rPr>
              <a:t>主观下线状态</a:t>
            </a:r>
            <a:r>
              <a:rPr lang="zh-CN" altLang="en-US" b="0" i="0" dirty="0">
                <a:solidFill>
                  <a:srgbClr val="2C3E50"/>
                </a:solidFill>
                <a:effectLst/>
                <a:latin typeface="-apple-system"/>
              </a:rPr>
              <a:t> 就会被移除。</a:t>
            </a: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43</a:t>
            </a:fld>
            <a:endParaRPr lang="zh-CN" altLang="en-US"/>
          </a:p>
        </p:txBody>
      </p:sp>
    </p:spTree>
    <p:extLst>
      <p:ext uri="{BB962C8B-B14F-4D97-AF65-F5344CB8AC3E}">
        <p14:creationId xmlns:p14="http://schemas.microsoft.com/office/powerpoint/2010/main" val="38915239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功能强大</a:t>
            </a:r>
            <a:r>
              <a:rPr lang="zh-CN" altLang="en-US" sz="1200" b="0" i="0" kern="1200" dirty="0">
                <a:solidFill>
                  <a:schemeClr val="tx1"/>
                </a:solidFill>
                <a:effectLst/>
                <a:latin typeface="+mn-lt"/>
                <a:ea typeface="+mn-ea"/>
                <a:cs typeface="+mn-cs"/>
              </a:rPr>
              <a:t>：支持全局负载均衡并提供较全面的、复杂的负载均衡算法。</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性能强悍</a:t>
            </a:r>
            <a:r>
              <a:rPr lang="zh-CN" altLang="en-US" sz="1200" b="0" i="0" kern="1200" dirty="0">
                <a:solidFill>
                  <a:schemeClr val="tx1"/>
                </a:solidFill>
                <a:effectLst/>
                <a:latin typeface="+mn-lt"/>
                <a:ea typeface="+mn-ea"/>
                <a:cs typeface="+mn-cs"/>
              </a:rPr>
              <a:t>：硬件负载均衡由于是在专用处理器上运行，因此吞吐量大，可支持单机百万以上的并发。</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安全性高</a:t>
            </a:r>
            <a:r>
              <a:rPr lang="zh-CN" altLang="en-US" sz="1200" b="0" i="0" kern="1200" dirty="0">
                <a:solidFill>
                  <a:schemeClr val="tx1"/>
                </a:solidFill>
                <a:effectLst/>
                <a:latin typeface="+mn-lt"/>
                <a:ea typeface="+mn-ea"/>
                <a:cs typeface="+mn-cs"/>
              </a:rPr>
              <a:t>：往往具备防火墙，防 </a:t>
            </a:r>
            <a:r>
              <a:rPr lang="en-US" altLang="zh-CN" sz="1200" b="0" i="0" kern="1200" dirty="0" err="1">
                <a:solidFill>
                  <a:schemeClr val="tx1"/>
                </a:solidFill>
                <a:effectLst/>
                <a:latin typeface="+mn-lt"/>
                <a:ea typeface="+mn-ea"/>
                <a:cs typeface="+mn-cs"/>
              </a:rPr>
              <a:t>DDos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攻击等安全功能。</a:t>
            </a:r>
          </a:p>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成本昂贵</a:t>
            </a:r>
            <a:r>
              <a:rPr lang="zh-CN" altLang="en-US" sz="1200" b="0" i="0" kern="1200" dirty="0">
                <a:solidFill>
                  <a:schemeClr val="tx1"/>
                </a:solidFill>
                <a:effectLst/>
                <a:latin typeface="+mn-lt"/>
                <a:ea typeface="+mn-ea"/>
                <a:cs typeface="+mn-cs"/>
              </a:rPr>
              <a:t>：购买和维护硬件负载均衡的成本都很高。</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扩展性差</a:t>
            </a:r>
            <a:r>
              <a:rPr lang="zh-CN" altLang="en-US" sz="1200" b="0" i="0" kern="1200" dirty="0">
                <a:solidFill>
                  <a:schemeClr val="tx1"/>
                </a:solidFill>
                <a:effectLst/>
                <a:latin typeface="+mn-lt"/>
                <a:ea typeface="+mn-ea"/>
                <a:cs typeface="+mn-cs"/>
              </a:rPr>
              <a:t>：当访问量突增时，超过限度不能动态扩容。</a:t>
            </a:r>
          </a:p>
          <a:p>
            <a:endParaRPr lang="en-US" altLang="zh-CN" dirty="0"/>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扩展性好</a:t>
            </a:r>
            <a:r>
              <a:rPr lang="zh-CN" altLang="en-US" sz="1200" b="0" i="0" kern="1200" dirty="0">
                <a:solidFill>
                  <a:schemeClr val="tx1"/>
                </a:solidFill>
                <a:effectLst/>
                <a:latin typeface="+mn-lt"/>
                <a:ea typeface="+mn-ea"/>
                <a:cs typeface="+mn-cs"/>
              </a:rPr>
              <a:t>：适应动态变化，可以通过添加软件负载均衡实例，动态扩展到超出初始容量的能力。</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成本低廉</a:t>
            </a:r>
            <a:r>
              <a:rPr lang="zh-CN" altLang="en-US" sz="1200" b="0" i="0" kern="1200" dirty="0">
                <a:solidFill>
                  <a:schemeClr val="tx1"/>
                </a:solidFill>
                <a:effectLst/>
                <a:latin typeface="+mn-lt"/>
                <a:ea typeface="+mn-ea"/>
                <a:cs typeface="+mn-cs"/>
              </a:rPr>
              <a:t>：软件负载均衡可以在任何标准物理设备上运行，降低了购买和运维的成本。</a:t>
            </a:r>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性能略差</a:t>
            </a:r>
            <a:r>
              <a:rPr lang="zh-CN" altLang="en-US" sz="1200" b="0" i="0" kern="1200" dirty="0">
                <a:solidFill>
                  <a:schemeClr val="tx1"/>
                </a:solidFill>
                <a:effectLst/>
                <a:latin typeface="+mn-lt"/>
                <a:ea typeface="+mn-ea"/>
                <a:cs typeface="+mn-cs"/>
              </a:rPr>
              <a:t>：相比于硬件负载均衡，软件负载均衡的性能要略低一些。</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44</a:t>
            </a:fld>
            <a:endParaRPr lang="zh-CN" altLang="en-US"/>
          </a:p>
        </p:txBody>
      </p:sp>
    </p:spTree>
    <p:extLst>
      <p:ext uri="{BB962C8B-B14F-4D97-AF65-F5344CB8AC3E}">
        <p14:creationId xmlns:p14="http://schemas.microsoft.com/office/powerpoint/2010/main" val="873888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45</a:t>
            </a:fld>
            <a:endParaRPr lang="zh-CN" altLang="en-US"/>
          </a:p>
        </p:txBody>
      </p:sp>
    </p:spTree>
    <p:extLst>
      <p:ext uri="{BB962C8B-B14F-4D97-AF65-F5344CB8AC3E}">
        <p14:creationId xmlns:p14="http://schemas.microsoft.com/office/powerpoint/2010/main" val="33767263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46</a:t>
            </a:fld>
            <a:endParaRPr lang="zh-CN" altLang="en-US"/>
          </a:p>
        </p:txBody>
      </p:sp>
    </p:spTree>
    <p:extLst>
      <p:ext uri="{BB962C8B-B14F-4D97-AF65-F5344CB8AC3E}">
        <p14:creationId xmlns:p14="http://schemas.microsoft.com/office/powerpoint/2010/main" val="34586703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47</a:t>
            </a:fld>
            <a:endParaRPr lang="zh-CN" altLang="en-US"/>
          </a:p>
        </p:txBody>
      </p:sp>
    </p:spTree>
    <p:extLst>
      <p:ext uri="{BB962C8B-B14F-4D97-AF65-F5344CB8AC3E}">
        <p14:creationId xmlns:p14="http://schemas.microsoft.com/office/powerpoint/2010/main" val="8310600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48</a:t>
            </a:fld>
            <a:endParaRPr lang="zh-CN" altLang="en-US"/>
          </a:p>
        </p:txBody>
      </p:sp>
    </p:spTree>
    <p:extLst>
      <p:ext uri="{BB962C8B-B14F-4D97-AF65-F5344CB8AC3E}">
        <p14:creationId xmlns:p14="http://schemas.microsoft.com/office/powerpoint/2010/main" val="33416944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49</a:t>
            </a:fld>
            <a:endParaRPr lang="zh-CN" altLang="en-US"/>
          </a:p>
        </p:txBody>
      </p:sp>
    </p:spTree>
    <p:extLst>
      <p:ext uri="{BB962C8B-B14F-4D97-AF65-F5344CB8AC3E}">
        <p14:creationId xmlns:p14="http://schemas.microsoft.com/office/powerpoint/2010/main" val="1038711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猿人到程序员的进化关键，是学会使用工具。</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现代大型软件系统进化的关键，则是分布式。</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5</a:t>
            </a:fld>
            <a:endParaRPr lang="zh-CN" altLang="en-US"/>
          </a:p>
        </p:txBody>
      </p:sp>
    </p:spTree>
    <p:extLst>
      <p:ext uri="{BB962C8B-B14F-4D97-AF65-F5344CB8AC3E}">
        <p14:creationId xmlns:p14="http://schemas.microsoft.com/office/powerpoint/2010/main" val="11117308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50</a:t>
            </a:fld>
            <a:endParaRPr lang="zh-CN" altLang="en-US"/>
          </a:p>
        </p:txBody>
      </p:sp>
    </p:spTree>
    <p:extLst>
      <p:ext uri="{BB962C8B-B14F-4D97-AF65-F5344CB8AC3E}">
        <p14:creationId xmlns:p14="http://schemas.microsoft.com/office/powerpoint/2010/main" val="4377402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b="1"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mn-ea"/>
              </a:rPr>
              <a:t>作用补充</a:t>
            </a:r>
            <a:endParaRPr lang="en-US" altLang="zh-CN" sz="1200" b="1"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主要用来解决分布式集群中应用系统的一致性问题，它能提供基于类似于文件系统的目录节点树方式的数据存储。</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但是 </a:t>
            </a:r>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并不是用来专门存储数据的，它的作用主要是用来维护和监控存储数据的状态变化。通过监控这些数据状态的变化，从而可以达到基于数据的集群管理。</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200" b="1" dirty="0">
                <a:solidFill>
                  <a:srgbClr val="D67A71"/>
                </a:solidFill>
                <a:latin typeface="微软雅黑" panose="020B0503020204020204" pitchFamily="34" charset="-122"/>
                <a:ea typeface="微软雅黑" panose="020B0503020204020204" pitchFamily="34" charset="-122"/>
                <a:cs typeface="+mn-ea"/>
              </a:rPr>
              <a:t>ZooKeeper 特性补充</a:t>
            </a:r>
            <a:endParaRPr lang="en-US" altLang="zh-CN" sz="1200" b="1" dirty="0">
              <a:solidFill>
                <a:srgbClr val="D67A71"/>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sz="1200" b="1" dirty="0">
                <a:solidFill>
                  <a:srgbClr val="788BA9"/>
                </a:solidFill>
                <a:latin typeface="微软雅黑" panose="020B0503020204020204" pitchFamily="34" charset="-122"/>
                <a:ea typeface="微软雅黑" panose="020B0503020204020204" pitchFamily="34" charset="-122"/>
                <a:cs typeface="+mn-ea"/>
              </a:rPr>
              <a:t>顺序一致性</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：所有客户端看到的服务端数据模型都是一致的；从一个客户端发起的事务请求，最终都会严格按照其发起顺序被应用到 ZooKeeper 中。具体的实现可见：原子广播</a:t>
            </a:r>
          </a:p>
          <a:p>
            <a:pPr marL="285750" indent="-285750">
              <a:buFont typeface="Wingdings" panose="05000000000000000000" pitchFamily="2" charset="2"/>
              <a:buChar char="l"/>
            </a:pPr>
            <a:r>
              <a:rPr lang="zh-CN" altLang="en-US" sz="1200" b="1" dirty="0">
                <a:solidFill>
                  <a:srgbClr val="788BA9"/>
                </a:solidFill>
                <a:latin typeface="微软雅黑" panose="020B0503020204020204" pitchFamily="34" charset="-122"/>
                <a:ea typeface="微软雅黑" panose="020B0503020204020204" pitchFamily="34" charset="-122"/>
                <a:cs typeface="+mn-ea"/>
              </a:rPr>
              <a:t>原子性</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：所有事务请求的处理结果在整个集群中所有机器上的应用情况是一致的，即整个集群要么都成功应用了某个事务，要么都没有应用。 实现方式可见：事务</a:t>
            </a:r>
          </a:p>
          <a:p>
            <a:pPr marL="285750" indent="-285750">
              <a:buFont typeface="Wingdings" panose="05000000000000000000" pitchFamily="2" charset="2"/>
              <a:buChar char="l"/>
            </a:pPr>
            <a:r>
              <a:rPr lang="zh-CN" altLang="en-US" sz="1200" b="1" dirty="0">
                <a:solidFill>
                  <a:srgbClr val="788BA9"/>
                </a:solidFill>
                <a:latin typeface="微软雅黑" panose="020B0503020204020204" pitchFamily="34" charset="-122"/>
                <a:ea typeface="微软雅黑" panose="020B0503020204020204" pitchFamily="34" charset="-122"/>
                <a:cs typeface="+mn-ea"/>
              </a:rPr>
              <a:t>单一视图</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：无论客户端连接的是哪个 Zookeeper 服务器，其看到的服务端数据模型都是一致的。</a:t>
            </a:r>
          </a:p>
          <a:p>
            <a:pPr marL="285750" indent="-285750">
              <a:buFont typeface="Wingdings" panose="05000000000000000000" pitchFamily="2" charset="2"/>
              <a:buChar char="l"/>
            </a:pPr>
            <a:r>
              <a:rPr lang="zh-CN" altLang="en-US" sz="1200" b="1" dirty="0">
                <a:solidFill>
                  <a:srgbClr val="788BA9"/>
                </a:solidFill>
                <a:latin typeface="微软雅黑" panose="020B0503020204020204" pitchFamily="34" charset="-122"/>
                <a:ea typeface="微软雅黑" panose="020B0503020204020204" pitchFamily="34" charset="-122"/>
                <a:cs typeface="+mn-ea"/>
              </a:rPr>
              <a:t>高性能</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 ZooKeeper 将数据全量存储在内存中，所以其性能很高。需要注意的是：由于 ZooKeeper 的所有更新和删除都是基于事务的，因此 ZooKeeper 在读多写少的应用场景中有性能表现较好，如果写操作频繁，性能会大大下滑。</a:t>
            </a:r>
          </a:p>
          <a:p>
            <a:pPr marL="285750" indent="-285750">
              <a:buFont typeface="Wingdings" panose="05000000000000000000" pitchFamily="2" charset="2"/>
              <a:buChar char="l"/>
            </a:pPr>
            <a:r>
              <a:rPr lang="zh-CN" altLang="en-US" sz="1200" b="1" dirty="0">
                <a:solidFill>
                  <a:srgbClr val="788BA9"/>
                </a:solidFill>
                <a:latin typeface="微软雅黑" panose="020B0503020204020204" pitchFamily="34" charset="-122"/>
                <a:ea typeface="微软雅黑" panose="020B0503020204020204" pitchFamily="34" charset="-122"/>
                <a:cs typeface="+mn-ea"/>
              </a:rPr>
              <a:t>高可用</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 基于副本和选举机制实现。此外 ZooKeeper 支持故障恢复。</a:t>
            </a:r>
          </a:p>
          <a:p>
            <a:endParaRPr lang="en-US" altLang="zh-CN" sz="1200" b="1" dirty="0">
              <a:solidFill>
                <a:srgbClr val="D67A71"/>
              </a:solidFill>
              <a:latin typeface="微软雅黑" panose="020B0503020204020204" pitchFamily="34" charset="-122"/>
              <a:ea typeface="微软雅黑" panose="020B0503020204020204" pitchFamily="34" charset="-122"/>
              <a:cs typeface="+mn-ea"/>
            </a:endParaRPr>
          </a:p>
          <a:p>
            <a:endPar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51</a:t>
            </a:fld>
            <a:endParaRPr lang="zh-CN" altLang="en-US"/>
          </a:p>
        </p:txBody>
      </p:sp>
    </p:spTree>
    <p:extLst>
      <p:ext uri="{BB962C8B-B14F-4D97-AF65-F5344CB8AC3E}">
        <p14:creationId xmlns:p14="http://schemas.microsoft.com/office/powerpoint/2010/main" val="18720836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b="1"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mn-ea"/>
              </a:rPr>
              <a:t>作用补充</a:t>
            </a:r>
            <a:endParaRPr lang="en-US" altLang="zh-CN" sz="1200" b="1"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主要用来解决分布式集群中应用系统的一致性问题，它能提供基于类似于文件系统的目录节点树方式的数据存储。</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但是 </a:t>
            </a:r>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并不是用来专门存储数据的，它的作用主要是用来维护和监控存储数据的状态变化。通过监控这些数据状态的变化，从而可以达到基于数据的集群管理。</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52</a:t>
            </a:fld>
            <a:endParaRPr lang="zh-CN" altLang="en-US"/>
          </a:p>
        </p:txBody>
      </p:sp>
    </p:spTree>
    <p:extLst>
      <p:ext uri="{BB962C8B-B14F-4D97-AF65-F5344CB8AC3E}">
        <p14:creationId xmlns:p14="http://schemas.microsoft.com/office/powerpoint/2010/main" val="37044040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mn-ea"/>
              </a:rPr>
              <a:t>原子广播补充</a:t>
            </a:r>
            <a:endParaRPr lang="en-US" altLang="zh-CN" sz="1200" b="1"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buFont typeface="Wingdings" panose="05000000000000000000" pitchFamily="2" charset="2"/>
              <a:buChar char="l"/>
            </a:pPr>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通过副本机制来实现高可用。</a:t>
            </a:r>
          </a:p>
          <a:p>
            <a:pPr marL="171450" indent="-171450">
              <a:buFont typeface="Wingdings" panose="05000000000000000000" pitchFamily="2" charset="2"/>
              <a:buChar char="l"/>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那么，</a:t>
            </a:r>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是如何实现副本机制的呢？答案是：</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协议的原子广播。</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在整个消息的广播过程中，</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服务器会每个事务请求生成对应的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Proposal</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，并为其分配一个全局唯一的递增的事务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ID(ZXID)</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，之后再对其进行广播。</a:t>
            </a:r>
          </a:p>
          <a:p>
            <a:pPr marL="171450" indent="-171450">
              <a:buFont typeface="Wingdings" panose="05000000000000000000" pitchFamily="2" charset="2"/>
              <a:buChar char="l"/>
            </a:pPr>
            <a:endPar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53</a:t>
            </a:fld>
            <a:endParaRPr lang="zh-CN" altLang="en-US"/>
          </a:p>
        </p:txBody>
      </p:sp>
    </p:spTree>
    <p:extLst>
      <p:ext uri="{BB962C8B-B14F-4D97-AF65-F5344CB8AC3E}">
        <p14:creationId xmlns:p14="http://schemas.microsoft.com/office/powerpoint/2010/main" val="24222730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54</a:t>
            </a:fld>
            <a:endParaRPr lang="zh-CN" altLang="en-US"/>
          </a:p>
        </p:txBody>
      </p:sp>
    </p:spTree>
    <p:extLst>
      <p:ext uri="{BB962C8B-B14F-4D97-AF65-F5344CB8AC3E}">
        <p14:creationId xmlns:p14="http://schemas.microsoft.com/office/powerpoint/2010/main" val="29130804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在微服务架构下，服务之间相互依赖。如果某服务无法对外提供服务，则依赖它的其他服务也无法正常工作。</a:t>
            </a:r>
            <a:endParaRPr lang="en-US" altLang="zh-CN" b="0" i="0" dirty="0">
              <a:solidFill>
                <a:srgbClr val="121212"/>
              </a:solidFill>
              <a:effectLst/>
              <a:latin typeface="-apple-system"/>
            </a:endParaRPr>
          </a:p>
          <a:p>
            <a:r>
              <a:rPr lang="zh-CN" altLang="en-US" b="0" i="0" dirty="0">
                <a:solidFill>
                  <a:srgbClr val="121212"/>
                </a:solidFill>
                <a:effectLst/>
                <a:latin typeface="-apple-system"/>
              </a:rPr>
              <a:t>这会带来一系列连锁反应，随着时间推移，最终可能导致一大片服务一起崩溃，即为雪崩效应。</a:t>
            </a: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55</a:t>
            </a:fld>
            <a:endParaRPr lang="zh-CN" altLang="en-US"/>
          </a:p>
        </p:txBody>
      </p:sp>
    </p:spTree>
    <p:extLst>
      <p:ext uri="{BB962C8B-B14F-4D97-AF65-F5344CB8AC3E}">
        <p14:creationId xmlns:p14="http://schemas.microsoft.com/office/powerpoint/2010/main" val="31608080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dirty="0" err="1">
                <a:solidFill>
                  <a:schemeClr val="bg1">
                    <a:lumMod val="50000"/>
                  </a:schemeClr>
                </a:solidFill>
                <a:latin typeface="微软雅黑" panose="020B0503020204020204" pitchFamily="34" charset="-122"/>
                <a:ea typeface="微软雅黑" panose="020B0503020204020204" pitchFamily="34" charset="-122"/>
                <a:cs typeface="+mn-ea"/>
              </a:rPr>
              <a:t>Hystrix</a:t>
            </a:r>
            <a:r>
              <a:rPr lang="en-US" altLang="zh-CN" sz="1200" b="1" i="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b="1" i="0" dirty="0">
                <a:solidFill>
                  <a:schemeClr val="bg1">
                    <a:lumMod val="50000"/>
                  </a:schemeClr>
                </a:solidFill>
                <a:latin typeface="微软雅黑" panose="020B0503020204020204" pitchFamily="34" charset="-122"/>
                <a:ea typeface="微软雅黑" panose="020B0503020204020204" pitchFamily="34" charset="-122"/>
                <a:cs typeface="+mn-ea"/>
              </a:rPr>
              <a:t>流量控制模式</a:t>
            </a:r>
            <a:endParaRPr lang="en-US" altLang="zh-CN" sz="1200" b="1" i="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en-US" b="0" dirty="0">
                <a:solidFill>
                  <a:srgbClr val="D67A71"/>
                </a:solidFill>
                <a:latin typeface="微软雅黑" panose="020B0503020204020204" pitchFamily="34" charset="-122"/>
                <a:ea typeface="微软雅黑" panose="020B0503020204020204" pitchFamily="34" charset="-122"/>
                <a:cs typeface="+mn-ea"/>
              </a:rPr>
              <a:t>线程池隔离（主要模式）</a:t>
            </a:r>
            <a:endParaRPr lang="en-US" altLang="zh-CN" b="0" dirty="0">
              <a:solidFill>
                <a:srgbClr val="D67A71"/>
              </a:solidFill>
              <a:latin typeface="微软雅黑" panose="020B0503020204020204" pitchFamily="34" charset="-122"/>
              <a:ea typeface="微软雅黑" panose="020B0503020204020204" pitchFamily="34" charset="-122"/>
              <a:cs typeface="+mn-ea"/>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en-US" b="0" dirty="0">
                <a:solidFill>
                  <a:srgbClr val="D67A71"/>
                </a:solidFill>
                <a:latin typeface="微软雅黑" panose="020B0503020204020204" pitchFamily="34" charset="-122"/>
                <a:ea typeface="微软雅黑" panose="020B0503020204020204" pitchFamily="34" charset="-122"/>
                <a:cs typeface="+mn-ea"/>
              </a:rPr>
              <a:t>信号量隔离（支持比较轻量级）</a:t>
            </a:r>
            <a:endParaRPr lang="en-US" altLang="zh-CN" b="0" dirty="0">
              <a:solidFill>
                <a:srgbClr val="D67A71"/>
              </a:solidFill>
              <a:latin typeface="微软雅黑" panose="020B0503020204020204" pitchFamily="34" charset="-122"/>
              <a:ea typeface="微软雅黑" panose="020B0503020204020204" pitchFamily="34" charset="-122"/>
              <a:cs typeface="+mn-ea"/>
            </a:endParaRPr>
          </a:p>
          <a:p>
            <a:endParaRPr lang="en-US" altLang="zh-CN" sz="1200" b="1" i="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1200" b="1" i="0" dirty="0">
                <a:solidFill>
                  <a:schemeClr val="bg1">
                    <a:lumMod val="50000"/>
                  </a:schemeClr>
                </a:solidFill>
                <a:latin typeface="微软雅黑" panose="020B0503020204020204" pitchFamily="34" charset="-122"/>
                <a:ea typeface="微软雅黑" panose="020B0503020204020204" pitchFamily="34" charset="-122"/>
                <a:cs typeface="+mn-ea"/>
              </a:rPr>
              <a:t>Sentinel </a:t>
            </a:r>
            <a:r>
              <a:rPr lang="zh-CN" altLang="en-US" sz="1200" b="1" i="0" dirty="0">
                <a:solidFill>
                  <a:schemeClr val="bg1">
                    <a:lumMod val="50000"/>
                  </a:schemeClr>
                </a:solidFill>
                <a:latin typeface="微软雅黑" panose="020B0503020204020204" pitchFamily="34" charset="-122"/>
                <a:ea typeface="微软雅黑" panose="020B0503020204020204" pitchFamily="34" charset="-122"/>
                <a:cs typeface="+mn-ea"/>
              </a:rPr>
              <a:t>流量控制模式</a:t>
            </a:r>
            <a:endParaRPr lang="en-US" altLang="zh-CN" b="1" i="0" dirty="0"/>
          </a:p>
          <a:p>
            <a:pPr marL="171450" indent="-171450">
              <a:buFont typeface="Wingdings" panose="05000000000000000000" pitchFamily="2" charset="2"/>
              <a:buChar char="l"/>
            </a:pPr>
            <a:r>
              <a:rPr lang="zh-CN" altLang="en-US" dirty="0"/>
              <a:t>基于 </a:t>
            </a:r>
            <a:r>
              <a:rPr lang="en-US" altLang="zh-CN" dirty="0"/>
              <a:t>QPS/</a:t>
            </a:r>
            <a:r>
              <a:rPr lang="zh-CN" altLang="en-US" dirty="0"/>
              <a:t>并发数的流量控制</a:t>
            </a:r>
          </a:p>
          <a:p>
            <a:pPr marL="171450" indent="-171450">
              <a:buFont typeface="Wingdings" panose="05000000000000000000" pitchFamily="2" charset="2"/>
              <a:buChar char="l"/>
            </a:pPr>
            <a:r>
              <a:rPr lang="zh-CN" altLang="en-US" dirty="0"/>
              <a:t>基于调用关系的流量控制</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56</a:t>
            </a:fld>
            <a:endParaRPr lang="zh-CN" altLang="en-US"/>
          </a:p>
        </p:txBody>
      </p:sp>
    </p:spTree>
    <p:extLst>
      <p:ext uri="{BB962C8B-B14F-4D97-AF65-F5344CB8AC3E}">
        <p14:creationId xmlns:p14="http://schemas.microsoft.com/office/powerpoint/2010/main" val="24363557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57</a:t>
            </a:fld>
            <a:endParaRPr lang="zh-CN" altLang="en-US"/>
          </a:p>
        </p:txBody>
      </p:sp>
    </p:spTree>
    <p:extLst>
      <p:ext uri="{BB962C8B-B14F-4D97-AF65-F5344CB8AC3E}">
        <p14:creationId xmlns:p14="http://schemas.microsoft.com/office/powerpoint/2010/main" val="3891792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漏桶</a:t>
            </a:r>
            <a:r>
              <a:rPr lang="zh-CN" altLang="en-US" sz="1200" b="1" i="0" kern="1200" dirty="0">
                <a:solidFill>
                  <a:schemeClr val="tx1"/>
                </a:solidFill>
                <a:effectLst/>
                <a:latin typeface="+mn-lt"/>
                <a:ea typeface="+mn-ea"/>
                <a:cs typeface="+mn-cs"/>
              </a:rPr>
              <a:t>算法的原理</a:t>
            </a:r>
            <a:endParaRPr lang="en-US" altLang="zh-CN" b="1" dirty="0"/>
          </a:p>
          <a:p>
            <a:r>
              <a:rPr lang="zh-CN" altLang="en-US" dirty="0"/>
              <a:t>不管理请求量有多大，处理请求的速度始终是固定的。</a:t>
            </a:r>
            <a:endParaRPr lang="en-US" altLang="zh-CN" dirty="0"/>
          </a:p>
          <a:p>
            <a:endParaRPr lang="en-US" altLang="zh-CN" dirty="0"/>
          </a:p>
          <a:p>
            <a:r>
              <a:rPr lang="zh-CN" altLang="en-US" sz="1200" b="1" i="0" kern="1200" dirty="0">
                <a:solidFill>
                  <a:schemeClr val="tx1"/>
                </a:solidFill>
                <a:effectLst/>
                <a:latin typeface="+mn-lt"/>
                <a:ea typeface="+mn-ea"/>
                <a:cs typeface="+mn-cs"/>
              </a:rPr>
              <a:t>令牌桶算法的原理</a:t>
            </a:r>
          </a:p>
          <a:p>
            <a:r>
              <a:rPr lang="zh-CN" altLang="en-US" sz="1200" b="0" i="0" kern="1200" dirty="0">
                <a:solidFill>
                  <a:schemeClr val="tx1"/>
                </a:solidFill>
                <a:effectLst/>
                <a:latin typeface="+mn-lt"/>
                <a:ea typeface="+mn-ea"/>
                <a:cs typeface="+mn-cs"/>
              </a:rPr>
              <a:t>接口限制 </a:t>
            </a:r>
            <a:r>
              <a:rPr lang="en-US" altLang="zh-CN" sz="1200" b="0" i="0" kern="1200" dirty="0">
                <a:solidFill>
                  <a:schemeClr val="tx1"/>
                </a:solidFill>
                <a:effectLst/>
                <a:latin typeface="+mn-lt"/>
                <a:ea typeface="+mn-ea"/>
                <a:cs typeface="+mn-cs"/>
              </a:rPr>
              <a:t>T </a:t>
            </a:r>
            <a:r>
              <a:rPr lang="zh-CN" altLang="en-US" sz="1200" b="0" i="0" kern="1200" dirty="0">
                <a:solidFill>
                  <a:schemeClr val="tx1"/>
                </a:solidFill>
                <a:effectLst/>
                <a:latin typeface="+mn-lt"/>
                <a:ea typeface="+mn-ea"/>
                <a:cs typeface="+mn-cs"/>
              </a:rPr>
              <a:t>秒内最大访问次数为 </a:t>
            </a:r>
            <a:r>
              <a:rPr lang="en-US"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，则每隔 </a:t>
            </a:r>
            <a:r>
              <a:rPr lang="en-US" altLang="zh-CN" sz="1200" b="0" i="0" kern="1200" dirty="0">
                <a:solidFill>
                  <a:schemeClr val="tx1"/>
                </a:solidFill>
                <a:effectLst/>
                <a:latin typeface="+mn-lt"/>
                <a:ea typeface="+mn-ea"/>
                <a:cs typeface="+mn-cs"/>
              </a:rPr>
              <a:t>T/N </a:t>
            </a:r>
            <a:r>
              <a:rPr lang="zh-CN" altLang="en-US" sz="1200" b="0" i="0" kern="1200" dirty="0">
                <a:solidFill>
                  <a:schemeClr val="tx1"/>
                </a:solidFill>
                <a:effectLst/>
                <a:latin typeface="+mn-lt"/>
                <a:ea typeface="+mn-ea"/>
                <a:cs typeface="+mn-cs"/>
              </a:rPr>
              <a:t>秒会放一个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到桶中</a:t>
            </a:r>
          </a:p>
          <a:p>
            <a:r>
              <a:rPr lang="zh-CN" altLang="en-US" sz="1200" b="0" i="0" kern="1200" dirty="0">
                <a:solidFill>
                  <a:schemeClr val="tx1"/>
                </a:solidFill>
                <a:effectLst/>
                <a:latin typeface="+mn-lt"/>
                <a:ea typeface="+mn-ea"/>
                <a:cs typeface="+mn-cs"/>
              </a:rPr>
              <a:t>桶内最多存放 </a:t>
            </a:r>
            <a:r>
              <a:rPr lang="en-US" altLang="zh-CN" sz="1200" b="0" i="0" kern="1200" dirty="0">
                <a:solidFill>
                  <a:schemeClr val="tx1"/>
                </a:solidFill>
                <a:effectLst/>
                <a:latin typeface="+mn-lt"/>
                <a:ea typeface="+mn-ea"/>
                <a:cs typeface="+mn-cs"/>
              </a:rPr>
              <a:t>M </a:t>
            </a:r>
            <a:r>
              <a:rPr lang="zh-CN" altLang="en-US" sz="1200" b="0" i="0" kern="1200" dirty="0">
                <a:solidFill>
                  <a:schemeClr val="tx1"/>
                </a:solidFill>
                <a:effectLst/>
                <a:latin typeface="+mn-lt"/>
                <a:ea typeface="+mn-ea"/>
                <a:cs typeface="+mn-cs"/>
              </a:rPr>
              <a:t>个 </a:t>
            </a:r>
            <a:r>
              <a:rPr lang="en-US" altLang="zh-CN" sz="1200" b="0" i="0" kern="1200" dirty="0">
                <a:solidFill>
                  <a:schemeClr val="tx1"/>
                </a:solidFill>
                <a:effectLst/>
                <a:latin typeface="+mn-lt"/>
                <a:ea typeface="+mn-ea"/>
                <a:cs typeface="+mn-cs"/>
              </a:rPr>
              <a:t>token</a:t>
            </a:r>
            <a:r>
              <a:rPr lang="zh-CN" altLang="en-US" sz="1200" b="0" i="0" kern="1200" dirty="0">
                <a:solidFill>
                  <a:schemeClr val="tx1"/>
                </a:solidFill>
                <a:effectLst/>
                <a:latin typeface="+mn-lt"/>
                <a:ea typeface="+mn-ea"/>
                <a:cs typeface="+mn-cs"/>
              </a:rPr>
              <a:t>，如果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到达时令牌桶已经满了，那么这个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就会被丢弃</a:t>
            </a:r>
          </a:p>
          <a:p>
            <a:r>
              <a:rPr lang="zh-CN" altLang="en-US" sz="1200" b="0" i="0" kern="1200" dirty="0">
                <a:solidFill>
                  <a:schemeClr val="tx1"/>
                </a:solidFill>
                <a:effectLst/>
                <a:latin typeface="+mn-lt"/>
                <a:ea typeface="+mn-ea"/>
                <a:cs typeface="+mn-cs"/>
              </a:rPr>
              <a:t>接口请求会先从令牌桶中取 </a:t>
            </a:r>
            <a:r>
              <a:rPr lang="en-US" altLang="zh-CN" sz="1200" b="0" i="0" kern="1200" dirty="0">
                <a:solidFill>
                  <a:schemeClr val="tx1"/>
                </a:solidFill>
                <a:effectLst/>
                <a:latin typeface="+mn-lt"/>
                <a:ea typeface="+mn-ea"/>
                <a:cs typeface="+mn-cs"/>
              </a:rPr>
              <a:t>token</a:t>
            </a:r>
            <a:r>
              <a:rPr lang="zh-CN" altLang="en-US" sz="1200" b="0" i="0" kern="1200" dirty="0">
                <a:solidFill>
                  <a:schemeClr val="tx1"/>
                </a:solidFill>
                <a:effectLst/>
                <a:latin typeface="+mn-lt"/>
                <a:ea typeface="+mn-ea"/>
                <a:cs typeface="+mn-cs"/>
              </a:rPr>
              <a:t>，拿到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则处理接口请求，拿不到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则进行限流处理</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58</a:t>
            </a:fld>
            <a:endParaRPr lang="zh-CN" altLang="en-US"/>
          </a:p>
        </p:txBody>
      </p:sp>
    </p:spTree>
    <p:extLst>
      <p:ext uri="{BB962C8B-B14F-4D97-AF65-F5344CB8AC3E}">
        <p14:creationId xmlns:p14="http://schemas.microsoft.com/office/powerpoint/2010/main" val="8781702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同城灾备中心通常采用热备的方式，并一般会提供业务服务；异步灾备中心知识做数据的备份，且数据的复制是异步的。异步灾备中心平时不提供业务服务。</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59</a:t>
            </a:fld>
            <a:endParaRPr lang="zh-CN" altLang="en-US"/>
          </a:p>
        </p:txBody>
      </p:sp>
    </p:spTree>
    <p:extLst>
      <p:ext uri="{BB962C8B-B14F-4D97-AF65-F5344CB8AC3E}">
        <p14:creationId xmlns:p14="http://schemas.microsoft.com/office/powerpoint/2010/main" val="1259114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初始阶段架构</a:t>
            </a:r>
          </a:p>
          <a:p>
            <a:r>
              <a:rPr lang="zh-CN" altLang="en-US" dirty="0"/>
              <a:t>应用程序、数据库、文件等所有的资源都在一台服务器上。</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应用服务和数据服务分离</a:t>
            </a:r>
            <a:endParaRPr lang="en-US" altLang="zh-CN" dirty="0"/>
          </a:p>
          <a:p>
            <a:r>
              <a:rPr lang="zh-CN" altLang="en-US" dirty="0"/>
              <a:t>应用服务器、数据库服务器、文件服务器分别独立部署。</a:t>
            </a:r>
            <a:endParaRPr lang="en-US" altLang="zh-CN" dirty="0"/>
          </a:p>
          <a:p>
            <a:endParaRPr lang="en-US" altLang="zh-CN" dirty="0"/>
          </a:p>
          <a:p>
            <a:r>
              <a:rPr lang="zh-CN" altLang="en-US" b="1" dirty="0"/>
              <a:t>使用缓存改善性能</a:t>
            </a:r>
            <a:endParaRPr lang="en-US" altLang="zh-CN" b="1" dirty="0"/>
          </a:p>
          <a:p>
            <a:r>
              <a:rPr lang="zh-CN" altLang="en-US" dirty="0"/>
              <a:t>二八定律告诉我们：将数据库中访问较集中的少部分数据缓存在内存中，可以减少数据库的访问次数，降低数据库的访问压力。</a:t>
            </a:r>
            <a:endParaRPr lang="en-US" altLang="zh-CN" dirty="0"/>
          </a:p>
          <a:p>
            <a:endParaRPr lang="en-US" altLang="zh-CN" dirty="0"/>
          </a:p>
          <a:p>
            <a:r>
              <a:rPr lang="zh-CN" altLang="en-US" b="1" dirty="0"/>
              <a:t>使用应用服务器集群改善并发处理能力</a:t>
            </a:r>
            <a:endParaRPr lang="en-US" altLang="zh-CN" b="1" dirty="0"/>
          </a:p>
          <a:p>
            <a:r>
              <a:rPr lang="zh-CN" altLang="en-US" dirty="0"/>
              <a:t>多台服务器通过负载均衡同时向外部提供服务，解决单一服务器处理能力和存储空间不足的问题。</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6</a:t>
            </a:fld>
            <a:endParaRPr lang="zh-CN" altLang="en-US"/>
          </a:p>
        </p:txBody>
      </p:sp>
    </p:spTree>
    <p:extLst>
      <p:ext uri="{BB962C8B-B14F-4D97-AF65-F5344CB8AC3E}">
        <p14:creationId xmlns:p14="http://schemas.microsoft.com/office/powerpoint/2010/main" val="18200983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60</a:t>
            </a:fld>
            <a:endParaRPr lang="zh-CN" altLang="en-US"/>
          </a:p>
        </p:txBody>
      </p:sp>
    </p:spTree>
    <p:extLst>
      <p:ext uri="{BB962C8B-B14F-4D97-AF65-F5344CB8AC3E}">
        <p14:creationId xmlns:p14="http://schemas.microsoft.com/office/powerpoint/2010/main" val="2634901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Wingdings" panose="05000000000000000000" pitchFamily="2" charset="2"/>
              <a:buChar char="l"/>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接口维度聚合：这个维度是把实时收到的数据按照接口名维度实时聚合在一起，这样就可以得到每个接口的每秒请求量、平均耗时、成功率等信息。</a:t>
            </a:r>
          </a:p>
          <a:p>
            <a:pPr marL="285750" indent="-285750">
              <a:buFont typeface="Wingdings" panose="05000000000000000000" pitchFamily="2" charset="2"/>
              <a:buChar char="l"/>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机器维度聚合：这个维度是把实时收到的数据按照调用的节点维度聚合在一起，这样就可以从单机维度去查看每个接口的实时请求量、平均耗时等信息。</a:t>
            </a:r>
          </a:p>
          <a:p>
            <a:r>
              <a:rPr lang="zh-CN" altLang="en-US" dirty="0"/>
              <a:t>聚合后的存储</a:t>
            </a:r>
            <a:endParaRPr lang="en-US" altLang="zh-CN" dirty="0"/>
          </a:p>
          <a:p>
            <a:pPr marL="171450" indent="-171450">
              <a:buFont typeface="Wingdings" panose="05000000000000000000" pitchFamily="2" charset="2"/>
              <a:buChar char="l"/>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全文检索数据库：比如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Elasticsearch</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，以倒排索引的数据结构存储，需要查询的时候，根据索引来查询。</a:t>
            </a:r>
          </a:p>
          <a:p>
            <a:pPr marL="171450" indent="-171450">
              <a:buFont typeface="Wingdings" panose="05000000000000000000" pitchFamily="2" charset="2"/>
              <a:buChar char="l"/>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时序数据库：比如 </a:t>
            </a:r>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OpenTSDB</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，以时序序列数据的方式存储，查询的时候按照时序如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1min</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5min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等维度来查询。</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61</a:t>
            </a:fld>
            <a:endParaRPr lang="zh-CN" altLang="en-US"/>
          </a:p>
        </p:txBody>
      </p:sp>
    </p:spTree>
    <p:extLst>
      <p:ext uri="{BB962C8B-B14F-4D97-AF65-F5344CB8AC3E}">
        <p14:creationId xmlns:p14="http://schemas.microsoft.com/office/powerpoint/2010/main" val="27645753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62</a:t>
            </a:fld>
            <a:endParaRPr lang="zh-CN" altLang="en-US"/>
          </a:p>
        </p:txBody>
      </p:sp>
    </p:spTree>
    <p:extLst>
      <p:ext uri="{BB962C8B-B14F-4D97-AF65-F5344CB8AC3E}">
        <p14:creationId xmlns:p14="http://schemas.microsoft.com/office/powerpoint/2010/main" val="33828417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63</a:t>
            </a:fld>
            <a:endParaRPr lang="zh-CN" altLang="en-US"/>
          </a:p>
        </p:txBody>
      </p:sp>
    </p:spTree>
    <p:extLst>
      <p:ext uri="{BB962C8B-B14F-4D97-AF65-F5344CB8AC3E}">
        <p14:creationId xmlns:p14="http://schemas.microsoft.com/office/powerpoint/2010/main" val="976258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多级缓存请求过程</a:t>
            </a:r>
          </a:p>
          <a:p>
            <a:r>
              <a:rPr lang="en-US" altLang="zh-CN" dirty="0"/>
              <a:t>1. </a:t>
            </a:r>
            <a:r>
              <a:rPr lang="zh-CN" altLang="en-US" dirty="0"/>
              <a:t>浏览器向客户端发起请求，如果 </a:t>
            </a:r>
            <a:r>
              <a:rPr lang="en-US" altLang="zh-CN" dirty="0"/>
              <a:t>CDN </a:t>
            </a:r>
            <a:r>
              <a:rPr lang="zh-CN" altLang="en-US" dirty="0"/>
              <a:t>有缓存则直接返回；</a:t>
            </a:r>
          </a:p>
          <a:p>
            <a:r>
              <a:rPr lang="en-US" altLang="zh-CN" dirty="0"/>
              <a:t>2. </a:t>
            </a:r>
            <a:r>
              <a:rPr lang="zh-CN" altLang="en-US" dirty="0"/>
              <a:t>如果 </a:t>
            </a:r>
            <a:r>
              <a:rPr lang="en-US" altLang="zh-CN" dirty="0"/>
              <a:t>CDN </a:t>
            </a:r>
            <a:r>
              <a:rPr lang="zh-CN" altLang="en-US" dirty="0"/>
              <a:t>无缓存，则访问反向代理服务器；</a:t>
            </a:r>
          </a:p>
          <a:p>
            <a:r>
              <a:rPr lang="en-US" altLang="zh-CN" dirty="0"/>
              <a:t>3. </a:t>
            </a:r>
            <a:r>
              <a:rPr lang="zh-CN" altLang="en-US" dirty="0"/>
              <a:t>如果反向代理服务器有缓存则直接返回；</a:t>
            </a:r>
          </a:p>
          <a:p>
            <a:r>
              <a:rPr lang="en-US" altLang="zh-CN" dirty="0"/>
              <a:t>4. </a:t>
            </a:r>
            <a:r>
              <a:rPr lang="zh-CN" altLang="en-US" dirty="0"/>
              <a:t>如果反向代理服务器无缓存或动态请求，则访问应用服务器；</a:t>
            </a:r>
          </a:p>
          <a:p>
            <a:r>
              <a:rPr lang="en-US" altLang="zh-CN" dirty="0"/>
              <a:t>5. </a:t>
            </a:r>
            <a:r>
              <a:rPr lang="zh-CN" altLang="en-US" dirty="0"/>
              <a:t>应用服务器访问进程内缓存；如果有缓存，则返回代理服务器，并缓存数据；（动态请求不缓存）</a:t>
            </a:r>
          </a:p>
          <a:p>
            <a:r>
              <a:rPr lang="en-US" altLang="zh-CN" dirty="0"/>
              <a:t>6. </a:t>
            </a:r>
            <a:r>
              <a:rPr lang="zh-CN" altLang="en-US" dirty="0"/>
              <a:t>如果进程内缓存无数据，则读取分布式缓存；并返回应用服务器；应用服务器将数据缓存到本地缓存（部分）；</a:t>
            </a:r>
          </a:p>
          <a:p>
            <a:r>
              <a:rPr lang="en-US" altLang="zh-CN" dirty="0"/>
              <a:t>7. </a:t>
            </a:r>
            <a:r>
              <a:rPr lang="zh-CN" altLang="en-US" dirty="0"/>
              <a:t>如果分布式缓存无数据，则应用程序读取数据库数据，并放入分布式缓存；</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64</a:t>
            </a:fld>
            <a:endParaRPr lang="zh-CN" altLang="en-US"/>
          </a:p>
        </p:txBody>
      </p:sp>
    </p:spTree>
    <p:extLst>
      <p:ext uri="{BB962C8B-B14F-4D97-AF65-F5344CB8AC3E}">
        <p14:creationId xmlns:p14="http://schemas.microsoft.com/office/powerpoint/2010/main" val="37768312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65</a:t>
            </a:fld>
            <a:endParaRPr lang="zh-CN" altLang="en-US"/>
          </a:p>
        </p:txBody>
      </p:sp>
    </p:spTree>
    <p:extLst>
      <p:ext uri="{BB962C8B-B14F-4D97-AF65-F5344CB8AC3E}">
        <p14:creationId xmlns:p14="http://schemas.microsoft.com/office/powerpoint/2010/main" val="10878565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mn-ea"/>
              </a:rPr>
              <a:t>缓存雪崩举例</a:t>
            </a:r>
            <a:endParaRPr lang="en-US" altLang="zh-CN" b="1" dirty="0"/>
          </a:p>
          <a:p>
            <a:r>
              <a:rPr lang="zh-CN" altLang="en-US" dirty="0"/>
              <a:t>举例来说，对于系统 </a:t>
            </a:r>
            <a:r>
              <a:rPr lang="en-US" altLang="zh-CN" dirty="0"/>
              <a:t>A</a:t>
            </a:r>
            <a:r>
              <a:rPr lang="zh-CN" altLang="en-US" dirty="0"/>
              <a:t>，假设每天高峰期每秒 </a:t>
            </a:r>
            <a:r>
              <a:rPr lang="en-US" altLang="zh-CN" dirty="0"/>
              <a:t>5000 </a:t>
            </a:r>
            <a:r>
              <a:rPr lang="zh-CN" altLang="en-US" dirty="0"/>
              <a:t>个请求，本来缓存在高峰期可以扛住每秒 </a:t>
            </a:r>
            <a:r>
              <a:rPr lang="en-US" altLang="zh-CN" dirty="0"/>
              <a:t>4000 </a:t>
            </a:r>
            <a:r>
              <a:rPr lang="zh-CN" altLang="en-US" dirty="0"/>
              <a:t>个请求，但是缓存机器意外发生了全盘宕机。</a:t>
            </a:r>
            <a:endParaRPr lang="en-US" altLang="zh-CN" dirty="0"/>
          </a:p>
          <a:p>
            <a:r>
              <a:rPr lang="zh-CN" altLang="en-US" dirty="0"/>
              <a:t>缓存挂了，此时 </a:t>
            </a:r>
            <a:r>
              <a:rPr lang="en-US" altLang="zh-CN" dirty="0"/>
              <a:t>1 </a:t>
            </a:r>
            <a:r>
              <a:rPr lang="zh-CN" altLang="en-US" dirty="0"/>
              <a:t>秒 </a:t>
            </a:r>
            <a:r>
              <a:rPr lang="en-US" altLang="zh-CN" dirty="0"/>
              <a:t>5000 </a:t>
            </a:r>
            <a:r>
              <a:rPr lang="zh-CN" altLang="en-US" dirty="0"/>
              <a:t>个请求全部落数据库，数据库必然扛不住，它会报一下警，然后就挂了。</a:t>
            </a:r>
            <a:endParaRPr lang="en-US" altLang="zh-CN" dirty="0"/>
          </a:p>
          <a:p>
            <a:r>
              <a:rPr lang="zh-CN" altLang="en-US" dirty="0"/>
              <a:t>此时，如果没有采用什么特别的方案来处理这个故障，</a:t>
            </a:r>
            <a:r>
              <a:rPr lang="en-US" altLang="zh-CN" dirty="0"/>
              <a:t>DBA </a:t>
            </a:r>
            <a:r>
              <a:rPr lang="zh-CN" altLang="en-US" dirty="0"/>
              <a:t>很着急，重启数据库，但是数据库立马又被新的流量给打死了。</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66</a:t>
            </a:fld>
            <a:endParaRPr lang="zh-CN" altLang="en-US"/>
          </a:p>
        </p:txBody>
      </p:sp>
    </p:spTree>
    <p:extLst>
      <p:ext uri="{BB962C8B-B14F-4D97-AF65-F5344CB8AC3E}">
        <p14:creationId xmlns:p14="http://schemas.microsoft.com/office/powerpoint/2010/main" val="35584158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67</a:t>
            </a:fld>
            <a:endParaRPr lang="zh-CN" altLang="en-US"/>
          </a:p>
        </p:txBody>
      </p:sp>
    </p:spTree>
    <p:extLst>
      <p:ext uri="{BB962C8B-B14F-4D97-AF65-F5344CB8AC3E}">
        <p14:creationId xmlns:p14="http://schemas.microsoft.com/office/powerpoint/2010/main" val="109342052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68</a:t>
            </a:fld>
            <a:endParaRPr lang="zh-CN" altLang="en-US"/>
          </a:p>
        </p:txBody>
      </p:sp>
    </p:spTree>
    <p:extLst>
      <p:ext uri="{BB962C8B-B14F-4D97-AF65-F5344CB8AC3E}">
        <p14:creationId xmlns:p14="http://schemas.microsoft.com/office/powerpoint/2010/main" val="251311948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69</a:t>
            </a:fld>
            <a:endParaRPr lang="zh-CN" altLang="en-US"/>
          </a:p>
        </p:txBody>
      </p:sp>
    </p:spTree>
    <p:extLst>
      <p:ext uri="{BB962C8B-B14F-4D97-AF65-F5344CB8AC3E}">
        <p14:creationId xmlns:p14="http://schemas.microsoft.com/office/powerpoint/2010/main" val="4244972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数据库读写分离</a:t>
            </a:r>
            <a:endParaRPr lang="en-US" altLang="zh-CN" dirty="0"/>
          </a:p>
          <a:p>
            <a:r>
              <a:rPr lang="zh-CN" altLang="en-US" dirty="0"/>
              <a:t>利用数据库的主从热备功能，实现数据库读写分离，从而改善数据库负载压力。</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反向代理和 CDN 加速</a:t>
            </a:r>
            <a:endParaRPr lang="en-US" altLang="zh-CN" dirty="0"/>
          </a:p>
          <a:p>
            <a:r>
              <a:rPr lang="zh-CN" altLang="en-US" dirty="0"/>
              <a:t>采用 </a:t>
            </a:r>
            <a:r>
              <a:rPr lang="en-US" altLang="zh-CN" dirty="0"/>
              <a:t>CDN </a:t>
            </a:r>
            <a:r>
              <a:rPr lang="zh-CN" altLang="en-US" dirty="0"/>
              <a:t>和反向代理加快系统的静态资源访问速度。</a:t>
            </a:r>
            <a:endParaRPr lang="en-US" altLang="zh-CN" dirty="0"/>
          </a:p>
          <a:p>
            <a:endParaRPr lang="en-US" altLang="zh-CN" dirty="0"/>
          </a:p>
          <a:p>
            <a:r>
              <a:rPr lang="zh-CN" altLang="en-US" b="1" dirty="0"/>
              <a:t>分布式文件系统和分布式数据库</a:t>
            </a:r>
            <a:endParaRPr lang="en-US" altLang="zh-CN" b="1" dirty="0"/>
          </a:p>
          <a:p>
            <a:r>
              <a:rPr lang="zh-CN" altLang="en-US" b="0" i="0" dirty="0">
                <a:solidFill>
                  <a:srgbClr val="333333"/>
                </a:solidFill>
                <a:effectLst/>
                <a:latin typeface="Open Sans" panose="020B0606030504020204" pitchFamily="34" charset="0"/>
              </a:rPr>
              <a:t>数据库采用分布式数据库，文件系统采用分布式文件系统。</a:t>
            </a:r>
            <a:endParaRPr lang="en-US" altLang="zh-CN" b="0"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dirty="0">
                <a:solidFill>
                  <a:srgbClr val="333333"/>
                </a:solidFill>
                <a:effectLst/>
                <a:latin typeface="Open Sans" panose="020B0606030504020204" pitchFamily="34" charset="0"/>
              </a:rPr>
              <a:t>使用 </a:t>
            </a:r>
            <a:r>
              <a:rPr lang="en-US" altLang="zh-CN" b="1" i="0" dirty="0">
                <a:solidFill>
                  <a:srgbClr val="333333"/>
                </a:solidFill>
                <a:effectLst/>
                <a:latin typeface="Open Sans" panose="020B0606030504020204" pitchFamily="34" charset="0"/>
              </a:rPr>
              <a:t>NoSQL </a:t>
            </a:r>
            <a:r>
              <a:rPr lang="zh-CN" altLang="en-US" b="1" i="0" dirty="0">
                <a:solidFill>
                  <a:srgbClr val="333333"/>
                </a:solidFill>
                <a:effectLst/>
                <a:latin typeface="Open Sans" panose="020B0606030504020204" pitchFamily="34" charset="0"/>
              </a:rPr>
              <a:t>和搜索引擎</a:t>
            </a:r>
            <a:endParaRPr lang="en-US" altLang="zh-CN" dirty="0"/>
          </a:p>
          <a:p>
            <a:r>
              <a:rPr lang="zh-CN" altLang="en-US" dirty="0"/>
              <a:t>随着网站业务越来越复杂，对数据存储和检索的需求也越来越复杂。系统引入 </a:t>
            </a:r>
            <a:r>
              <a:rPr lang="en-US" altLang="zh-CN" dirty="0"/>
              <a:t>NoSQL </a:t>
            </a:r>
            <a:r>
              <a:rPr lang="zh-CN" altLang="en-US" dirty="0"/>
              <a:t>数据库及搜索引擎。</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a:t>
            </a:fld>
            <a:endParaRPr lang="zh-CN" altLang="en-US"/>
          </a:p>
        </p:txBody>
      </p:sp>
    </p:spTree>
    <p:extLst>
      <p:ext uri="{BB962C8B-B14F-4D97-AF65-F5344CB8AC3E}">
        <p14:creationId xmlns:p14="http://schemas.microsoft.com/office/powerpoint/2010/main" val="284598556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70</a:t>
            </a:fld>
            <a:endParaRPr lang="zh-CN" altLang="en-US"/>
          </a:p>
        </p:txBody>
      </p:sp>
    </p:spTree>
    <p:extLst>
      <p:ext uri="{BB962C8B-B14F-4D97-AF65-F5344CB8AC3E}">
        <p14:creationId xmlns:p14="http://schemas.microsoft.com/office/powerpoint/2010/main" val="413744049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71</a:t>
            </a:fld>
            <a:endParaRPr lang="zh-CN" altLang="en-US"/>
          </a:p>
        </p:txBody>
      </p:sp>
    </p:spTree>
    <p:extLst>
      <p:ext uri="{BB962C8B-B14F-4D97-AF65-F5344CB8AC3E}">
        <p14:creationId xmlns:p14="http://schemas.microsoft.com/office/powerpoint/2010/main" val="36196564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1" dirty="0"/>
              <a:t>正常</a:t>
            </a:r>
            <a:endParaRPr lang="en-US" altLang="zh-CN" sz="1600" b="1" dirty="0"/>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协调者向所有参与者发出正式提交事务的请求（即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参与者执行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请求，并释放整个事务期间占用的资源。</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各参与者向协调者反馈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应答</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完成的消息。</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协调者收到所有参与者反馈的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消息后，即完成事务提交。</a:t>
            </a:r>
          </a:p>
          <a:p>
            <a:endParaRPr lang="en-US" altLang="zh-CN" dirty="0"/>
          </a:p>
          <a:p>
            <a:r>
              <a:rPr lang="zh-CN" altLang="en-US" sz="1600" b="1" dirty="0"/>
              <a:t>异常</a:t>
            </a:r>
            <a:endParaRPr lang="en-US" altLang="zh-CN" sz="1600" b="1" dirty="0"/>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协调者向所有参与者发出回滚请求（即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rollback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参与者使用阶段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undo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信息执行回滚操作，并释放整个事务期间占用的资源。</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各参与者向协调者反馈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完成的消息。</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协调者收到所有参与者反馈的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消息后，即完成事务中断。</a:t>
            </a:r>
          </a:p>
          <a:p>
            <a:endParaRPr lang="en-US" altLang="zh-CN" dirty="0"/>
          </a:p>
          <a:p>
            <a:pPr marL="0" marR="0" lvl="0" indent="0" algn="l" defTabSz="914400" rtl="0" eaLnBrk="0" fontAlgn="base" latinLnBrk="0" hangingPunct="0">
              <a:lnSpc>
                <a:spcPct val="100000"/>
              </a:lnSpc>
              <a:spcBef>
                <a:spcPct val="0"/>
              </a:spcBef>
              <a:spcAft>
                <a:spcPct val="0"/>
              </a:spcAft>
              <a:buClrTx/>
              <a:buSzTx/>
              <a:buFontTx/>
              <a:buNone/>
              <a:tabLst/>
            </a:pPr>
            <a:r>
              <a:rPr lang="zh-CN" altLang="zh-CN" sz="1200" b="1" dirty="0">
                <a:solidFill>
                  <a:schemeClr val="bg1">
                    <a:lumMod val="50000"/>
                  </a:schemeClr>
                </a:solidFill>
                <a:latin typeface="微软雅黑" panose="020B0503020204020204" pitchFamily="34" charset="-122"/>
                <a:ea typeface="微软雅黑" panose="020B0503020204020204" pitchFamily="34" charset="-122"/>
                <a:cs typeface="+mn-ea"/>
              </a:rPr>
              <a:t>2PC 问题</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lang="zh-CN" altLang="zh-CN" sz="1200" b="1" dirty="0">
                <a:solidFill>
                  <a:srgbClr val="788BA9"/>
                </a:solidFill>
                <a:latin typeface="微软雅黑" panose="020B0503020204020204" pitchFamily="34" charset="-122"/>
                <a:ea typeface="微软雅黑" panose="020B0503020204020204" pitchFamily="34" charset="-122"/>
                <a:cs typeface="+mn-ea"/>
              </a:rPr>
              <a:t>性能问题 </a:t>
            </a:r>
            <a:r>
              <a:rPr lang="zh-CN" altLang="zh-CN" sz="1200" dirty="0">
                <a:solidFill>
                  <a:schemeClr val="bg1">
                    <a:lumMod val="50000"/>
                  </a:schemeClr>
                </a:solidFill>
                <a:latin typeface="微软雅黑" panose="020B0503020204020204" pitchFamily="34" charset="-122"/>
                <a:ea typeface="微软雅黑" panose="020B0503020204020204" pitchFamily="34" charset="-122"/>
                <a:cs typeface="+mn-ea"/>
              </a:rPr>
              <a:t>- 所有参与者在事务提交阶段处于同步阻塞状态，占用系统资源，容易导致性能瓶颈。</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lang="zh-CN" altLang="zh-CN" sz="1200" b="1" dirty="0">
                <a:solidFill>
                  <a:srgbClr val="788BA9"/>
                </a:solidFill>
                <a:latin typeface="微软雅黑" panose="020B0503020204020204" pitchFamily="34" charset="-122"/>
                <a:ea typeface="微软雅黑" panose="020B0503020204020204" pitchFamily="34" charset="-122"/>
                <a:cs typeface="+mn-ea"/>
              </a:rPr>
              <a:t>可靠性问题 </a:t>
            </a:r>
            <a:r>
              <a:rPr lang="zh-CN" altLang="zh-CN" sz="1200" dirty="0">
                <a:solidFill>
                  <a:schemeClr val="bg1">
                    <a:lumMod val="50000"/>
                  </a:schemeClr>
                </a:solidFill>
                <a:latin typeface="微软雅黑" panose="020B0503020204020204" pitchFamily="34" charset="-122"/>
                <a:ea typeface="微软雅黑" panose="020B0503020204020204" pitchFamily="34" charset="-122"/>
                <a:cs typeface="+mn-ea"/>
              </a:rPr>
              <a:t>- 如果协调者存在单点故障问题，如果协调者出现故障，参与者将一直处于锁定状态。</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lang="zh-CN" altLang="zh-CN" sz="1200" b="1" dirty="0">
                <a:solidFill>
                  <a:srgbClr val="788BA9"/>
                </a:solidFill>
                <a:latin typeface="微软雅黑" panose="020B0503020204020204" pitchFamily="34" charset="-122"/>
                <a:ea typeface="微软雅黑" panose="020B0503020204020204" pitchFamily="34" charset="-122"/>
                <a:cs typeface="+mn-ea"/>
              </a:rPr>
              <a:t>数据一致性问题 </a:t>
            </a:r>
            <a:r>
              <a:rPr lang="zh-CN" altLang="zh-CN" sz="1200" dirty="0">
                <a:solidFill>
                  <a:schemeClr val="bg1">
                    <a:lumMod val="50000"/>
                  </a:schemeClr>
                </a:solidFill>
                <a:latin typeface="微软雅黑" panose="020B0503020204020204" pitchFamily="34" charset="-122"/>
                <a:ea typeface="微软雅黑" panose="020B0503020204020204" pitchFamily="34" charset="-122"/>
                <a:cs typeface="+mn-ea"/>
              </a:rPr>
              <a:t>- 在阶段 2 中，如果发生局部网络问题，一部分事务参与者收到了提交消息，另一部分事务参与者没收到提交消息，那么就导致了节点之间数据的不一致。</a:t>
            </a: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72</a:t>
            </a:fld>
            <a:endParaRPr lang="zh-CN" altLang="en-US"/>
          </a:p>
        </p:txBody>
      </p:sp>
    </p:spTree>
    <p:extLst>
      <p:ext uri="{BB962C8B-B14F-4D97-AF65-F5344CB8AC3E}">
        <p14:creationId xmlns:p14="http://schemas.microsoft.com/office/powerpoint/2010/main" val="157184289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73</a:t>
            </a:fld>
            <a:endParaRPr lang="zh-CN" altLang="en-US"/>
          </a:p>
        </p:txBody>
      </p:sp>
    </p:spTree>
    <p:extLst>
      <p:ext uri="{BB962C8B-B14F-4D97-AF65-F5344CB8AC3E}">
        <p14:creationId xmlns:p14="http://schemas.microsoft.com/office/powerpoint/2010/main" val="89426947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b="1" dirty="0">
              <a:solidFill>
                <a:schemeClr val="bg1">
                  <a:lumMod val="50000"/>
                </a:schemeClr>
              </a:solidFill>
              <a:latin typeface="微软雅黑" panose="020B0503020204020204" pitchFamily="34" charset="-122"/>
              <a:ea typeface="微软雅黑" panose="020B0503020204020204" pitchFamily="34" charset="-122"/>
              <a:cs typeface="+mn-ea"/>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请求，进入准备阶段。</a:t>
            </a:r>
          </a:p>
          <a:p>
            <a:pPr marL="228600" indent="-2286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参与者收到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请求后，执行事务操作，将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undo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redo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信息记入事务日志中（但不提交事务）。</a:t>
            </a:r>
          </a:p>
          <a:p>
            <a:pPr marL="228600" indent="-2286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各参与者向协调者反馈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响应或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响应，并等待最终指令。</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b="1" dirty="0">
              <a:solidFill>
                <a:schemeClr val="bg1">
                  <a:lumMod val="50000"/>
                </a:schemeClr>
              </a:solidFill>
              <a:latin typeface="微软雅黑" panose="020B0503020204020204" pitchFamily="34" charset="-122"/>
              <a:ea typeface="微软雅黑" panose="020B0503020204020204" pitchFamily="34" charset="-122"/>
              <a:cs typeface="+mn-ea"/>
            </a:endParaRP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abort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无论收到协调者发出的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abort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请求，或者在等待协调者请求过程中出现超时，参与者均会中断事务。</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74</a:t>
            </a:fld>
            <a:endParaRPr lang="zh-CN" altLang="en-US"/>
          </a:p>
        </p:txBody>
      </p:sp>
    </p:spTree>
    <p:extLst>
      <p:ext uri="{BB962C8B-B14F-4D97-AF65-F5344CB8AC3E}">
        <p14:creationId xmlns:p14="http://schemas.microsoft.com/office/powerpoint/2010/main" val="233777812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None/>
            </a:pPr>
            <a:r>
              <a:rPr lang="en-US" altLang="zh-CN" b="1" i="0" dirty="0" err="1">
                <a:solidFill>
                  <a:srgbClr val="6A737D"/>
                </a:solidFill>
                <a:effectLst/>
                <a:latin typeface="-apple-system"/>
              </a:rPr>
              <a:t>doCommit</a:t>
            </a:r>
            <a:r>
              <a:rPr lang="en-US" altLang="zh-CN" b="1" i="0" dirty="0">
                <a:solidFill>
                  <a:srgbClr val="6A737D"/>
                </a:solidFill>
                <a:effectLst/>
                <a:latin typeface="-apple-system"/>
              </a:rPr>
              <a:t> </a:t>
            </a:r>
            <a:r>
              <a:rPr lang="zh-CN" altLang="en-US" b="1" i="0" dirty="0">
                <a:solidFill>
                  <a:srgbClr val="6A737D"/>
                </a:solidFill>
                <a:effectLst/>
                <a:latin typeface="-apple-system"/>
              </a:rPr>
              <a:t>阶段正常情况</a:t>
            </a:r>
            <a:endParaRPr lang="en-US" altLang="zh-CN" b="1" i="0" dirty="0">
              <a:solidFill>
                <a:srgbClr val="6A737D"/>
              </a:solidFill>
              <a:effectLst/>
              <a:latin typeface="-apple-system"/>
            </a:endParaRPr>
          </a:p>
          <a:p>
            <a:pPr algn="l">
              <a:buFont typeface="+mj-lt"/>
              <a:buAutoNum type="arabicPeriod"/>
            </a:pPr>
            <a:r>
              <a:rPr lang="zh-CN" altLang="en-US" b="0" i="0" dirty="0">
                <a:solidFill>
                  <a:srgbClr val="6A737D"/>
                </a:solidFill>
                <a:effectLst/>
                <a:latin typeface="-apple-system"/>
              </a:rPr>
              <a:t>如果协调者处于工作状态，则向所有参与者发出 </a:t>
            </a:r>
            <a:r>
              <a:rPr lang="en-US" altLang="zh-CN" b="0" i="0" dirty="0">
                <a:solidFill>
                  <a:srgbClr val="6A737D"/>
                </a:solidFill>
                <a:effectLst/>
                <a:latin typeface="-apple-system"/>
              </a:rPr>
              <a:t>do Commit </a:t>
            </a:r>
            <a:r>
              <a:rPr lang="zh-CN" altLang="en-US" b="0" i="0" dirty="0">
                <a:solidFill>
                  <a:srgbClr val="6A737D"/>
                </a:solidFill>
                <a:effectLst/>
                <a:latin typeface="-apple-system"/>
              </a:rPr>
              <a:t>请求。</a:t>
            </a:r>
          </a:p>
          <a:p>
            <a:pPr algn="l">
              <a:buFont typeface="+mj-lt"/>
              <a:buAutoNum type="arabicPeriod"/>
            </a:pPr>
            <a:r>
              <a:rPr lang="zh-CN" altLang="en-US" b="0" i="0" dirty="0">
                <a:solidFill>
                  <a:srgbClr val="6A737D"/>
                </a:solidFill>
                <a:effectLst/>
                <a:latin typeface="-apple-system"/>
              </a:rPr>
              <a:t>参与者收到 </a:t>
            </a:r>
            <a:r>
              <a:rPr lang="en-US" altLang="zh-CN" b="0" i="0" dirty="0">
                <a:solidFill>
                  <a:srgbClr val="6A737D"/>
                </a:solidFill>
                <a:effectLst/>
                <a:latin typeface="-apple-system"/>
              </a:rPr>
              <a:t>do Commit </a:t>
            </a:r>
            <a:r>
              <a:rPr lang="zh-CN" altLang="en-US" b="0" i="0" dirty="0">
                <a:solidFill>
                  <a:srgbClr val="6A737D"/>
                </a:solidFill>
                <a:effectLst/>
                <a:latin typeface="-apple-system"/>
              </a:rPr>
              <a:t>请求后，会正式执行事务提交，并释放整个事务期间占用的资源。</a:t>
            </a:r>
          </a:p>
          <a:p>
            <a:pPr algn="l">
              <a:buFont typeface="+mj-lt"/>
              <a:buAutoNum type="arabicPeriod"/>
            </a:pPr>
            <a:r>
              <a:rPr lang="zh-CN" altLang="en-US" b="0" i="0" dirty="0">
                <a:solidFill>
                  <a:srgbClr val="6A737D"/>
                </a:solidFill>
                <a:effectLst/>
                <a:latin typeface="-apple-system"/>
              </a:rPr>
              <a:t>各参与者向协调者反馈 </a:t>
            </a:r>
            <a:r>
              <a:rPr lang="en-US" altLang="zh-CN" b="0" i="0" dirty="0">
                <a:solidFill>
                  <a:srgbClr val="6A737D"/>
                </a:solidFill>
                <a:effectLst/>
                <a:latin typeface="-apple-system"/>
              </a:rPr>
              <a:t>ack </a:t>
            </a:r>
            <a:r>
              <a:rPr lang="zh-CN" altLang="en-US" b="0" i="0" dirty="0">
                <a:solidFill>
                  <a:srgbClr val="6A737D"/>
                </a:solidFill>
                <a:effectLst/>
                <a:latin typeface="-apple-system"/>
              </a:rPr>
              <a:t>完成的消息。</a:t>
            </a:r>
          </a:p>
          <a:p>
            <a:pPr algn="l">
              <a:buFont typeface="+mj-lt"/>
              <a:buAutoNum type="arabicPeriod"/>
            </a:pPr>
            <a:r>
              <a:rPr lang="zh-CN" altLang="en-US" b="0" i="0" dirty="0">
                <a:solidFill>
                  <a:srgbClr val="6A737D"/>
                </a:solidFill>
                <a:effectLst/>
                <a:latin typeface="-apple-system"/>
              </a:rPr>
              <a:t>协调者收到所有参与者反馈的 </a:t>
            </a:r>
            <a:r>
              <a:rPr lang="en-US" altLang="zh-CN" b="0" i="0" dirty="0">
                <a:solidFill>
                  <a:srgbClr val="6A737D"/>
                </a:solidFill>
                <a:effectLst/>
                <a:latin typeface="-apple-system"/>
              </a:rPr>
              <a:t>ack </a:t>
            </a:r>
            <a:r>
              <a:rPr lang="zh-CN" altLang="en-US" b="0" i="0" dirty="0">
                <a:solidFill>
                  <a:srgbClr val="6A737D"/>
                </a:solidFill>
                <a:effectLst/>
                <a:latin typeface="-apple-system"/>
              </a:rPr>
              <a:t>消息后，即完成事务提交。</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75</a:t>
            </a:fld>
            <a:endParaRPr lang="zh-CN" altLang="en-US"/>
          </a:p>
        </p:txBody>
      </p:sp>
    </p:spTree>
    <p:extLst>
      <p:ext uri="{BB962C8B-B14F-4D97-AF65-F5344CB8AC3E}">
        <p14:creationId xmlns:p14="http://schemas.microsoft.com/office/powerpoint/2010/main" val="28129356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dirty="0" err="1">
                <a:solidFill>
                  <a:srgbClr val="6A737D"/>
                </a:solidFill>
                <a:effectLst/>
                <a:latin typeface="-apple-system"/>
              </a:rPr>
              <a:t>doCommit</a:t>
            </a:r>
            <a:r>
              <a:rPr lang="en-US" altLang="zh-CN" b="1" i="0" dirty="0">
                <a:solidFill>
                  <a:srgbClr val="6A737D"/>
                </a:solidFill>
                <a:effectLst/>
                <a:latin typeface="-apple-system"/>
              </a:rPr>
              <a:t> </a:t>
            </a:r>
            <a:r>
              <a:rPr lang="zh-CN" altLang="en-US" b="1" i="0" dirty="0">
                <a:solidFill>
                  <a:srgbClr val="6A737D"/>
                </a:solidFill>
                <a:effectLst/>
                <a:latin typeface="-apple-system"/>
              </a:rPr>
              <a:t>阶段异常情况</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 </a:t>
            </a:r>
            <a:r>
              <a:rPr lang="zh-CN" altLang="en-US" dirty="0"/>
              <a:t>如果协调者处于工作状态，向所有参与者发出 </a:t>
            </a:r>
            <a:r>
              <a:rPr lang="en-US" altLang="zh-CN" dirty="0"/>
              <a:t>abort </a:t>
            </a:r>
            <a:r>
              <a:rPr lang="zh-CN" altLang="en-US" dirty="0"/>
              <a:t>请求。</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 </a:t>
            </a:r>
            <a:r>
              <a:rPr lang="zh-CN" altLang="en-US" dirty="0"/>
              <a:t>参与者使用阶段 </a:t>
            </a:r>
            <a:r>
              <a:rPr lang="en-US" altLang="zh-CN" dirty="0"/>
              <a:t>1 </a:t>
            </a:r>
            <a:r>
              <a:rPr lang="zh-CN" altLang="en-US" dirty="0"/>
              <a:t>中的 </a:t>
            </a:r>
            <a:r>
              <a:rPr lang="en-US" altLang="zh-CN" dirty="0"/>
              <a:t>undo </a:t>
            </a:r>
            <a:r>
              <a:rPr lang="zh-CN" altLang="en-US" dirty="0"/>
              <a:t>信息执行回滚操作，并释放整个事务期间占用的资源。</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 </a:t>
            </a:r>
            <a:r>
              <a:rPr lang="zh-CN" altLang="en-US" dirty="0"/>
              <a:t>各参与者向协调者反馈 </a:t>
            </a:r>
            <a:r>
              <a:rPr lang="en-US" altLang="zh-CN" dirty="0"/>
              <a:t>ack </a:t>
            </a:r>
            <a:r>
              <a:rPr lang="zh-CN" altLang="en-US" dirty="0"/>
              <a:t>完成的消息。</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4. </a:t>
            </a:r>
            <a:r>
              <a:rPr lang="zh-CN" altLang="en-US" dirty="0"/>
              <a:t>协调者收到所有参与者反馈的 </a:t>
            </a:r>
            <a:r>
              <a:rPr lang="en-US" altLang="zh-CN" dirty="0"/>
              <a:t>ack </a:t>
            </a:r>
            <a:r>
              <a:rPr lang="zh-CN" altLang="en-US" dirty="0"/>
              <a:t>消息后，即完成事务中断。</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三阶段提交小结</a:t>
            </a:r>
            <a:endParaRPr lang="en-US" altLang="zh-CN" b="1" dirty="0"/>
          </a:p>
          <a:p>
            <a:pPr marL="285750" indent="-285750" algn="l">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优点：相比二阶段提交，三阶段降低了阻塞范围，在等待超时后协调者或参与者会中断事务。避免了协调者单点问题，阶段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3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中协调者出现问题时，参与者会继续提交事务。</a:t>
            </a:r>
          </a:p>
          <a:p>
            <a:pPr marL="285750" indent="-285750" algn="l">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缺点：数据不一致问题依然存在，当在参与者收到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请求后等待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do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commite</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指令时，此时如果协调者请求中断事务，而协调者无法与参与者正常通信，会导致参与者继续提交事务，造成数据不一致。</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76</a:t>
            </a:fld>
            <a:endParaRPr lang="zh-CN" altLang="en-US"/>
          </a:p>
        </p:txBody>
      </p:sp>
    </p:spTree>
    <p:extLst>
      <p:ext uri="{BB962C8B-B14F-4D97-AF65-F5344CB8AC3E}">
        <p14:creationId xmlns:p14="http://schemas.microsoft.com/office/powerpoint/2010/main" val="127081667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Try 阶段主要完成</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完成所有业务检查( 一致性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预留必须业务资源( 准隔离性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尝试执行业务 TCC 事务机制以初步操作（Try）为中心的，确认操作（Confirm）和取消操作（Cancel）都是围绕初步操作（Try）而展开。因此，Try 阶段中的操作，其保障性是最好的，即使失败，仍然有取消操作（Cancel）可以将其执行结果撤销。</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假设商品库存为 100，购买数量为 2，这里检查和更新库存的同时，冻结用户购买数量的库存，同时创建订单，订单状态为待确认。</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r>
              <a:rPr lang="en-US" altLang="zh-CN" b="1" i="0" dirty="0">
                <a:solidFill>
                  <a:srgbClr val="788BA9"/>
                </a:solidFill>
                <a:effectLst/>
                <a:latin typeface="-apple-system"/>
              </a:rPr>
              <a:t>Confirm / Cancel </a:t>
            </a:r>
            <a:r>
              <a:rPr lang="zh-CN" altLang="en-US" b="1" i="0" dirty="0">
                <a:solidFill>
                  <a:srgbClr val="788BA9"/>
                </a:solidFill>
                <a:effectLst/>
                <a:latin typeface="-apple-system"/>
              </a:rPr>
              <a:t>阶段</a:t>
            </a:r>
          </a:p>
          <a:p>
            <a:pPr algn="l"/>
            <a:r>
              <a:rPr lang="zh-CN" altLang="en-US" b="0" i="0" dirty="0">
                <a:solidFill>
                  <a:srgbClr val="24292E"/>
                </a:solidFill>
                <a:effectLst/>
                <a:latin typeface="-apple-system"/>
              </a:rPr>
              <a:t>根据 </a:t>
            </a:r>
            <a:r>
              <a:rPr lang="en-US" altLang="zh-CN" b="0" i="0" dirty="0">
                <a:solidFill>
                  <a:srgbClr val="24292E"/>
                </a:solidFill>
                <a:effectLst/>
                <a:latin typeface="-apple-system"/>
              </a:rPr>
              <a:t>Try </a:t>
            </a:r>
            <a:r>
              <a:rPr lang="zh-CN" altLang="en-US" b="0" i="0" dirty="0">
                <a:solidFill>
                  <a:srgbClr val="24292E"/>
                </a:solidFill>
                <a:effectLst/>
                <a:latin typeface="-apple-system"/>
              </a:rPr>
              <a:t>阶段服务是否全部正常执行，继续执行确认操作（</a:t>
            </a:r>
            <a:r>
              <a:rPr lang="en-US" altLang="zh-CN" b="0" i="0" dirty="0">
                <a:solidFill>
                  <a:srgbClr val="24292E"/>
                </a:solidFill>
                <a:effectLst/>
                <a:latin typeface="-apple-system"/>
              </a:rPr>
              <a:t>Confirm</a:t>
            </a:r>
            <a:r>
              <a:rPr lang="zh-CN" altLang="en-US" b="0" i="0" dirty="0">
                <a:solidFill>
                  <a:srgbClr val="24292E"/>
                </a:solidFill>
                <a:effectLst/>
                <a:latin typeface="-apple-system"/>
              </a:rPr>
              <a:t>）或取消操作（</a:t>
            </a:r>
            <a:r>
              <a:rPr lang="en-US" altLang="zh-CN" b="0" i="0" dirty="0">
                <a:solidFill>
                  <a:srgbClr val="24292E"/>
                </a:solidFill>
                <a:effectLst/>
                <a:latin typeface="-apple-system"/>
              </a:rPr>
              <a:t>Cancel</a:t>
            </a:r>
            <a:r>
              <a:rPr lang="zh-CN" altLang="en-US" b="0" i="0" dirty="0">
                <a:solidFill>
                  <a:srgbClr val="24292E"/>
                </a:solidFill>
                <a:effectLst/>
                <a:latin typeface="-apple-system"/>
              </a:rPr>
              <a:t>）。</a:t>
            </a:r>
            <a:endParaRPr lang="en-US" altLang="zh-CN" b="0" i="0" dirty="0">
              <a:solidFill>
                <a:srgbClr val="24292E"/>
              </a:solidFill>
              <a:effectLst/>
              <a:latin typeface="-apple-system"/>
            </a:endParaRPr>
          </a:p>
          <a:p>
            <a:pPr algn="l"/>
            <a:r>
              <a:rPr lang="zh-CN" altLang="en-US" b="0" i="0" dirty="0">
                <a:solidFill>
                  <a:srgbClr val="24292E"/>
                </a:solidFill>
                <a:effectLst/>
                <a:latin typeface="-apple-system"/>
              </a:rPr>
              <a:t> </a:t>
            </a:r>
            <a:r>
              <a:rPr lang="en-US" altLang="zh-CN" b="0" i="0" dirty="0">
                <a:solidFill>
                  <a:srgbClr val="24292E"/>
                </a:solidFill>
                <a:effectLst/>
                <a:latin typeface="-apple-system"/>
              </a:rPr>
              <a:t>Confirm </a:t>
            </a:r>
            <a:r>
              <a:rPr lang="zh-CN" altLang="en-US" b="0" i="0" dirty="0">
                <a:solidFill>
                  <a:srgbClr val="24292E"/>
                </a:solidFill>
                <a:effectLst/>
                <a:latin typeface="-apple-system"/>
              </a:rPr>
              <a:t>和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操作满足幂等性，如果 </a:t>
            </a:r>
            <a:r>
              <a:rPr lang="en-US" altLang="zh-CN" b="0" i="0" dirty="0">
                <a:solidFill>
                  <a:srgbClr val="24292E"/>
                </a:solidFill>
                <a:effectLst/>
                <a:latin typeface="-apple-system"/>
              </a:rPr>
              <a:t>Confirm </a:t>
            </a:r>
            <a:r>
              <a:rPr lang="zh-CN" altLang="en-US" b="0" i="0" dirty="0">
                <a:solidFill>
                  <a:srgbClr val="24292E"/>
                </a:solidFill>
                <a:effectLst/>
                <a:latin typeface="-apple-system"/>
              </a:rPr>
              <a:t>或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操作执行失败，将会不断重试直到执行完成。</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77</a:t>
            </a:fld>
            <a:endParaRPr lang="zh-CN" altLang="en-US"/>
          </a:p>
        </p:txBody>
      </p:sp>
    </p:spTree>
    <p:extLst>
      <p:ext uri="{BB962C8B-B14F-4D97-AF65-F5344CB8AC3E}">
        <p14:creationId xmlns:p14="http://schemas.microsoft.com/office/powerpoint/2010/main" val="236953015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78</a:t>
            </a:fld>
            <a:endParaRPr lang="zh-CN" altLang="en-US"/>
          </a:p>
        </p:txBody>
      </p:sp>
    </p:spTree>
    <p:extLst>
      <p:ext uri="{BB962C8B-B14F-4D97-AF65-F5344CB8AC3E}">
        <p14:creationId xmlns:p14="http://schemas.microsoft.com/office/powerpoint/2010/main" val="341140553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阶段</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从执行阶段来看，与传统事务机制中业务逻辑相同。</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但从业务角度来看，却不一样。TCC 机制中的 Try 仅是一个初步操作，它和后续的确认一起才能真正构成一个完整的业务逻辑</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Try 阶段主要完成</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完成所有业务检查( 一致性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预留必须业务资源( 准隔离性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尝试执行业务 TCC 事务机制以初步操作（Try）为中心的，确认操作（Confirm）和取消操作（Cancel）都是围绕初步操作（Try）而展开。因此，Try 阶段中的操作，其保障性是最好的，即使失败，仍然有取消操作（Cancel）可以将其执行结果撤销。</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假设商品库存为 100，购买数量为 2，这里检查和更新库存的同时，冻结用户购买数量的库存，同时创建订单，订单状态为待确认。</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r>
              <a:rPr lang="en-US" altLang="zh-CN" b="1" i="0" dirty="0">
                <a:solidFill>
                  <a:srgbClr val="788BA9"/>
                </a:solidFill>
                <a:effectLst/>
                <a:latin typeface="-apple-system"/>
              </a:rPr>
              <a:t>Confirm / Cancel </a:t>
            </a:r>
            <a:r>
              <a:rPr lang="zh-CN" altLang="en-US" b="1" i="0" dirty="0">
                <a:solidFill>
                  <a:srgbClr val="788BA9"/>
                </a:solidFill>
                <a:effectLst/>
                <a:latin typeface="-apple-system"/>
              </a:rPr>
              <a:t>阶段</a:t>
            </a:r>
          </a:p>
          <a:p>
            <a:pPr algn="l"/>
            <a:r>
              <a:rPr lang="zh-CN" altLang="en-US" b="0" i="0" dirty="0">
                <a:solidFill>
                  <a:srgbClr val="24292E"/>
                </a:solidFill>
                <a:effectLst/>
                <a:latin typeface="-apple-system"/>
              </a:rPr>
              <a:t>根据 </a:t>
            </a:r>
            <a:r>
              <a:rPr lang="en-US" altLang="zh-CN" b="0" i="0" dirty="0">
                <a:solidFill>
                  <a:srgbClr val="24292E"/>
                </a:solidFill>
                <a:effectLst/>
                <a:latin typeface="-apple-system"/>
              </a:rPr>
              <a:t>Try </a:t>
            </a:r>
            <a:r>
              <a:rPr lang="zh-CN" altLang="en-US" b="0" i="0" dirty="0">
                <a:solidFill>
                  <a:srgbClr val="24292E"/>
                </a:solidFill>
                <a:effectLst/>
                <a:latin typeface="-apple-system"/>
              </a:rPr>
              <a:t>阶段服务是否全部正常执行，继续执行确认操作（</a:t>
            </a:r>
            <a:r>
              <a:rPr lang="en-US" altLang="zh-CN" b="0" i="0" dirty="0">
                <a:solidFill>
                  <a:srgbClr val="24292E"/>
                </a:solidFill>
                <a:effectLst/>
                <a:latin typeface="-apple-system"/>
              </a:rPr>
              <a:t>Confirm</a:t>
            </a:r>
            <a:r>
              <a:rPr lang="zh-CN" altLang="en-US" b="0" i="0" dirty="0">
                <a:solidFill>
                  <a:srgbClr val="24292E"/>
                </a:solidFill>
                <a:effectLst/>
                <a:latin typeface="-apple-system"/>
              </a:rPr>
              <a:t>）或取消操作（</a:t>
            </a:r>
            <a:r>
              <a:rPr lang="en-US" altLang="zh-CN" b="0" i="0" dirty="0">
                <a:solidFill>
                  <a:srgbClr val="24292E"/>
                </a:solidFill>
                <a:effectLst/>
                <a:latin typeface="-apple-system"/>
              </a:rPr>
              <a:t>Cancel</a:t>
            </a:r>
            <a:r>
              <a:rPr lang="zh-CN" altLang="en-US" b="0" i="0" dirty="0">
                <a:solidFill>
                  <a:srgbClr val="24292E"/>
                </a:solidFill>
                <a:effectLst/>
                <a:latin typeface="-apple-system"/>
              </a:rPr>
              <a:t>）。</a:t>
            </a:r>
            <a:endParaRPr lang="en-US" altLang="zh-CN" b="0" i="0" dirty="0">
              <a:solidFill>
                <a:srgbClr val="24292E"/>
              </a:solidFill>
              <a:effectLst/>
              <a:latin typeface="-apple-system"/>
            </a:endParaRPr>
          </a:p>
          <a:p>
            <a:pPr algn="l"/>
            <a:r>
              <a:rPr lang="zh-CN" altLang="en-US" b="0" i="0" dirty="0">
                <a:solidFill>
                  <a:srgbClr val="24292E"/>
                </a:solidFill>
                <a:effectLst/>
                <a:latin typeface="-apple-system"/>
              </a:rPr>
              <a:t> </a:t>
            </a:r>
            <a:r>
              <a:rPr lang="en-US" altLang="zh-CN" b="0" i="0" dirty="0">
                <a:solidFill>
                  <a:srgbClr val="24292E"/>
                </a:solidFill>
                <a:effectLst/>
                <a:latin typeface="-apple-system"/>
              </a:rPr>
              <a:t>Confirm </a:t>
            </a:r>
            <a:r>
              <a:rPr lang="zh-CN" altLang="en-US" b="0" i="0" dirty="0">
                <a:solidFill>
                  <a:srgbClr val="24292E"/>
                </a:solidFill>
                <a:effectLst/>
                <a:latin typeface="-apple-system"/>
              </a:rPr>
              <a:t>和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操作满足幂等性，如果 </a:t>
            </a:r>
            <a:r>
              <a:rPr lang="en-US" altLang="zh-CN" b="0" i="0" dirty="0">
                <a:solidFill>
                  <a:srgbClr val="24292E"/>
                </a:solidFill>
                <a:effectLst/>
                <a:latin typeface="-apple-system"/>
              </a:rPr>
              <a:t>Confirm </a:t>
            </a:r>
            <a:r>
              <a:rPr lang="zh-CN" altLang="en-US" b="0" i="0" dirty="0">
                <a:solidFill>
                  <a:srgbClr val="24292E"/>
                </a:solidFill>
                <a:effectLst/>
                <a:latin typeface="-apple-system"/>
              </a:rPr>
              <a:t>或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操作执行失败，将会不断重试直到执行完成。</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79</a:t>
            </a:fld>
            <a:endParaRPr lang="zh-CN" altLang="en-US"/>
          </a:p>
        </p:txBody>
      </p:sp>
    </p:spTree>
    <p:extLst>
      <p:ext uri="{BB962C8B-B14F-4D97-AF65-F5344CB8AC3E}">
        <p14:creationId xmlns:p14="http://schemas.microsoft.com/office/powerpoint/2010/main" val="4182094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业务拆分</a:t>
            </a:r>
            <a:endParaRPr lang="en-US" altLang="zh-CN" sz="1200" b="1" dirty="0">
              <a:solidFill>
                <a:srgbClr val="788BA9"/>
              </a:solidFill>
              <a:latin typeface="+mn-ea"/>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采用分而治之的手段将业务拆分，分别独立部署。</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分布式服务</a:t>
            </a:r>
            <a:endParaRPr lang="en-US" altLang="zh-CN" sz="1200" b="1" dirty="0">
              <a:solidFill>
                <a:srgbClr val="788BA9"/>
              </a:solidFill>
              <a:latin typeface="+mn-ea"/>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公共业务提取出来，独立部署。由这些可复用的业务连接数据库，通过分布式服务提供共用业务服务。</a:t>
            </a:r>
            <a:endParaRPr lang="en-US" altLang="zh-CN"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8</a:t>
            </a:fld>
            <a:endParaRPr lang="zh-CN" altLang="en-US"/>
          </a:p>
        </p:txBody>
      </p:sp>
    </p:spTree>
    <p:extLst>
      <p:ext uri="{BB962C8B-B14F-4D97-AF65-F5344CB8AC3E}">
        <p14:creationId xmlns:p14="http://schemas.microsoft.com/office/powerpoint/2010/main" val="119816276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阶段</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从执行阶段来看，与传统事务机制中业务逻辑相同。</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但从业务角度来看，却不一样。TCC 机制中的 Try 仅是一个初步操作，它和后续的确认一起才能真正构成一个完整的业务逻辑</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Try 阶段主要完成</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完成所有业务检查( 一致性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预留必须业务资源( 准隔离性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尝试执行业务 TCC 事务机制以初步操作（Try）为中心的，确认操作（Confirm）和取消操作（Cancel）都是围绕初步操作（Try）而展开。因此，Try 阶段中的操作，其保障性是最好的，即使失败，仍然有取消操作（Cancel）可以将其执行结果撤销。</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假设商品库存为 100，购买数量为 2，这里检查和更新库存的同时，冻结用户购买数量的库存，同时创建订单，订单状态为待确认。</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r>
              <a:rPr lang="en-US" altLang="zh-CN" b="1" i="0" dirty="0">
                <a:solidFill>
                  <a:srgbClr val="788BA9"/>
                </a:solidFill>
                <a:effectLst/>
                <a:latin typeface="-apple-system"/>
              </a:rPr>
              <a:t>Confirm / Cancel </a:t>
            </a:r>
            <a:r>
              <a:rPr lang="zh-CN" altLang="en-US" b="1" i="0" dirty="0">
                <a:solidFill>
                  <a:srgbClr val="788BA9"/>
                </a:solidFill>
                <a:effectLst/>
                <a:latin typeface="-apple-system"/>
              </a:rPr>
              <a:t>阶段</a:t>
            </a:r>
          </a:p>
          <a:p>
            <a:pPr algn="l"/>
            <a:r>
              <a:rPr lang="zh-CN" altLang="en-US" b="0" i="0" dirty="0">
                <a:solidFill>
                  <a:srgbClr val="24292E"/>
                </a:solidFill>
                <a:effectLst/>
                <a:latin typeface="-apple-system"/>
              </a:rPr>
              <a:t>根据 </a:t>
            </a:r>
            <a:r>
              <a:rPr lang="en-US" altLang="zh-CN" b="0" i="0" dirty="0">
                <a:solidFill>
                  <a:srgbClr val="24292E"/>
                </a:solidFill>
                <a:effectLst/>
                <a:latin typeface="-apple-system"/>
              </a:rPr>
              <a:t>Try </a:t>
            </a:r>
            <a:r>
              <a:rPr lang="zh-CN" altLang="en-US" b="0" i="0" dirty="0">
                <a:solidFill>
                  <a:srgbClr val="24292E"/>
                </a:solidFill>
                <a:effectLst/>
                <a:latin typeface="-apple-system"/>
              </a:rPr>
              <a:t>阶段服务是否全部正常执行，继续执行确认操作（</a:t>
            </a:r>
            <a:r>
              <a:rPr lang="en-US" altLang="zh-CN" b="0" i="0" dirty="0">
                <a:solidFill>
                  <a:srgbClr val="24292E"/>
                </a:solidFill>
                <a:effectLst/>
                <a:latin typeface="-apple-system"/>
              </a:rPr>
              <a:t>Confirm</a:t>
            </a:r>
            <a:r>
              <a:rPr lang="zh-CN" altLang="en-US" b="0" i="0" dirty="0">
                <a:solidFill>
                  <a:srgbClr val="24292E"/>
                </a:solidFill>
                <a:effectLst/>
                <a:latin typeface="-apple-system"/>
              </a:rPr>
              <a:t>）或取消操作（</a:t>
            </a:r>
            <a:r>
              <a:rPr lang="en-US" altLang="zh-CN" b="0" i="0" dirty="0">
                <a:solidFill>
                  <a:srgbClr val="24292E"/>
                </a:solidFill>
                <a:effectLst/>
                <a:latin typeface="-apple-system"/>
              </a:rPr>
              <a:t>Cancel</a:t>
            </a:r>
            <a:r>
              <a:rPr lang="zh-CN" altLang="en-US" b="0" i="0" dirty="0">
                <a:solidFill>
                  <a:srgbClr val="24292E"/>
                </a:solidFill>
                <a:effectLst/>
                <a:latin typeface="-apple-system"/>
              </a:rPr>
              <a:t>）。</a:t>
            </a:r>
            <a:endParaRPr lang="en-US" altLang="zh-CN" b="0" i="0" dirty="0">
              <a:solidFill>
                <a:srgbClr val="24292E"/>
              </a:solidFill>
              <a:effectLst/>
              <a:latin typeface="-apple-system"/>
            </a:endParaRPr>
          </a:p>
          <a:p>
            <a:pPr algn="l"/>
            <a:r>
              <a:rPr lang="zh-CN" altLang="en-US" b="0" i="0" dirty="0">
                <a:solidFill>
                  <a:srgbClr val="24292E"/>
                </a:solidFill>
                <a:effectLst/>
                <a:latin typeface="-apple-system"/>
              </a:rPr>
              <a:t> </a:t>
            </a:r>
            <a:r>
              <a:rPr lang="en-US" altLang="zh-CN" b="0" i="0" dirty="0">
                <a:solidFill>
                  <a:srgbClr val="24292E"/>
                </a:solidFill>
                <a:effectLst/>
                <a:latin typeface="-apple-system"/>
              </a:rPr>
              <a:t>Confirm </a:t>
            </a:r>
            <a:r>
              <a:rPr lang="zh-CN" altLang="en-US" b="0" i="0" dirty="0">
                <a:solidFill>
                  <a:srgbClr val="24292E"/>
                </a:solidFill>
                <a:effectLst/>
                <a:latin typeface="-apple-system"/>
              </a:rPr>
              <a:t>和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操作满足幂等性，如果 </a:t>
            </a:r>
            <a:r>
              <a:rPr lang="en-US" altLang="zh-CN" b="0" i="0" dirty="0">
                <a:solidFill>
                  <a:srgbClr val="24292E"/>
                </a:solidFill>
                <a:effectLst/>
                <a:latin typeface="-apple-system"/>
              </a:rPr>
              <a:t>Confirm </a:t>
            </a:r>
            <a:r>
              <a:rPr lang="zh-CN" altLang="en-US" b="0" i="0" dirty="0">
                <a:solidFill>
                  <a:srgbClr val="24292E"/>
                </a:solidFill>
                <a:effectLst/>
                <a:latin typeface="-apple-system"/>
              </a:rPr>
              <a:t>或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操作执行失败，将会不断重试直到执行完成。</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80</a:t>
            </a:fld>
            <a:endParaRPr lang="zh-CN" altLang="en-US"/>
          </a:p>
        </p:txBody>
      </p:sp>
    </p:spTree>
    <p:extLst>
      <p:ext uri="{BB962C8B-B14F-4D97-AF65-F5344CB8AC3E}">
        <p14:creationId xmlns:p14="http://schemas.microsoft.com/office/powerpoint/2010/main" val="136762695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Wingdings" panose="05000000000000000000" pitchFamily="2" charset="2"/>
              <a:buChar char="l"/>
            </a:pP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2PC/3PC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依赖于数据库，能够很好的提供强一致性和强事务性，但相对来说延迟比较高，比较适合传统的单体应用，在同一个方法中存在跨库操作的情况，不适合高并发和高性能要求的场景。</a:t>
            </a:r>
          </a:p>
          <a:p>
            <a:pPr marL="171450" indent="-171450">
              <a:buFont typeface="Wingdings" panose="05000000000000000000" pitchFamily="2" charset="2"/>
              <a:buChar char="l"/>
            </a:pP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TCC</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适用于执行时间确定且较短，实时性要求高，对数据一致性要求高，比如互联网金融企业最核心的三个服务：交易、支付、账务。</a:t>
            </a:r>
          </a:p>
          <a:p>
            <a:pPr marL="171450" indent="-171450">
              <a:buFont typeface="Wingdings" panose="05000000000000000000" pitchFamily="2" charset="2"/>
              <a:buChar char="l"/>
            </a:pP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本地消息表</a:t>
            </a: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/MQ </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事务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都适用于事务中参与方支持操作幂等，对一致性要求不高，业务上能容忍数据不一致到一个人工检查周期，事务涉及的参与方、参与环节较少，业务上有对账</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校验系统兜底。</a:t>
            </a:r>
          </a:p>
          <a:p>
            <a:pPr marL="171450" indent="-171450">
              <a:buFont typeface="Wingdings" panose="05000000000000000000" pitchFamily="2" charset="2"/>
              <a:buChar char="l"/>
            </a:pP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事务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由于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事务不能保证隔离性，需要在业务层控制并发，适合于业务场景事务并发操作同一资源较少的情况。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相比缺少预提交动作，导致补偿动作的实现比较麻烦，例如业务是发送短信，补偿动作则得再发送一次短信说明撤销，用户体验比较差。</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事务较适用于补偿动作容易处理的场景。</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81</a:t>
            </a:fld>
            <a:endParaRPr lang="zh-CN" altLang="en-US"/>
          </a:p>
        </p:txBody>
      </p:sp>
    </p:spTree>
    <p:extLst>
      <p:ext uri="{BB962C8B-B14F-4D97-AF65-F5344CB8AC3E}">
        <p14:creationId xmlns:p14="http://schemas.microsoft.com/office/powerpoint/2010/main" val="12703199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82</a:t>
            </a:fld>
            <a:endParaRPr lang="zh-CN" altLang="en-US"/>
          </a:p>
        </p:txBody>
      </p:sp>
    </p:spTree>
    <p:extLst>
      <p:ext uri="{BB962C8B-B14F-4D97-AF65-F5344CB8AC3E}">
        <p14:creationId xmlns:p14="http://schemas.microsoft.com/office/powerpoint/2010/main" val="21371770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RPC 常用于业务系统之间的数据交互，需要保证其可靠性，所以 RPC 一般默认采用 TCP 来传输。</a:t>
            </a: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83</a:t>
            </a:fld>
            <a:endParaRPr lang="zh-CN" altLang="en-US"/>
          </a:p>
        </p:txBody>
      </p:sp>
    </p:spTree>
    <p:extLst>
      <p:ext uri="{BB962C8B-B14F-4D97-AF65-F5344CB8AC3E}">
        <p14:creationId xmlns:p14="http://schemas.microsoft.com/office/powerpoint/2010/main" val="213359414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84</a:t>
            </a:fld>
            <a:endParaRPr lang="zh-CN" altLang="en-US"/>
          </a:p>
        </p:txBody>
      </p:sp>
    </p:spTree>
    <p:extLst>
      <p:ext uri="{BB962C8B-B14F-4D97-AF65-F5344CB8AC3E}">
        <p14:creationId xmlns:p14="http://schemas.microsoft.com/office/powerpoint/2010/main" val="123156024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85</a:t>
            </a:fld>
            <a:endParaRPr lang="zh-CN" altLang="en-US"/>
          </a:p>
        </p:txBody>
      </p:sp>
    </p:spTree>
    <p:extLst>
      <p:ext uri="{BB962C8B-B14F-4D97-AF65-F5344CB8AC3E}">
        <p14:creationId xmlns:p14="http://schemas.microsoft.com/office/powerpoint/2010/main" val="329269625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86</a:t>
            </a:fld>
            <a:endParaRPr lang="zh-CN" altLang="en-US"/>
          </a:p>
        </p:txBody>
      </p:sp>
    </p:spTree>
    <p:extLst>
      <p:ext uri="{BB962C8B-B14F-4D97-AF65-F5344CB8AC3E}">
        <p14:creationId xmlns:p14="http://schemas.microsoft.com/office/powerpoint/2010/main" val="165085534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87</a:t>
            </a:fld>
            <a:endParaRPr lang="zh-CN" altLang="en-US"/>
          </a:p>
        </p:txBody>
      </p:sp>
    </p:spTree>
    <p:extLst>
      <p:ext uri="{BB962C8B-B14F-4D97-AF65-F5344CB8AC3E}">
        <p14:creationId xmlns:p14="http://schemas.microsoft.com/office/powerpoint/2010/main" val="70302810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88</a:t>
            </a:fld>
            <a:endParaRPr lang="zh-CN" altLang="en-US"/>
          </a:p>
        </p:txBody>
      </p:sp>
    </p:spTree>
    <p:extLst>
      <p:ext uri="{BB962C8B-B14F-4D97-AF65-F5344CB8AC3E}">
        <p14:creationId xmlns:p14="http://schemas.microsoft.com/office/powerpoint/2010/main" val="416920778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89</a:t>
            </a:fld>
            <a:endParaRPr lang="zh-CN" altLang="en-US"/>
          </a:p>
        </p:txBody>
      </p:sp>
    </p:spTree>
    <p:extLst>
      <p:ext uri="{BB962C8B-B14F-4D97-AF65-F5344CB8AC3E}">
        <p14:creationId xmlns:p14="http://schemas.microsoft.com/office/powerpoint/2010/main" val="2913992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9</a:t>
            </a:fld>
            <a:endParaRPr lang="zh-CN" altLang="en-US"/>
          </a:p>
        </p:txBody>
      </p:sp>
    </p:spTree>
    <p:extLst>
      <p:ext uri="{BB962C8B-B14F-4D97-AF65-F5344CB8AC3E}">
        <p14:creationId xmlns:p14="http://schemas.microsoft.com/office/powerpoint/2010/main" val="375301198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集群中任意一台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Broker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都能充当控制器的角色，但是，在运行过程中，只能有一个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Broker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成为控制器，行使其管理和协调的职责。</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实际上，</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Broker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在启动时，会尝试去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中创建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/controller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节点。</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Kafka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当前选举控制器的规则是：第一个在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成功创建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/controller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临时节点的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Broker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会被指定为控制器。</a:t>
            </a:r>
          </a:p>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90</a:t>
            </a:fld>
            <a:endParaRPr lang="zh-CN" altLang="en-US"/>
          </a:p>
        </p:txBody>
      </p:sp>
    </p:spTree>
    <p:extLst>
      <p:ext uri="{BB962C8B-B14F-4D97-AF65-F5344CB8AC3E}">
        <p14:creationId xmlns:p14="http://schemas.microsoft.com/office/powerpoint/2010/main" val="87848786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91</a:t>
            </a:fld>
            <a:endParaRPr lang="zh-CN" altLang="en-US"/>
          </a:p>
        </p:txBody>
      </p:sp>
    </p:spTree>
    <p:extLst>
      <p:ext uri="{BB962C8B-B14F-4D97-AF65-F5344CB8AC3E}">
        <p14:creationId xmlns:p14="http://schemas.microsoft.com/office/powerpoint/2010/main" val="290199054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92</a:t>
            </a:fld>
            <a:endParaRPr lang="zh-CN" altLang="en-US"/>
          </a:p>
        </p:txBody>
      </p:sp>
    </p:spTree>
    <p:extLst>
      <p:ext uri="{BB962C8B-B14F-4D97-AF65-F5344CB8AC3E}">
        <p14:creationId xmlns:p14="http://schemas.microsoft.com/office/powerpoint/2010/main" val="393495101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93</a:t>
            </a:fld>
            <a:endParaRPr lang="zh-CN" altLang="en-US"/>
          </a:p>
        </p:txBody>
      </p:sp>
    </p:spTree>
    <p:extLst>
      <p:ext uri="{BB962C8B-B14F-4D97-AF65-F5344CB8AC3E}">
        <p14:creationId xmlns:p14="http://schemas.microsoft.com/office/powerpoint/2010/main" val="268109935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err="1">
                <a:solidFill>
                  <a:srgbClr val="2C3E50"/>
                </a:solidFill>
                <a:effectLst/>
                <a:latin typeface="-apple-system"/>
              </a:rPr>
              <a:t>ResourceManager</a:t>
            </a:r>
            <a:r>
              <a:rPr lang="en-US" altLang="zh-CN" b="0" i="0" dirty="0">
                <a:solidFill>
                  <a:srgbClr val="2C3E50"/>
                </a:solidFill>
                <a:effectLst/>
                <a:latin typeface="-apple-system"/>
              </a:rPr>
              <a:t> </a:t>
            </a:r>
            <a:r>
              <a:rPr lang="zh-CN" altLang="en-US" b="0" i="0" dirty="0">
                <a:solidFill>
                  <a:srgbClr val="2C3E50"/>
                </a:solidFill>
                <a:effectLst/>
                <a:latin typeface="-apple-system"/>
              </a:rPr>
              <a:t>高可用</a:t>
            </a:r>
          </a:p>
          <a:p>
            <a:pPr algn="l">
              <a:buFont typeface="Arial" panose="020B0604020202020204" pitchFamily="34" charset="0"/>
              <a:buChar char="•"/>
            </a:pPr>
            <a:r>
              <a:rPr lang="en-US" altLang="zh-CN" b="0" i="0" dirty="0">
                <a:solidFill>
                  <a:srgbClr val="2C3E50"/>
                </a:solidFill>
                <a:effectLst/>
                <a:latin typeface="-apple-system"/>
              </a:rPr>
              <a:t>1 </a:t>
            </a:r>
            <a:r>
              <a:rPr lang="zh-CN" altLang="en-US" b="0" i="0" dirty="0">
                <a:solidFill>
                  <a:srgbClr val="2C3E50"/>
                </a:solidFill>
                <a:effectLst/>
                <a:latin typeface="-apple-system"/>
              </a:rPr>
              <a:t>个 </a:t>
            </a:r>
            <a:r>
              <a:rPr lang="en-US" altLang="zh-CN" b="0" i="0" dirty="0">
                <a:solidFill>
                  <a:srgbClr val="2C3E50"/>
                </a:solidFill>
                <a:effectLst/>
                <a:latin typeface="-apple-system"/>
              </a:rPr>
              <a:t>Active RM</a:t>
            </a:r>
            <a:r>
              <a:rPr lang="zh-CN" altLang="en-US" b="0" i="0" dirty="0">
                <a:solidFill>
                  <a:srgbClr val="2C3E50"/>
                </a:solidFill>
                <a:effectLst/>
                <a:latin typeface="-apple-system"/>
              </a:rPr>
              <a:t>、多个 </a:t>
            </a:r>
            <a:r>
              <a:rPr lang="en-US" altLang="zh-CN" b="0" i="0" dirty="0">
                <a:solidFill>
                  <a:srgbClr val="2C3E50"/>
                </a:solidFill>
                <a:effectLst/>
                <a:latin typeface="-apple-system"/>
              </a:rPr>
              <a:t>Standby RM</a:t>
            </a:r>
          </a:p>
          <a:p>
            <a:pPr algn="l">
              <a:buFont typeface="Arial" panose="020B0604020202020204" pitchFamily="34" charset="0"/>
              <a:buChar char="•"/>
            </a:pPr>
            <a:r>
              <a:rPr lang="zh-CN" altLang="en-US" b="0" i="0" dirty="0">
                <a:solidFill>
                  <a:srgbClr val="2C3E50"/>
                </a:solidFill>
                <a:effectLst/>
                <a:latin typeface="-apple-system"/>
              </a:rPr>
              <a:t>宕机后自动实现主备切换</a:t>
            </a:r>
          </a:p>
          <a:p>
            <a:pPr algn="l">
              <a:buFont typeface="Arial" panose="020B0604020202020204" pitchFamily="34" charset="0"/>
              <a:buChar char="•"/>
            </a:pPr>
            <a:r>
              <a:rPr lang="en-US" altLang="zh-CN" b="0" i="0" dirty="0" err="1">
                <a:solidFill>
                  <a:srgbClr val="2C3E50"/>
                </a:solidFill>
                <a:effectLst/>
                <a:latin typeface="-apple-system"/>
              </a:rPr>
              <a:t>ZooKeeper</a:t>
            </a:r>
            <a:r>
              <a:rPr lang="en-US" altLang="zh-CN" b="0" i="0" dirty="0">
                <a:solidFill>
                  <a:srgbClr val="2C3E50"/>
                </a:solidFill>
                <a:effectLst/>
                <a:latin typeface="-apple-system"/>
              </a:rPr>
              <a:t> </a:t>
            </a:r>
            <a:r>
              <a:rPr lang="zh-CN" altLang="en-US" b="0" i="0" dirty="0">
                <a:solidFill>
                  <a:srgbClr val="2C3E50"/>
                </a:solidFill>
                <a:effectLst/>
                <a:latin typeface="-apple-system"/>
              </a:rPr>
              <a:t>的核心作用</a:t>
            </a:r>
          </a:p>
          <a:p>
            <a:pPr marL="742950" lvl="1" indent="-285750" algn="l">
              <a:buFont typeface="Arial" panose="020B0604020202020204" pitchFamily="34" charset="0"/>
              <a:buChar char="•"/>
            </a:pPr>
            <a:r>
              <a:rPr lang="en-US" altLang="zh-CN" b="0" i="0" dirty="0">
                <a:solidFill>
                  <a:srgbClr val="2C3E50"/>
                </a:solidFill>
                <a:effectLst/>
                <a:latin typeface="-apple-system"/>
              </a:rPr>
              <a:t>Active </a:t>
            </a:r>
            <a:r>
              <a:rPr lang="zh-CN" altLang="en-US" b="0" i="0" dirty="0">
                <a:solidFill>
                  <a:srgbClr val="2C3E50"/>
                </a:solidFill>
                <a:effectLst/>
                <a:latin typeface="-apple-system"/>
              </a:rPr>
              <a:t>节点选举</a:t>
            </a:r>
          </a:p>
          <a:p>
            <a:pPr marL="742950" lvl="1" indent="-285750" algn="l">
              <a:buFont typeface="Arial" panose="020B0604020202020204" pitchFamily="34" charset="0"/>
              <a:buChar char="•"/>
            </a:pPr>
            <a:r>
              <a:rPr lang="zh-CN" altLang="en-US" b="0" i="0" dirty="0">
                <a:solidFill>
                  <a:srgbClr val="2C3E50"/>
                </a:solidFill>
                <a:effectLst/>
                <a:latin typeface="-apple-system"/>
              </a:rPr>
              <a:t>恢复 </a:t>
            </a:r>
            <a:r>
              <a:rPr lang="en-US" altLang="zh-CN" b="0" i="0" dirty="0">
                <a:solidFill>
                  <a:srgbClr val="2C3E50"/>
                </a:solidFill>
                <a:effectLst/>
                <a:latin typeface="-apple-system"/>
              </a:rPr>
              <a:t>Active RM </a:t>
            </a:r>
            <a:r>
              <a:rPr lang="zh-CN" altLang="en-US" b="0" i="0" dirty="0">
                <a:solidFill>
                  <a:srgbClr val="2C3E50"/>
                </a:solidFill>
                <a:effectLst/>
                <a:latin typeface="-apple-system"/>
              </a:rPr>
              <a:t>的原有状态信息</a:t>
            </a:r>
          </a:p>
          <a:p>
            <a:pPr algn="l">
              <a:buFont typeface="Arial" panose="020B0604020202020204" pitchFamily="34" charset="0"/>
              <a:buChar char="•"/>
            </a:pPr>
            <a:r>
              <a:rPr lang="zh-CN" altLang="en-US" b="0" i="0" dirty="0">
                <a:solidFill>
                  <a:srgbClr val="2C3E50"/>
                </a:solidFill>
                <a:effectLst/>
                <a:latin typeface="-apple-system"/>
              </a:rPr>
              <a:t>重启 </a:t>
            </a:r>
            <a:r>
              <a:rPr lang="en-US" altLang="zh-CN" b="0" i="0" dirty="0">
                <a:solidFill>
                  <a:srgbClr val="2C3E50"/>
                </a:solidFill>
                <a:effectLst/>
                <a:latin typeface="-apple-system"/>
              </a:rPr>
              <a:t>AM</a:t>
            </a:r>
            <a:r>
              <a:rPr lang="zh-CN" altLang="en-US" b="0" i="0" dirty="0">
                <a:solidFill>
                  <a:srgbClr val="2C3E50"/>
                </a:solidFill>
                <a:effectLst/>
                <a:latin typeface="-apple-system"/>
              </a:rPr>
              <a:t>，杀死所有运行中的 </a:t>
            </a:r>
            <a:r>
              <a:rPr lang="en-US" altLang="zh-CN" b="0" i="0" dirty="0">
                <a:solidFill>
                  <a:srgbClr val="2C3E50"/>
                </a:solidFill>
                <a:effectLst/>
                <a:latin typeface="-apple-system"/>
              </a:rPr>
              <a:t>Container</a:t>
            </a:r>
          </a:p>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94</a:t>
            </a:fld>
            <a:endParaRPr lang="zh-CN" altLang="en-US"/>
          </a:p>
        </p:txBody>
      </p:sp>
    </p:spTree>
    <p:extLst>
      <p:ext uri="{BB962C8B-B14F-4D97-AF65-F5344CB8AC3E}">
        <p14:creationId xmlns:p14="http://schemas.microsoft.com/office/powerpoint/2010/main" val="231224708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95</a:t>
            </a:fld>
            <a:endParaRPr lang="zh-CN" altLang="en-US"/>
          </a:p>
        </p:txBody>
      </p:sp>
    </p:spTree>
    <p:extLst>
      <p:ext uri="{BB962C8B-B14F-4D97-AF65-F5344CB8AC3E}">
        <p14:creationId xmlns:p14="http://schemas.microsoft.com/office/powerpoint/2010/main" val="282421614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96</a:t>
            </a:fld>
            <a:endParaRPr lang="zh-CN" altLang="en-US"/>
          </a:p>
        </p:txBody>
      </p:sp>
    </p:spTree>
    <p:extLst>
      <p:ext uri="{BB962C8B-B14F-4D97-AF65-F5344CB8AC3E}">
        <p14:creationId xmlns:p14="http://schemas.microsoft.com/office/powerpoint/2010/main" val="232997560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97</a:t>
            </a:fld>
            <a:endParaRPr lang="zh-CN" altLang="en-US"/>
          </a:p>
        </p:txBody>
      </p:sp>
    </p:spTree>
    <p:extLst>
      <p:ext uri="{BB962C8B-B14F-4D97-AF65-F5344CB8AC3E}">
        <p14:creationId xmlns:p14="http://schemas.microsoft.com/office/powerpoint/2010/main" val="1433475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283D1-D221-40E5-9E58-AAEE22C6831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2A50581-029C-49BB-8888-73D45955C3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9802AAB-B99A-4E54-AA06-3AD0891D89DD}"/>
              </a:ext>
            </a:extLst>
          </p:cNvPr>
          <p:cNvSpPr>
            <a:spLocks noGrp="1"/>
          </p:cNvSpPr>
          <p:nvPr>
            <p:ph type="dt" sz="half" idx="10"/>
          </p:nvPr>
        </p:nvSpPr>
        <p:spPr/>
        <p:txBody>
          <a:bodyPr/>
          <a:lstStyle/>
          <a:p>
            <a:fld id="{F1307FCC-64BD-4951-AF5D-79ABDFF88F25}" type="datetimeFigureOut">
              <a:rPr lang="zh-CN" altLang="en-US" smtClean="0"/>
              <a:t>2021/7/4</a:t>
            </a:fld>
            <a:endParaRPr lang="zh-CN" altLang="en-US"/>
          </a:p>
        </p:txBody>
      </p:sp>
      <p:sp>
        <p:nvSpPr>
          <p:cNvPr id="5" name="页脚占位符 4">
            <a:extLst>
              <a:ext uri="{FF2B5EF4-FFF2-40B4-BE49-F238E27FC236}">
                <a16:creationId xmlns:a16="http://schemas.microsoft.com/office/drawing/2014/main" id="{2AB53766-E02F-4B0E-8651-D1D0B5B4980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7EBFE9E-728F-41C0-B127-8095A2E88D3A}"/>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6365778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23B833-7405-49AC-A27C-2DB8860D45E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E66F4C7-16D9-48FF-893B-460F8FA334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6E9147D5-727A-40A5-89F8-04AE51000D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3297F158-05AF-43AC-9305-17325ACD8238}"/>
              </a:ext>
            </a:extLst>
          </p:cNvPr>
          <p:cNvSpPr>
            <a:spLocks noGrp="1"/>
          </p:cNvSpPr>
          <p:nvPr>
            <p:ph type="dt" sz="half" idx="10"/>
          </p:nvPr>
        </p:nvSpPr>
        <p:spPr/>
        <p:txBody>
          <a:bodyPr/>
          <a:lstStyle/>
          <a:p>
            <a:fld id="{F1307FCC-64BD-4951-AF5D-79ABDFF88F25}" type="datetimeFigureOut">
              <a:rPr lang="zh-CN" altLang="en-US" smtClean="0"/>
              <a:t>2021/7/4</a:t>
            </a:fld>
            <a:endParaRPr lang="zh-CN" altLang="en-US"/>
          </a:p>
        </p:txBody>
      </p:sp>
      <p:sp>
        <p:nvSpPr>
          <p:cNvPr id="6" name="页脚占位符 5">
            <a:extLst>
              <a:ext uri="{FF2B5EF4-FFF2-40B4-BE49-F238E27FC236}">
                <a16:creationId xmlns:a16="http://schemas.microsoft.com/office/drawing/2014/main" id="{44B990CE-C9F6-4D1A-8522-124B1E99297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C352321-DCDE-434E-BE51-A8BA85B2C43C}"/>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2347160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CC7B3D-9760-4147-BF09-CFCE07D6489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85B0F0A-1234-4758-97E5-09A90F84CB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F94F97-7A96-4D54-9FBE-782AA96372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328E7D2-FFE9-4DCA-8D9A-9DAD2B487F29}"/>
              </a:ext>
            </a:extLst>
          </p:cNvPr>
          <p:cNvSpPr>
            <a:spLocks noGrp="1"/>
          </p:cNvSpPr>
          <p:nvPr>
            <p:ph type="dt" sz="half" idx="10"/>
          </p:nvPr>
        </p:nvSpPr>
        <p:spPr/>
        <p:txBody>
          <a:bodyPr/>
          <a:lstStyle/>
          <a:p>
            <a:fld id="{F1307FCC-64BD-4951-AF5D-79ABDFF88F25}" type="datetimeFigureOut">
              <a:rPr lang="zh-CN" altLang="en-US" smtClean="0"/>
              <a:t>2021/7/4</a:t>
            </a:fld>
            <a:endParaRPr lang="zh-CN" altLang="en-US"/>
          </a:p>
        </p:txBody>
      </p:sp>
      <p:sp>
        <p:nvSpPr>
          <p:cNvPr id="6" name="页脚占位符 5">
            <a:extLst>
              <a:ext uri="{FF2B5EF4-FFF2-40B4-BE49-F238E27FC236}">
                <a16:creationId xmlns:a16="http://schemas.microsoft.com/office/drawing/2014/main" id="{0D047949-1C3E-447B-ACAA-9002B9CFBEE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8D1EC13-6D72-4D7E-B14D-6B1D866895BF}"/>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24972179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740F47-2991-4C09-AE0C-63367332E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73B7736-D660-44BB-9B63-B896AE964761}"/>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A29E95C-FE65-4696-B639-E61BAA916DBC}"/>
              </a:ext>
            </a:extLst>
          </p:cNvPr>
          <p:cNvSpPr>
            <a:spLocks noGrp="1"/>
          </p:cNvSpPr>
          <p:nvPr>
            <p:ph type="dt" sz="half" idx="10"/>
          </p:nvPr>
        </p:nvSpPr>
        <p:spPr/>
        <p:txBody>
          <a:bodyPr/>
          <a:lstStyle/>
          <a:p>
            <a:fld id="{F1307FCC-64BD-4951-AF5D-79ABDFF88F25}" type="datetimeFigureOut">
              <a:rPr lang="zh-CN" altLang="en-US" smtClean="0"/>
              <a:t>2021/7/4</a:t>
            </a:fld>
            <a:endParaRPr lang="zh-CN" altLang="en-US"/>
          </a:p>
        </p:txBody>
      </p:sp>
      <p:sp>
        <p:nvSpPr>
          <p:cNvPr id="5" name="页脚占位符 4">
            <a:extLst>
              <a:ext uri="{FF2B5EF4-FFF2-40B4-BE49-F238E27FC236}">
                <a16:creationId xmlns:a16="http://schemas.microsoft.com/office/drawing/2014/main" id="{626AB70B-440D-48A1-A314-4D1224F2D3F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CF7C5FD-463B-4895-8086-71DCE481A39A}"/>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691921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BF5B699-FE94-4AA2-A416-E994D2260F8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1D907D3-6B1D-41CD-8746-D249EDD540F4}"/>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5061BB0-FE07-466C-A17D-033F07C16540}"/>
              </a:ext>
            </a:extLst>
          </p:cNvPr>
          <p:cNvSpPr>
            <a:spLocks noGrp="1"/>
          </p:cNvSpPr>
          <p:nvPr>
            <p:ph type="dt" sz="half" idx="10"/>
          </p:nvPr>
        </p:nvSpPr>
        <p:spPr/>
        <p:txBody>
          <a:bodyPr/>
          <a:lstStyle/>
          <a:p>
            <a:fld id="{F1307FCC-64BD-4951-AF5D-79ABDFF88F25}" type="datetimeFigureOut">
              <a:rPr lang="zh-CN" altLang="en-US" smtClean="0"/>
              <a:t>2021/7/4</a:t>
            </a:fld>
            <a:endParaRPr lang="zh-CN" altLang="en-US"/>
          </a:p>
        </p:txBody>
      </p:sp>
      <p:sp>
        <p:nvSpPr>
          <p:cNvPr id="5" name="页脚占位符 4">
            <a:extLst>
              <a:ext uri="{FF2B5EF4-FFF2-40B4-BE49-F238E27FC236}">
                <a16:creationId xmlns:a16="http://schemas.microsoft.com/office/drawing/2014/main" id="{B8164299-991A-49D9-B306-0D65CEC1F0E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6AAABB2-B4EA-40BC-811A-8034CB6A19CA}"/>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827819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77F684-2436-45B0-8B56-FC367FA7C9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E1A25B1-942B-4779-80F6-4B21AED0D21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9DD878-8ED1-43F2-8B7A-96D94E12C7C4}"/>
              </a:ext>
            </a:extLst>
          </p:cNvPr>
          <p:cNvSpPr>
            <a:spLocks noGrp="1"/>
          </p:cNvSpPr>
          <p:nvPr>
            <p:ph type="dt" sz="half" idx="10"/>
          </p:nvPr>
        </p:nvSpPr>
        <p:spPr/>
        <p:txBody>
          <a:bodyPr/>
          <a:lstStyle/>
          <a:p>
            <a:fld id="{F1307FCC-64BD-4951-AF5D-79ABDFF88F25}" type="datetimeFigureOut">
              <a:rPr lang="zh-CN" altLang="en-US" smtClean="0"/>
              <a:t>2021/7/4</a:t>
            </a:fld>
            <a:endParaRPr lang="zh-CN" altLang="en-US"/>
          </a:p>
        </p:txBody>
      </p:sp>
      <p:sp>
        <p:nvSpPr>
          <p:cNvPr id="5" name="页脚占位符 4">
            <a:extLst>
              <a:ext uri="{FF2B5EF4-FFF2-40B4-BE49-F238E27FC236}">
                <a16:creationId xmlns:a16="http://schemas.microsoft.com/office/drawing/2014/main" id="{5B605BC9-720D-451D-B308-3D293181A46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4A7E53F-3D66-4C2C-B7A5-3060C65EDAF2}"/>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103990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86FF9F-72F1-4B8C-B219-42670190C2A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669BB91-5D82-48BE-8F8C-87EADF9C93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5E2B5CBD-B4BC-46B3-A85D-FA4CE33109CE}"/>
              </a:ext>
            </a:extLst>
          </p:cNvPr>
          <p:cNvSpPr>
            <a:spLocks noGrp="1"/>
          </p:cNvSpPr>
          <p:nvPr>
            <p:ph type="dt" sz="half" idx="10"/>
          </p:nvPr>
        </p:nvSpPr>
        <p:spPr/>
        <p:txBody>
          <a:bodyPr/>
          <a:lstStyle/>
          <a:p>
            <a:fld id="{F1307FCC-64BD-4951-AF5D-79ABDFF88F25}" type="datetimeFigureOut">
              <a:rPr lang="zh-CN" altLang="en-US" smtClean="0"/>
              <a:t>2021/7/4</a:t>
            </a:fld>
            <a:endParaRPr lang="zh-CN" altLang="en-US"/>
          </a:p>
        </p:txBody>
      </p:sp>
      <p:sp>
        <p:nvSpPr>
          <p:cNvPr id="5" name="页脚占位符 4">
            <a:extLst>
              <a:ext uri="{FF2B5EF4-FFF2-40B4-BE49-F238E27FC236}">
                <a16:creationId xmlns:a16="http://schemas.microsoft.com/office/drawing/2014/main" id="{38CE1D87-6F91-496B-900B-1EFF548686E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0AD9787-DE80-4B1E-A62E-4C98841E81EB}"/>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615641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A3FB15-1322-4F26-9CE9-9354980AD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CF2CA28-3CDE-4C18-8C2A-842D31EF3F80}"/>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74C8F109-AA96-4E47-85AD-85E088B5642A}"/>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D38D91A1-2DD5-4023-B700-9E9C5F17FE04}"/>
              </a:ext>
            </a:extLst>
          </p:cNvPr>
          <p:cNvSpPr>
            <a:spLocks noGrp="1"/>
          </p:cNvSpPr>
          <p:nvPr>
            <p:ph type="dt" sz="half" idx="10"/>
          </p:nvPr>
        </p:nvSpPr>
        <p:spPr/>
        <p:txBody>
          <a:bodyPr/>
          <a:lstStyle/>
          <a:p>
            <a:fld id="{F1307FCC-64BD-4951-AF5D-79ABDFF88F25}" type="datetimeFigureOut">
              <a:rPr lang="zh-CN" altLang="en-US" smtClean="0"/>
              <a:t>2021/7/4</a:t>
            </a:fld>
            <a:endParaRPr lang="zh-CN" altLang="en-US"/>
          </a:p>
        </p:txBody>
      </p:sp>
      <p:sp>
        <p:nvSpPr>
          <p:cNvPr id="6" name="页脚占位符 5">
            <a:extLst>
              <a:ext uri="{FF2B5EF4-FFF2-40B4-BE49-F238E27FC236}">
                <a16:creationId xmlns:a16="http://schemas.microsoft.com/office/drawing/2014/main" id="{C244A27B-DBE8-42FF-BB72-954D168DE48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91C2BB8-3BFE-49DF-AD89-59E507BA9EC5}"/>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2562254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6DB3FD-97ED-4BB9-8F5E-CF34D46B8E0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5B2B9F0-E284-47E1-9294-0E85A0A089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11D8628-BD5A-4834-9BAD-F7F18179661D}"/>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01B1847C-6AF2-4229-8942-3FD3110668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89DBEF1D-1C9D-412D-8EB8-E37CD31665D1}"/>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C20A3B2A-2BC4-4140-A139-912259BBE565}"/>
              </a:ext>
            </a:extLst>
          </p:cNvPr>
          <p:cNvSpPr>
            <a:spLocks noGrp="1"/>
          </p:cNvSpPr>
          <p:nvPr>
            <p:ph type="dt" sz="half" idx="10"/>
          </p:nvPr>
        </p:nvSpPr>
        <p:spPr/>
        <p:txBody>
          <a:bodyPr/>
          <a:lstStyle/>
          <a:p>
            <a:fld id="{F1307FCC-64BD-4951-AF5D-79ABDFF88F25}" type="datetimeFigureOut">
              <a:rPr lang="zh-CN" altLang="en-US" smtClean="0"/>
              <a:t>2021/7/4</a:t>
            </a:fld>
            <a:endParaRPr lang="zh-CN" altLang="en-US"/>
          </a:p>
        </p:txBody>
      </p:sp>
      <p:sp>
        <p:nvSpPr>
          <p:cNvPr id="8" name="页脚占位符 7">
            <a:extLst>
              <a:ext uri="{FF2B5EF4-FFF2-40B4-BE49-F238E27FC236}">
                <a16:creationId xmlns:a16="http://schemas.microsoft.com/office/drawing/2014/main" id="{3A4CBA78-A90D-43BE-8C9B-CACC266D6C7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4AB256A-8D36-4C6F-A7E6-C238663DFFBF}"/>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
        <p:nvSpPr>
          <p:cNvPr id="11" name="矩形 10"/>
          <p:cNvSpPr/>
          <p:nvPr userDrawn="1"/>
        </p:nvSpPr>
        <p:spPr>
          <a:xfrm>
            <a:off x="8679538" y="6417089"/>
            <a:ext cx="966254" cy="230832"/>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精美</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课件：</a:t>
            </a:r>
            <a:r>
              <a:rPr lang="en-US" altLang="zh-CN" sz="100" dirty="0">
                <a:solidFill>
                  <a:prstClr val="white"/>
                </a:solidFill>
                <a:latin typeface="Calibri"/>
                <a:ea typeface="宋体"/>
              </a:rPr>
              <a:t>www.1ppt.com/kejian/             </a:t>
            </a:r>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r>
              <a:rPr lang="zh-CN" altLang="en-US" sz="100" dirty="0">
                <a:solidFill>
                  <a:prstClr val="white"/>
                </a:solidFill>
                <a:latin typeface="Calibri"/>
                <a:ea typeface="宋体"/>
              </a:rPr>
              <a:t>工作总结</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www.1ppt.com/xiazai/zongjie/ </a:t>
            </a:r>
            <a:r>
              <a:rPr lang="zh-CN" altLang="en-US" sz="100" dirty="0">
                <a:solidFill>
                  <a:prstClr val="white"/>
                </a:solidFill>
                <a:latin typeface="Calibri"/>
                <a:ea typeface="宋体"/>
              </a:rPr>
              <a:t>工作计划：</a:t>
            </a:r>
            <a:r>
              <a:rPr lang="en-US" altLang="zh-CN" sz="100" dirty="0">
                <a:solidFill>
                  <a:prstClr val="white"/>
                </a:solidFill>
                <a:latin typeface="Calibri"/>
                <a:ea typeface="宋体"/>
              </a:rPr>
              <a:t>www.1ppt.com/xiazai/jihua/</a:t>
            </a:r>
          </a:p>
          <a:p>
            <a:r>
              <a:rPr lang="zh-CN" altLang="en-US" sz="100" dirty="0">
                <a:solidFill>
                  <a:prstClr val="white"/>
                </a:solidFill>
                <a:latin typeface="Calibri"/>
                <a:ea typeface="宋体"/>
              </a:rPr>
              <a:t>商务</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www.1ppt.com/moban/shangwu/  </a:t>
            </a:r>
            <a:r>
              <a:rPr lang="zh-CN" altLang="en-US" sz="100" dirty="0">
                <a:solidFill>
                  <a:prstClr val="white"/>
                </a:solidFill>
                <a:latin typeface="Calibri"/>
                <a:ea typeface="宋体"/>
              </a:rPr>
              <a:t>个人简历</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www.1ppt.com/xiazai/jianli/  </a:t>
            </a:r>
          </a:p>
          <a:p>
            <a:r>
              <a:rPr lang="zh-CN" altLang="en-US" sz="100" dirty="0">
                <a:solidFill>
                  <a:prstClr val="white"/>
                </a:solidFill>
                <a:latin typeface="Calibri"/>
                <a:ea typeface="宋体"/>
              </a:rPr>
              <a:t>毕业答辩</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www.1ppt.com/xiazai/dabian/  </a:t>
            </a:r>
            <a:r>
              <a:rPr lang="zh-CN" altLang="en-US" sz="100" dirty="0">
                <a:solidFill>
                  <a:prstClr val="white"/>
                </a:solidFill>
                <a:latin typeface="Calibri"/>
                <a:ea typeface="宋体"/>
              </a:rPr>
              <a:t>工作汇报</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www.1ppt.com/xiazai/huibao/    </a:t>
            </a:r>
          </a:p>
          <a:p>
            <a:r>
              <a:rPr lang="en-US" altLang="zh-CN" sz="100" dirty="0">
                <a:solidFill>
                  <a:prstClr val="white"/>
                </a:solidFill>
                <a:latin typeface="Calibri"/>
                <a:ea typeface="宋体"/>
              </a:rPr>
              <a:t> </a:t>
            </a:r>
          </a:p>
        </p:txBody>
      </p:sp>
    </p:spTree>
    <p:extLst>
      <p:ext uri="{BB962C8B-B14F-4D97-AF65-F5344CB8AC3E}">
        <p14:creationId xmlns:p14="http://schemas.microsoft.com/office/powerpoint/2010/main" val="1069768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1D5999-5B4C-4F61-A4E0-F661ECEA69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CEEE6FF-F44B-47A5-932F-2909D12CFB0C}"/>
              </a:ext>
            </a:extLst>
          </p:cNvPr>
          <p:cNvSpPr>
            <a:spLocks noGrp="1"/>
          </p:cNvSpPr>
          <p:nvPr>
            <p:ph type="dt" sz="half" idx="10"/>
          </p:nvPr>
        </p:nvSpPr>
        <p:spPr/>
        <p:txBody>
          <a:bodyPr/>
          <a:lstStyle/>
          <a:p>
            <a:fld id="{F1307FCC-64BD-4951-AF5D-79ABDFF88F25}" type="datetimeFigureOut">
              <a:rPr lang="zh-CN" altLang="en-US" smtClean="0"/>
              <a:t>2021/7/4</a:t>
            </a:fld>
            <a:endParaRPr lang="zh-CN" altLang="en-US"/>
          </a:p>
        </p:txBody>
      </p:sp>
      <p:sp>
        <p:nvSpPr>
          <p:cNvPr id="4" name="页脚占位符 3">
            <a:extLst>
              <a:ext uri="{FF2B5EF4-FFF2-40B4-BE49-F238E27FC236}">
                <a16:creationId xmlns:a16="http://schemas.microsoft.com/office/drawing/2014/main" id="{CE17FCE7-3CF6-45ED-946D-F923059E487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A0C49F3-54CF-4905-BFD4-9E3D7EA69400}"/>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907848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a:fillRect/>
          </a:stretch>
        </p:blipFill>
        <p:spPr>
          <a:xfrm>
            <a:off x="0" y="0"/>
            <a:ext cx="12192001" cy="6858000"/>
          </a:xfrm>
          <a:prstGeom prst="rect">
            <a:avLst/>
          </a:prstGeom>
        </p:spPr>
      </p:pic>
    </p:spTree>
    <p:extLst>
      <p:ext uri="{BB962C8B-B14F-4D97-AF65-F5344CB8AC3E}">
        <p14:creationId xmlns:p14="http://schemas.microsoft.com/office/powerpoint/2010/main" val="4004757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4276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6F2147C-8FF8-4836-A743-24688FB9BBEF}"/>
              </a:ext>
            </a:extLst>
          </p:cNvPr>
          <p:cNvSpPr>
            <a:spLocks noGrp="1"/>
          </p:cNvSpPr>
          <p:nvPr>
            <p:ph type="dt" sz="half" idx="10"/>
          </p:nvPr>
        </p:nvSpPr>
        <p:spPr/>
        <p:txBody>
          <a:bodyPr/>
          <a:lstStyle/>
          <a:p>
            <a:fld id="{F1307FCC-64BD-4951-AF5D-79ABDFF88F25}" type="datetimeFigureOut">
              <a:rPr lang="zh-CN" altLang="en-US" smtClean="0"/>
              <a:t>2021/7/4</a:t>
            </a:fld>
            <a:endParaRPr lang="zh-CN" altLang="en-US"/>
          </a:p>
        </p:txBody>
      </p:sp>
      <p:sp>
        <p:nvSpPr>
          <p:cNvPr id="3" name="页脚占位符 2">
            <a:extLst>
              <a:ext uri="{FF2B5EF4-FFF2-40B4-BE49-F238E27FC236}">
                <a16:creationId xmlns:a16="http://schemas.microsoft.com/office/drawing/2014/main" id="{995D0378-9575-4013-BAAF-1224554F194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590CF72-4357-42E0-AA2E-DA133FF677E0}"/>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150256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519039B-3390-43DF-BEDE-5264730E43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D05A941-F4F7-492A-B4B9-FD9CB660C8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68280C4-E751-4473-A9E6-CF4199F88A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307FCC-64BD-4951-AF5D-79ABDFF88F25}" type="datetimeFigureOut">
              <a:rPr lang="zh-CN" altLang="en-US" smtClean="0"/>
              <a:t>2021/7/4</a:t>
            </a:fld>
            <a:endParaRPr lang="zh-CN" altLang="en-US"/>
          </a:p>
        </p:txBody>
      </p:sp>
      <p:sp>
        <p:nvSpPr>
          <p:cNvPr id="5" name="页脚占位符 4">
            <a:extLst>
              <a:ext uri="{FF2B5EF4-FFF2-40B4-BE49-F238E27FC236}">
                <a16:creationId xmlns:a16="http://schemas.microsoft.com/office/drawing/2014/main" id="{F657E2D4-CB64-4B27-9D3A-55BC55AA77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C435D7E-957E-4972-9AD0-B00E2617BF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32228085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0" r:id="rId7"/>
    <p:sldLayoutId id="2147483661" r:id="rId8"/>
    <p:sldLayoutId id="2147483655" r:id="rId9"/>
    <p:sldLayoutId id="2147483656" r:id="rId10"/>
    <p:sldLayoutId id="2147483657" r:id="rId11"/>
    <p:sldLayoutId id="2147483658" r:id="rId12"/>
    <p:sldLayoutId id="214748365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28.gif"/><Relationship Id="rId5" Type="http://schemas.openxmlformats.org/officeDocument/2006/relationships/image" Target="../media/image27.gif"/><Relationship Id="rId4" Type="http://schemas.openxmlformats.org/officeDocument/2006/relationships/image" Target="../media/image26.gif"/></Relationships>
</file>

<file path=ppt/slides/_rels/slide33.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30.gif"/></Relationships>
</file>

<file path=ppt/slides/_rels/slide3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5.xml"/><Relationship Id="rId1" Type="http://schemas.openxmlformats.org/officeDocument/2006/relationships/slideLayout" Target="../slideLayouts/slideLayout9.xml"/><Relationship Id="rId6" Type="http://schemas.openxmlformats.org/officeDocument/2006/relationships/image" Target="../media/image35.gif"/><Relationship Id="rId5" Type="http://schemas.openxmlformats.org/officeDocument/2006/relationships/image" Target="../media/image34.gif"/><Relationship Id="rId4" Type="http://schemas.openxmlformats.org/officeDocument/2006/relationships/image" Target="../media/image33.gif"/></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9.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9.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9.xml"/><Relationship Id="rId5" Type="http://schemas.openxmlformats.org/officeDocument/2006/relationships/image" Target="../media/image56.png"/><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5.xml"/><Relationship Id="rId1" Type="http://schemas.openxmlformats.org/officeDocument/2006/relationships/slideLayout" Target="../slideLayouts/slideLayout9.xml"/><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7.xml"/><Relationship Id="rId1" Type="http://schemas.openxmlformats.org/officeDocument/2006/relationships/slideLayout" Target="../slideLayouts/slideLayout9.xml"/><Relationship Id="rId4" Type="http://schemas.openxmlformats.org/officeDocument/2006/relationships/image" Target="../media/image62.png"/></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8.xml"/><Relationship Id="rId1" Type="http://schemas.openxmlformats.org/officeDocument/2006/relationships/slideLayout" Target="../slideLayouts/slideLayout9.xml"/><Relationship Id="rId4" Type="http://schemas.openxmlformats.org/officeDocument/2006/relationships/image" Target="../media/image64.png"/></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6.jpeg"/><Relationship Id="rId5" Type="http://schemas.openxmlformats.org/officeDocument/2006/relationships/image" Target="../media/image5.jpg"/><Relationship Id="rId4" Type="http://schemas.openxmlformats.org/officeDocument/2006/relationships/image" Target="../media/image4.jp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7.xml"/><Relationship Id="rId1" Type="http://schemas.openxmlformats.org/officeDocument/2006/relationships/slideLayout" Target="../slideLayouts/slideLayout9.xml"/><Relationship Id="rId4" Type="http://schemas.openxmlformats.org/officeDocument/2006/relationships/image" Target="../media/image69.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0.xml"/><Relationship Id="rId1" Type="http://schemas.openxmlformats.org/officeDocument/2006/relationships/slideLayout" Target="../slideLayouts/slideLayout9.xml"/><Relationship Id="rId4" Type="http://schemas.openxmlformats.org/officeDocument/2006/relationships/image" Target="../media/image72.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2.xml"/><Relationship Id="rId1" Type="http://schemas.openxmlformats.org/officeDocument/2006/relationships/slideLayout" Target="../slideLayouts/slideLayout9.xml"/><Relationship Id="rId4" Type="http://schemas.openxmlformats.org/officeDocument/2006/relationships/image" Target="../media/image74.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4.xml"/><Relationship Id="rId1" Type="http://schemas.openxmlformats.org/officeDocument/2006/relationships/slideLayout" Target="../slideLayouts/slideLayout9.xml"/><Relationship Id="rId4" Type="http://schemas.openxmlformats.org/officeDocument/2006/relationships/image" Target="../media/image76.png"/></Relationships>
</file>

<file path=ppt/slides/_rels/slide7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8.xml"/><Relationship Id="rId1" Type="http://schemas.openxmlformats.org/officeDocument/2006/relationships/slideLayout" Target="../slideLayouts/slideLayout9.xml"/><Relationship Id="rId4" Type="http://schemas.openxmlformats.org/officeDocument/2006/relationships/image" Target="../media/image80.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2.jpeg"/></Relationships>
</file>

<file path=ppt/slides/_rels/slide8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6.xml"/><Relationship Id="rId1" Type="http://schemas.openxmlformats.org/officeDocument/2006/relationships/slideLayout" Target="../slideLayouts/slideLayout9.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8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7.xml"/><Relationship Id="rId1" Type="http://schemas.openxmlformats.org/officeDocument/2006/relationships/slideLayout" Target="../slideLayouts/slideLayout9.xml"/><Relationship Id="rId5" Type="http://schemas.openxmlformats.org/officeDocument/2006/relationships/image" Target="../media/image90.png"/><Relationship Id="rId4" Type="http://schemas.openxmlformats.org/officeDocument/2006/relationships/image" Target="../media/image89.png"/></Relationships>
</file>

<file path=ppt/slides/_rels/slide8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9.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0.xml"/><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1.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2.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4.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8" Type="http://schemas.openxmlformats.org/officeDocument/2006/relationships/hyperlink" Target="https://ramcloud.atlassian.net/wiki/download/attachments/6586375/raft.pdf" TargetMode="External"/><Relationship Id="rId13" Type="http://schemas.openxmlformats.org/officeDocument/2006/relationships/hyperlink" Target="http://thesecretlivesofdata.com/raft" TargetMode="External"/><Relationship Id="rId18" Type="http://schemas.openxmlformats.org/officeDocument/2006/relationships/hyperlink" Target="https://www.cnblogs.com/savorboard/p/distributed-system-transaction-consistency.html" TargetMode="External"/><Relationship Id="rId26" Type="http://schemas.openxmlformats.org/officeDocument/2006/relationships/hyperlink" Target="https://time.geekbang.org/course/intro/100003901" TargetMode="External"/><Relationship Id="rId3" Type="http://schemas.openxmlformats.org/officeDocument/2006/relationships/hyperlink" Target="https://research.microsoft.com/en-us/um/people/lamport/pubs/lamport-paxos.pdf" TargetMode="External"/><Relationship Id="rId21" Type="http://schemas.openxmlformats.org/officeDocument/2006/relationships/hyperlink" Target="https://item.jd.com/11449803.html" TargetMode="External"/><Relationship Id="rId7" Type="http://schemas.openxmlformats.org/officeDocument/2006/relationships/hyperlink" Target="https://www.youtube.com/watch?v=d7nAGI_NZPk" TargetMode="External"/><Relationship Id="rId12" Type="http://schemas.openxmlformats.org/officeDocument/2006/relationships/hyperlink" Target="https://zhuanlan.zhihu.com/p/32052223" TargetMode="External"/><Relationship Id="rId17" Type="http://schemas.openxmlformats.org/officeDocument/2006/relationships/hyperlink" Target="https://www.jianshu.com/p/76cc8ba5ca91" TargetMode="External"/><Relationship Id="rId25" Type="http://schemas.openxmlformats.org/officeDocument/2006/relationships/hyperlink" Target="https://time.geekbang.org/column/intro/100046201" TargetMode="External"/><Relationship Id="rId2" Type="http://schemas.openxmlformats.org/officeDocument/2006/relationships/notesSlide" Target="../notesSlides/notesSlide96.xml"/><Relationship Id="rId16" Type="http://schemas.openxmlformats.org/officeDocument/2006/relationships/hyperlink" Target="https://dubbo.apache.org/zh/docs/v2.7/dev/source/loadbalance/" TargetMode="External"/><Relationship Id="rId20" Type="http://schemas.openxmlformats.org/officeDocument/2006/relationships/hyperlink" Target="https://item.jd.com/11322972.html" TargetMode="External"/><Relationship Id="rId1" Type="http://schemas.openxmlformats.org/officeDocument/2006/relationships/slideLayout" Target="../slideLayouts/slideLayout9.xml"/><Relationship Id="rId6" Type="http://schemas.openxmlformats.org/officeDocument/2006/relationships/hyperlink" Target="https://www.bilibili.com/video/av36556594" TargetMode="External"/><Relationship Id="rId11" Type="http://schemas.openxmlformats.org/officeDocument/2006/relationships/hyperlink" Target="http://www2.cs.uh.edu/~paris/6360/PowerPoint/Raft.ppt" TargetMode="External"/><Relationship Id="rId24" Type="http://schemas.openxmlformats.org/officeDocument/2006/relationships/hyperlink" Target="https://time.geekbang.org/column/intro/100014401" TargetMode="External"/><Relationship Id="rId5" Type="http://schemas.openxmlformats.org/officeDocument/2006/relationships/hyperlink" Target="https://zhuanlan.zhihu.com/p/31780743" TargetMode="External"/><Relationship Id="rId15" Type="http://schemas.openxmlformats.org/officeDocument/2006/relationships/hyperlink" Target="https://zhuanlan.zhihu.com/p/32841479" TargetMode="External"/><Relationship Id="rId23" Type="http://schemas.openxmlformats.org/officeDocument/2006/relationships/hyperlink" Target="https://time.geekbang.org/column/intro/100006601" TargetMode="External"/><Relationship Id="rId10" Type="http://schemas.openxmlformats.org/officeDocument/2006/relationships/hyperlink" Target="https://www.youtube.com/watch?v=YbZ3zDzDnrw&amp;feature=youtu.be" TargetMode="External"/><Relationship Id="rId19" Type="http://schemas.openxmlformats.org/officeDocument/2006/relationships/hyperlink" Target="https://juejin.im/post/5c0e5bf8e51d45063322fe50" TargetMode="External"/><Relationship Id="rId4" Type="http://schemas.openxmlformats.org/officeDocument/2006/relationships/hyperlink" Target="https://lamport.azurewebsites.net/pubs/paxos-simple.pdf" TargetMode="External"/><Relationship Id="rId9" Type="http://schemas.openxmlformats.org/officeDocument/2006/relationships/hyperlink" Target="https://github.com/maemual/raft-zh_cn/blob/master/raft-zh_cn.md" TargetMode="External"/><Relationship Id="rId14" Type="http://schemas.openxmlformats.org/officeDocument/2006/relationships/hyperlink" Target="https://www.youtube.com/watch?reload=9&amp;app=desktop&amp;v=iqOTT7_7qXY" TargetMode="External"/><Relationship Id="rId22" Type="http://schemas.openxmlformats.org/officeDocument/2006/relationships/hyperlink" Target="https://github.com/donnemartin/system-design-primer/blob/master/README-zh-Hans.md" TargetMode="Externa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7"/>
          <p:cNvSpPr>
            <a:spLocks noChangeArrowheads="1"/>
          </p:cNvSpPr>
          <p:nvPr/>
        </p:nvSpPr>
        <p:spPr bwMode="auto">
          <a:xfrm>
            <a:off x="1701149" y="2958114"/>
            <a:ext cx="87589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4800" b="1" kern="0" spc="600" dirty="0">
                <a:solidFill>
                  <a:schemeClr val="tx1">
                    <a:lumMod val="50000"/>
                    <a:lumOff val="50000"/>
                  </a:schemeClr>
                </a:solidFill>
                <a:latin typeface="华文彩云" panose="02010800040101010101" pitchFamily="2" charset="-122"/>
                <a:ea typeface="华文彩云" panose="02010800040101010101" pitchFamily="2" charset="-122"/>
                <a:sym typeface="微软雅黑" pitchFamily="34" charset="-122"/>
              </a:rPr>
              <a:t>漫谈分布式系统架构</a:t>
            </a:r>
            <a:endParaRPr kumimoji="0" lang="zh-CN" altLang="en-US" sz="4800" b="1" i="0" u="none" strike="noStrike" kern="0" cap="none" spc="600" normalizeH="0" baseline="0" noProof="0" dirty="0">
              <a:ln>
                <a:noFill/>
              </a:ln>
              <a:solidFill>
                <a:schemeClr val="tx1">
                  <a:lumMod val="50000"/>
                  <a:lumOff val="50000"/>
                </a:schemeClr>
              </a:solidFill>
              <a:effectLst/>
              <a:uLnTx/>
              <a:uFillTx/>
              <a:latin typeface="华文彩云" panose="02010800040101010101" pitchFamily="2" charset="-122"/>
              <a:ea typeface="华文彩云" panose="02010800040101010101" pitchFamily="2" charset="-122"/>
              <a:sym typeface="微软雅黑" pitchFamily="34" charset="-122"/>
            </a:endParaRPr>
          </a:p>
        </p:txBody>
      </p:sp>
      <p:cxnSp>
        <p:nvCxnSpPr>
          <p:cNvPr id="99" name="直接连接符 98"/>
          <p:cNvCxnSpPr/>
          <p:nvPr/>
        </p:nvCxnSpPr>
        <p:spPr>
          <a:xfrm>
            <a:off x="2893169" y="3810898"/>
            <a:ext cx="6624736" cy="0"/>
          </a:xfrm>
          <a:prstGeom prst="line">
            <a:avLst/>
          </a:prstGeom>
          <a:noFill/>
          <a:ln w="19050" cap="flat" cmpd="sng" algn="ctr">
            <a:solidFill>
              <a:srgbClr val="202A36"/>
            </a:solidFill>
            <a:prstDash val="sysDash"/>
            <a:headEnd type="diamond" w="med" len="med"/>
            <a:tailEnd type="diamond" w="med" len="med"/>
          </a:ln>
          <a:effectLst/>
        </p:spPr>
      </p:cxnSp>
      <p:sp>
        <p:nvSpPr>
          <p:cNvPr id="100" name="TextBox 7"/>
          <p:cNvSpPr>
            <a:spLocks noChangeArrowheads="1"/>
          </p:cNvSpPr>
          <p:nvPr/>
        </p:nvSpPr>
        <p:spPr bwMode="auto">
          <a:xfrm>
            <a:off x="2893169" y="3899886"/>
            <a:ext cx="67687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ctr">
              <a:defRPr/>
            </a:pPr>
            <a:r>
              <a:rPr lang="zh-CN" altLang="en-US" sz="2000" kern="0" spc="300" dirty="0">
                <a:solidFill>
                  <a:schemeClr val="tx1">
                    <a:lumMod val="50000"/>
                    <a:lumOff val="50000"/>
                  </a:schemeClr>
                </a:solidFill>
                <a:latin typeface="微软雅黑" panose="020B0503020204020204" pitchFamily="34" charset="-122"/>
                <a:ea typeface="微软雅黑" panose="020B0503020204020204" pitchFamily="34" charset="-122"/>
              </a:rPr>
              <a:t>简介</a:t>
            </a:r>
            <a:r>
              <a:rPr kumimoji="0" lang="zh-CN" altLang="en-US"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 </a:t>
            </a:r>
            <a:r>
              <a:rPr kumimoji="0" lang="en-US" altLang="zh-CN"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a:t>
            </a:r>
            <a:r>
              <a:rPr kumimoji="0" lang="zh-CN" altLang="en-US"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 理论 </a:t>
            </a:r>
            <a:r>
              <a:rPr kumimoji="0" lang="en-US" altLang="zh-CN"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a:t>
            </a:r>
            <a:r>
              <a:rPr kumimoji="0" lang="zh-CN" altLang="en-US"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 算法 </a:t>
            </a:r>
            <a:r>
              <a:rPr kumimoji="0" lang="en-US" altLang="zh-CN"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a:t>
            </a:r>
            <a:r>
              <a:rPr kumimoji="0" lang="zh-CN" altLang="en-US"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 设计 </a:t>
            </a:r>
            <a:r>
              <a:rPr lang="en-US" altLang="zh-CN" sz="2000" kern="0" spc="30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2000" kern="0" spc="300" dirty="0">
                <a:solidFill>
                  <a:schemeClr val="tx1">
                    <a:lumMod val="50000"/>
                    <a:lumOff val="50000"/>
                  </a:schemeClr>
                </a:solidFill>
                <a:latin typeface="微软雅黑" panose="020B0503020204020204" pitchFamily="34" charset="-122"/>
                <a:ea typeface="微软雅黑" panose="020B0503020204020204" pitchFamily="34" charset="-122"/>
              </a:rPr>
              <a:t> 应用</a:t>
            </a:r>
            <a:endParaRPr kumimoji="0" lang="zh-CN" altLang="en-US"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endParaRPr>
          </a:p>
        </p:txBody>
      </p:sp>
      <p:cxnSp>
        <p:nvCxnSpPr>
          <p:cNvPr id="101" name="直接连接符 100"/>
          <p:cNvCxnSpPr/>
          <p:nvPr/>
        </p:nvCxnSpPr>
        <p:spPr>
          <a:xfrm>
            <a:off x="2893169" y="4274668"/>
            <a:ext cx="6624736" cy="0"/>
          </a:xfrm>
          <a:prstGeom prst="line">
            <a:avLst/>
          </a:prstGeom>
          <a:noFill/>
          <a:ln w="19050" cap="flat" cmpd="sng" algn="ctr">
            <a:solidFill>
              <a:srgbClr val="202A36"/>
            </a:solidFill>
            <a:prstDash val="sysDash"/>
            <a:headEnd type="diamond" w="med" len="med"/>
            <a:tailEnd type="diamond" w="med" len="med"/>
          </a:ln>
          <a:effectLst/>
        </p:spPr>
      </p:cxnSp>
      <p:sp>
        <p:nvSpPr>
          <p:cNvPr id="102" name="矩形 3"/>
          <p:cNvSpPr>
            <a:spLocks noChangeArrowheads="1"/>
          </p:cNvSpPr>
          <p:nvPr/>
        </p:nvSpPr>
        <p:spPr bwMode="auto">
          <a:xfrm>
            <a:off x="4533559" y="4531544"/>
            <a:ext cx="3124880"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a:solidFill>
                  <a:schemeClr val="tx1">
                    <a:lumMod val="50000"/>
                    <a:lumOff val="50000"/>
                  </a:schemeClr>
                </a:solidFill>
                <a:latin typeface="微软雅黑" panose="020B0503020204020204" pitchFamily="34" charset="-122"/>
                <a:ea typeface="微软雅黑" panose="020B0503020204020204" pitchFamily="34" charset="-122"/>
              </a:rPr>
              <a:t>讲师</a:t>
            </a:r>
            <a:r>
              <a:rPr kumimoji="0" lang="zh-CN" altLang="en-US" b="0" i="0" u="none" strike="noStrike" kern="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：张鹏</a:t>
            </a:r>
            <a:r>
              <a:rPr kumimoji="0" lang="en-US" altLang="zh-CN" b="0" i="0" u="none" strike="noStrike" kern="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    </a:t>
            </a:r>
            <a:r>
              <a:rPr kumimoji="0" lang="zh-CN" altLang="en-US" b="0" i="0" u="none" strike="noStrike" kern="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时间：</a:t>
            </a:r>
            <a:r>
              <a:rPr kumimoji="0" lang="en-US" altLang="zh-CN" b="0" i="0" u="none" strike="noStrike" kern="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2021.06</a:t>
            </a:r>
            <a:endParaRPr kumimoji="0" lang="zh-CN" altLang="en-US" b="0" i="0" u="none" strike="noStrike" kern="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1A625073-9821-4275-B7EC-2435CD3D5045}"/>
              </a:ext>
            </a:extLst>
          </p:cNvPr>
          <p:cNvGrpSpPr/>
          <p:nvPr/>
        </p:nvGrpSpPr>
        <p:grpSpPr>
          <a:xfrm>
            <a:off x="4035062" y="5134662"/>
            <a:ext cx="4121876" cy="574400"/>
            <a:chOff x="3961689" y="5134662"/>
            <a:chExt cx="4121876" cy="574400"/>
          </a:xfrm>
        </p:grpSpPr>
        <p:grpSp>
          <p:nvGrpSpPr>
            <p:cNvPr id="103" name="组合 102"/>
            <p:cNvGrpSpPr/>
            <p:nvPr/>
          </p:nvGrpSpPr>
          <p:grpSpPr>
            <a:xfrm>
              <a:off x="3961689" y="5134662"/>
              <a:ext cx="571870" cy="574400"/>
              <a:chOff x="9096726" y="250316"/>
              <a:chExt cx="626458" cy="629230"/>
            </a:xfrm>
          </p:grpSpPr>
          <p:sp>
            <p:nvSpPr>
              <p:cNvPr id="104" name="Oval 4"/>
              <p:cNvSpPr/>
              <p:nvPr/>
            </p:nvSpPr>
            <p:spPr>
              <a:xfrm>
                <a:off x="9096726" y="250316"/>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lumMod val="95000"/>
                    </a:prstClr>
                  </a:solidFill>
                  <a:effectLst/>
                  <a:uLnTx/>
                  <a:uFillTx/>
                  <a:latin typeface="微软雅黑" panose="020B0503020204020204" pitchFamily="34" charset="-122"/>
                  <a:ea typeface="微软雅黑" panose="020B0503020204020204" pitchFamily="34" charset="-122"/>
                </a:endParaRPr>
              </a:p>
            </p:txBody>
          </p:sp>
          <p:grpSp>
            <p:nvGrpSpPr>
              <p:cNvPr id="105" name="Group 4"/>
              <p:cNvGrpSpPr>
                <a:grpSpLocks noChangeAspect="1"/>
              </p:cNvGrpSpPr>
              <p:nvPr/>
            </p:nvGrpSpPr>
            <p:grpSpPr bwMode="auto">
              <a:xfrm>
                <a:off x="9304846" y="396473"/>
                <a:ext cx="210218" cy="336915"/>
                <a:chOff x="4638" y="-33"/>
                <a:chExt cx="667" cy="1069"/>
              </a:xfrm>
              <a:solidFill>
                <a:sysClr val="window" lastClr="FFFFFF"/>
              </a:solidFill>
            </p:grpSpPr>
            <p:sp>
              <p:nvSpPr>
                <p:cNvPr id="106" name="Freeform 5"/>
                <p:cNvSpPr>
                  <a:spLocks/>
                </p:cNvSpPr>
                <p:nvPr/>
              </p:nvSpPr>
              <p:spPr bwMode="auto">
                <a:xfrm>
                  <a:off x="4638" y="556"/>
                  <a:ext cx="667" cy="480"/>
                </a:xfrm>
                <a:custGeom>
                  <a:avLst/>
                  <a:gdLst>
                    <a:gd name="T0" fmla="*/ 67 w 67"/>
                    <a:gd name="T1" fmla="*/ 15 h 49"/>
                    <a:gd name="T2" fmla="*/ 52 w 67"/>
                    <a:gd name="T3" fmla="*/ 0 h 49"/>
                    <a:gd name="T4" fmla="*/ 38 w 67"/>
                    <a:gd name="T5" fmla="*/ 24 h 49"/>
                    <a:gd name="T6" fmla="*/ 36 w 67"/>
                    <a:gd name="T7" fmla="*/ 13 h 49"/>
                    <a:gd name="T8" fmla="*/ 38 w 67"/>
                    <a:gd name="T9" fmla="*/ 9 h 49"/>
                    <a:gd name="T10" fmla="*/ 34 w 67"/>
                    <a:gd name="T11" fmla="*/ 5 h 49"/>
                    <a:gd name="T12" fmla="*/ 30 w 67"/>
                    <a:gd name="T13" fmla="*/ 9 h 49"/>
                    <a:gd name="T14" fmla="*/ 31 w 67"/>
                    <a:gd name="T15" fmla="*/ 13 h 49"/>
                    <a:gd name="T16" fmla="*/ 30 w 67"/>
                    <a:gd name="T17" fmla="*/ 24 h 49"/>
                    <a:gd name="T18" fmla="*/ 16 w 67"/>
                    <a:gd name="T19" fmla="*/ 0 h 49"/>
                    <a:gd name="T20" fmla="*/ 1 w 67"/>
                    <a:gd name="T21" fmla="*/ 15 h 49"/>
                    <a:gd name="T22" fmla="*/ 0 w 67"/>
                    <a:gd name="T23" fmla="*/ 15 h 49"/>
                    <a:gd name="T24" fmla="*/ 0 w 67"/>
                    <a:gd name="T25" fmla="*/ 45 h 49"/>
                    <a:gd name="T26" fmla="*/ 1 w 67"/>
                    <a:gd name="T27" fmla="*/ 45 h 49"/>
                    <a:gd name="T28" fmla="*/ 34 w 67"/>
                    <a:gd name="T29" fmla="*/ 49 h 49"/>
                    <a:gd name="T30" fmla="*/ 66 w 67"/>
                    <a:gd name="T31" fmla="*/ 45 h 49"/>
                    <a:gd name="T32" fmla="*/ 67 w 67"/>
                    <a:gd name="T33" fmla="*/ 45 h 49"/>
                    <a:gd name="T34" fmla="*/ 67 w 67"/>
                    <a:gd name="T35" fmla="*/ 1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49">
                      <a:moveTo>
                        <a:pt x="67" y="15"/>
                      </a:moveTo>
                      <a:cubicBezTo>
                        <a:pt x="66" y="9"/>
                        <a:pt x="60" y="3"/>
                        <a:pt x="52" y="0"/>
                      </a:cubicBezTo>
                      <a:cubicBezTo>
                        <a:pt x="38" y="24"/>
                        <a:pt x="38" y="24"/>
                        <a:pt x="38" y="24"/>
                      </a:cubicBezTo>
                      <a:cubicBezTo>
                        <a:pt x="36" y="13"/>
                        <a:pt x="36" y="13"/>
                        <a:pt x="36" y="13"/>
                      </a:cubicBezTo>
                      <a:cubicBezTo>
                        <a:pt x="37" y="12"/>
                        <a:pt x="38" y="11"/>
                        <a:pt x="38" y="9"/>
                      </a:cubicBezTo>
                      <a:cubicBezTo>
                        <a:pt x="38" y="7"/>
                        <a:pt x="36" y="5"/>
                        <a:pt x="34" y="5"/>
                      </a:cubicBezTo>
                      <a:cubicBezTo>
                        <a:pt x="31" y="5"/>
                        <a:pt x="30" y="7"/>
                        <a:pt x="30" y="9"/>
                      </a:cubicBezTo>
                      <a:cubicBezTo>
                        <a:pt x="30" y="11"/>
                        <a:pt x="30" y="12"/>
                        <a:pt x="31" y="13"/>
                      </a:cubicBezTo>
                      <a:cubicBezTo>
                        <a:pt x="30" y="24"/>
                        <a:pt x="30" y="24"/>
                        <a:pt x="30" y="24"/>
                      </a:cubicBezTo>
                      <a:cubicBezTo>
                        <a:pt x="16" y="0"/>
                        <a:pt x="16" y="0"/>
                        <a:pt x="16" y="0"/>
                      </a:cubicBezTo>
                      <a:cubicBezTo>
                        <a:pt x="8" y="3"/>
                        <a:pt x="2" y="9"/>
                        <a:pt x="1" y="15"/>
                      </a:cubicBezTo>
                      <a:cubicBezTo>
                        <a:pt x="0" y="15"/>
                        <a:pt x="0" y="15"/>
                        <a:pt x="0" y="15"/>
                      </a:cubicBezTo>
                      <a:cubicBezTo>
                        <a:pt x="0" y="45"/>
                        <a:pt x="0" y="45"/>
                        <a:pt x="0" y="45"/>
                      </a:cubicBezTo>
                      <a:cubicBezTo>
                        <a:pt x="1" y="45"/>
                        <a:pt x="1" y="45"/>
                        <a:pt x="1" y="45"/>
                      </a:cubicBezTo>
                      <a:cubicBezTo>
                        <a:pt x="4" y="47"/>
                        <a:pt x="18" y="49"/>
                        <a:pt x="34" y="49"/>
                      </a:cubicBezTo>
                      <a:cubicBezTo>
                        <a:pt x="50" y="49"/>
                        <a:pt x="63" y="47"/>
                        <a:pt x="66" y="45"/>
                      </a:cubicBezTo>
                      <a:cubicBezTo>
                        <a:pt x="67" y="45"/>
                        <a:pt x="67" y="45"/>
                        <a:pt x="67" y="45"/>
                      </a:cubicBezTo>
                      <a:cubicBezTo>
                        <a:pt x="67" y="15"/>
                        <a:pt x="67" y="15"/>
                        <a:pt x="67"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7" name="Freeform 6"/>
                <p:cNvSpPr>
                  <a:spLocks noEditPoints="1"/>
                </p:cNvSpPr>
                <p:nvPr/>
              </p:nvSpPr>
              <p:spPr bwMode="auto">
                <a:xfrm>
                  <a:off x="4737" y="-33"/>
                  <a:ext cx="449" cy="589"/>
                </a:xfrm>
                <a:custGeom>
                  <a:avLst/>
                  <a:gdLst>
                    <a:gd name="T0" fmla="*/ 3 w 45"/>
                    <a:gd name="T1" fmla="*/ 38 h 60"/>
                    <a:gd name="T2" fmla="*/ 7 w 45"/>
                    <a:gd name="T3" fmla="*/ 43 h 60"/>
                    <a:gd name="T4" fmla="*/ 23 w 45"/>
                    <a:gd name="T5" fmla="*/ 60 h 60"/>
                    <a:gd name="T6" fmla="*/ 40 w 45"/>
                    <a:gd name="T7" fmla="*/ 43 h 60"/>
                    <a:gd name="T8" fmla="*/ 40 w 45"/>
                    <a:gd name="T9" fmla="*/ 43 h 60"/>
                    <a:gd name="T10" fmla="*/ 44 w 45"/>
                    <a:gd name="T11" fmla="*/ 38 h 60"/>
                    <a:gd name="T12" fmla="*/ 41 w 45"/>
                    <a:gd name="T13" fmla="*/ 33 h 60"/>
                    <a:gd name="T14" fmla="*/ 41 w 45"/>
                    <a:gd name="T15" fmla="*/ 33 h 60"/>
                    <a:gd name="T16" fmla="*/ 36 w 45"/>
                    <a:gd name="T17" fmla="*/ 13 h 60"/>
                    <a:gd name="T18" fmla="*/ 12 w 45"/>
                    <a:gd name="T19" fmla="*/ 10 h 60"/>
                    <a:gd name="T20" fmla="*/ 6 w 45"/>
                    <a:gd name="T21" fmla="*/ 33 h 60"/>
                    <a:gd name="T22" fmla="*/ 6 w 45"/>
                    <a:gd name="T23" fmla="*/ 33 h 60"/>
                    <a:gd name="T24" fmla="*/ 3 w 45"/>
                    <a:gd name="T25" fmla="*/ 38 h 60"/>
                    <a:gd name="T26" fmla="*/ 8 w 45"/>
                    <a:gd name="T27" fmla="*/ 34 h 60"/>
                    <a:gd name="T28" fmla="*/ 8 w 45"/>
                    <a:gd name="T29" fmla="*/ 34 h 60"/>
                    <a:gd name="T30" fmla="*/ 8 w 45"/>
                    <a:gd name="T31" fmla="*/ 34 h 60"/>
                    <a:gd name="T32" fmla="*/ 8 w 45"/>
                    <a:gd name="T33" fmla="*/ 32 h 60"/>
                    <a:gd name="T34" fmla="*/ 9 w 45"/>
                    <a:gd name="T35" fmla="*/ 25 h 60"/>
                    <a:gd name="T36" fmla="*/ 11 w 45"/>
                    <a:gd name="T37" fmla="*/ 23 h 60"/>
                    <a:gd name="T38" fmla="*/ 29 w 45"/>
                    <a:gd name="T39" fmla="*/ 19 h 60"/>
                    <a:gd name="T40" fmla="*/ 38 w 45"/>
                    <a:gd name="T41" fmla="*/ 34 h 60"/>
                    <a:gd name="T42" fmla="*/ 38 w 45"/>
                    <a:gd name="T43" fmla="*/ 34 h 60"/>
                    <a:gd name="T44" fmla="*/ 39 w 45"/>
                    <a:gd name="T45" fmla="*/ 34 h 60"/>
                    <a:gd name="T46" fmla="*/ 40 w 45"/>
                    <a:gd name="T47" fmla="*/ 34 h 60"/>
                    <a:gd name="T48" fmla="*/ 42 w 45"/>
                    <a:gd name="T49" fmla="*/ 35 h 60"/>
                    <a:gd name="T50" fmla="*/ 43 w 45"/>
                    <a:gd name="T51" fmla="*/ 38 h 60"/>
                    <a:gd name="T52" fmla="*/ 42 w 45"/>
                    <a:gd name="T53" fmla="*/ 41 h 60"/>
                    <a:gd name="T54" fmla="*/ 40 w 45"/>
                    <a:gd name="T55" fmla="*/ 42 h 60"/>
                    <a:gd name="T56" fmla="*/ 40 w 45"/>
                    <a:gd name="T57" fmla="*/ 42 h 60"/>
                    <a:gd name="T58" fmla="*/ 39 w 45"/>
                    <a:gd name="T59" fmla="*/ 42 h 60"/>
                    <a:gd name="T60" fmla="*/ 38 w 45"/>
                    <a:gd name="T61" fmla="*/ 43 h 60"/>
                    <a:gd name="T62" fmla="*/ 33 w 45"/>
                    <a:gd name="T63" fmla="*/ 54 h 60"/>
                    <a:gd name="T64" fmla="*/ 29 w 45"/>
                    <a:gd name="T65" fmla="*/ 58 h 60"/>
                    <a:gd name="T66" fmla="*/ 23 w 45"/>
                    <a:gd name="T67" fmla="*/ 59 h 60"/>
                    <a:gd name="T68" fmla="*/ 18 w 45"/>
                    <a:gd name="T69" fmla="*/ 58 h 60"/>
                    <a:gd name="T70" fmla="*/ 14 w 45"/>
                    <a:gd name="T71" fmla="*/ 54 h 60"/>
                    <a:gd name="T72" fmla="*/ 8 w 45"/>
                    <a:gd name="T73" fmla="*/ 43 h 60"/>
                    <a:gd name="T74" fmla="*/ 8 w 45"/>
                    <a:gd name="T75" fmla="*/ 42 h 60"/>
                    <a:gd name="T76" fmla="*/ 7 w 45"/>
                    <a:gd name="T77" fmla="*/ 42 h 60"/>
                    <a:gd name="T78" fmla="*/ 5 w 45"/>
                    <a:gd name="T79" fmla="*/ 38 h 60"/>
                    <a:gd name="T80" fmla="*/ 5 w 45"/>
                    <a:gd name="T81" fmla="*/ 35 h 60"/>
                    <a:gd name="T82" fmla="*/ 8 w 45"/>
                    <a:gd name="T8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5" h="60">
                      <a:moveTo>
                        <a:pt x="3" y="38"/>
                      </a:moveTo>
                      <a:cubicBezTo>
                        <a:pt x="3" y="40"/>
                        <a:pt x="5" y="43"/>
                        <a:pt x="7" y="43"/>
                      </a:cubicBezTo>
                      <a:cubicBezTo>
                        <a:pt x="9" y="53"/>
                        <a:pt x="16" y="60"/>
                        <a:pt x="23" y="60"/>
                      </a:cubicBezTo>
                      <a:cubicBezTo>
                        <a:pt x="31" y="60"/>
                        <a:pt x="38" y="53"/>
                        <a:pt x="40" y="43"/>
                      </a:cubicBezTo>
                      <a:cubicBezTo>
                        <a:pt x="40" y="43"/>
                        <a:pt x="40" y="43"/>
                        <a:pt x="40" y="43"/>
                      </a:cubicBezTo>
                      <a:cubicBezTo>
                        <a:pt x="42" y="43"/>
                        <a:pt x="44" y="41"/>
                        <a:pt x="44" y="38"/>
                      </a:cubicBezTo>
                      <a:cubicBezTo>
                        <a:pt x="44" y="35"/>
                        <a:pt x="43" y="33"/>
                        <a:pt x="41" y="33"/>
                      </a:cubicBezTo>
                      <a:cubicBezTo>
                        <a:pt x="41" y="33"/>
                        <a:pt x="41" y="33"/>
                        <a:pt x="41" y="33"/>
                      </a:cubicBezTo>
                      <a:cubicBezTo>
                        <a:pt x="41" y="33"/>
                        <a:pt x="45" y="18"/>
                        <a:pt x="36" y="13"/>
                      </a:cubicBezTo>
                      <a:cubicBezTo>
                        <a:pt x="35" y="0"/>
                        <a:pt x="12" y="10"/>
                        <a:pt x="12" y="10"/>
                      </a:cubicBezTo>
                      <a:cubicBezTo>
                        <a:pt x="0" y="17"/>
                        <a:pt x="6" y="33"/>
                        <a:pt x="6" y="33"/>
                      </a:cubicBezTo>
                      <a:cubicBezTo>
                        <a:pt x="6" y="33"/>
                        <a:pt x="6" y="33"/>
                        <a:pt x="6" y="33"/>
                      </a:cubicBezTo>
                      <a:cubicBezTo>
                        <a:pt x="4" y="34"/>
                        <a:pt x="3" y="36"/>
                        <a:pt x="3" y="38"/>
                      </a:cubicBezTo>
                      <a:close/>
                      <a:moveTo>
                        <a:pt x="8" y="34"/>
                      </a:moveTo>
                      <a:cubicBezTo>
                        <a:pt x="8" y="34"/>
                        <a:pt x="8" y="34"/>
                        <a:pt x="8" y="34"/>
                      </a:cubicBezTo>
                      <a:cubicBezTo>
                        <a:pt x="8" y="34"/>
                        <a:pt x="8" y="34"/>
                        <a:pt x="8" y="34"/>
                      </a:cubicBezTo>
                      <a:cubicBezTo>
                        <a:pt x="8" y="32"/>
                        <a:pt x="8" y="32"/>
                        <a:pt x="8" y="32"/>
                      </a:cubicBezTo>
                      <a:cubicBezTo>
                        <a:pt x="9" y="25"/>
                        <a:pt x="9" y="25"/>
                        <a:pt x="9" y="25"/>
                      </a:cubicBezTo>
                      <a:cubicBezTo>
                        <a:pt x="10" y="24"/>
                        <a:pt x="11" y="23"/>
                        <a:pt x="11" y="23"/>
                      </a:cubicBezTo>
                      <a:cubicBezTo>
                        <a:pt x="21" y="24"/>
                        <a:pt x="29" y="19"/>
                        <a:pt x="29" y="19"/>
                      </a:cubicBezTo>
                      <a:cubicBezTo>
                        <a:pt x="36" y="13"/>
                        <a:pt x="38" y="34"/>
                        <a:pt x="38" y="34"/>
                      </a:cubicBezTo>
                      <a:cubicBezTo>
                        <a:pt x="38" y="34"/>
                        <a:pt x="38" y="34"/>
                        <a:pt x="38" y="34"/>
                      </a:cubicBezTo>
                      <a:cubicBezTo>
                        <a:pt x="39" y="34"/>
                        <a:pt x="39" y="34"/>
                        <a:pt x="39" y="34"/>
                      </a:cubicBezTo>
                      <a:cubicBezTo>
                        <a:pt x="40" y="34"/>
                        <a:pt x="40" y="34"/>
                        <a:pt x="40" y="34"/>
                      </a:cubicBezTo>
                      <a:cubicBezTo>
                        <a:pt x="41" y="34"/>
                        <a:pt x="41" y="34"/>
                        <a:pt x="42" y="35"/>
                      </a:cubicBezTo>
                      <a:cubicBezTo>
                        <a:pt x="43" y="35"/>
                        <a:pt x="43" y="37"/>
                        <a:pt x="43" y="38"/>
                      </a:cubicBezTo>
                      <a:cubicBezTo>
                        <a:pt x="43" y="39"/>
                        <a:pt x="43" y="40"/>
                        <a:pt x="42" y="41"/>
                      </a:cubicBezTo>
                      <a:cubicBezTo>
                        <a:pt x="41" y="41"/>
                        <a:pt x="41" y="42"/>
                        <a:pt x="40" y="42"/>
                      </a:cubicBezTo>
                      <a:cubicBezTo>
                        <a:pt x="40" y="42"/>
                        <a:pt x="40" y="42"/>
                        <a:pt x="40" y="42"/>
                      </a:cubicBezTo>
                      <a:cubicBezTo>
                        <a:pt x="39" y="42"/>
                        <a:pt x="39" y="42"/>
                        <a:pt x="39" y="42"/>
                      </a:cubicBezTo>
                      <a:cubicBezTo>
                        <a:pt x="38" y="43"/>
                        <a:pt x="38" y="43"/>
                        <a:pt x="38" y="43"/>
                      </a:cubicBezTo>
                      <a:cubicBezTo>
                        <a:pt x="38" y="47"/>
                        <a:pt x="36" y="51"/>
                        <a:pt x="33" y="54"/>
                      </a:cubicBezTo>
                      <a:cubicBezTo>
                        <a:pt x="32" y="56"/>
                        <a:pt x="30" y="57"/>
                        <a:pt x="29" y="58"/>
                      </a:cubicBezTo>
                      <a:cubicBezTo>
                        <a:pt x="27" y="58"/>
                        <a:pt x="25" y="59"/>
                        <a:pt x="23" y="59"/>
                      </a:cubicBezTo>
                      <a:cubicBezTo>
                        <a:pt x="22" y="59"/>
                        <a:pt x="20" y="58"/>
                        <a:pt x="18" y="58"/>
                      </a:cubicBezTo>
                      <a:cubicBezTo>
                        <a:pt x="17" y="57"/>
                        <a:pt x="15" y="56"/>
                        <a:pt x="14" y="54"/>
                      </a:cubicBezTo>
                      <a:cubicBezTo>
                        <a:pt x="11" y="51"/>
                        <a:pt x="9" y="47"/>
                        <a:pt x="8" y="43"/>
                      </a:cubicBezTo>
                      <a:cubicBezTo>
                        <a:pt x="8" y="42"/>
                        <a:pt x="8" y="42"/>
                        <a:pt x="8" y="42"/>
                      </a:cubicBezTo>
                      <a:cubicBezTo>
                        <a:pt x="7" y="42"/>
                        <a:pt x="7" y="42"/>
                        <a:pt x="7" y="42"/>
                      </a:cubicBezTo>
                      <a:cubicBezTo>
                        <a:pt x="6" y="42"/>
                        <a:pt x="5" y="40"/>
                        <a:pt x="5" y="38"/>
                      </a:cubicBezTo>
                      <a:cubicBezTo>
                        <a:pt x="5" y="37"/>
                        <a:pt x="5" y="35"/>
                        <a:pt x="5" y="35"/>
                      </a:cubicBezTo>
                      <a:cubicBezTo>
                        <a:pt x="6" y="34"/>
                        <a:pt x="7" y="34"/>
                        <a:pt x="8"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grpSp>
          <p:nvGrpSpPr>
            <p:cNvPr id="108" name="组合 107"/>
            <p:cNvGrpSpPr/>
            <p:nvPr/>
          </p:nvGrpSpPr>
          <p:grpSpPr>
            <a:xfrm>
              <a:off x="5145024" y="5134662"/>
              <a:ext cx="571870" cy="574400"/>
              <a:chOff x="10596810" y="-683024"/>
              <a:chExt cx="626458" cy="629230"/>
            </a:xfrm>
          </p:grpSpPr>
          <p:sp>
            <p:nvSpPr>
              <p:cNvPr id="109" name="Oval 4"/>
              <p:cNvSpPr/>
              <p:nvPr/>
            </p:nvSpPr>
            <p:spPr>
              <a:xfrm>
                <a:off x="10596810" y="-683024"/>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lumMod val="95000"/>
                    </a:prstClr>
                  </a:solidFill>
                  <a:effectLst/>
                  <a:uLnTx/>
                  <a:uFillTx/>
                  <a:latin typeface="微软雅黑" panose="020B0503020204020204" pitchFamily="34" charset="-122"/>
                  <a:ea typeface="微软雅黑" panose="020B0503020204020204" pitchFamily="34" charset="-122"/>
                </a:endParaRPr>
              </a:p>
            </p:txBody>
          </p:sp>
          <p:sp>
            <p:nvSpPr>
              <p:cNvPr id="110" name="Freeform 9"/>
              <p:cNvSpPr>
                <a:spLocks noEditPoints="1"/>
              </p:cNvSpPr>
              <p:nvPr/>
            </p:nvSpPr>
            <p:spPr bwMode="auto">
              <a:xfrm rot="19469485">
                <a:off x="10713085" y="-577124"/>
                <a:ext cx="358763" cy="382284"/>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endParaRPr>
              </a:p>
            </p:txBody>
          </p:sp>
        </p:grpSp>
        <p:grpSp>
          <p:nvGrpSpPr>
            <p:cNvPr id="111" name="组合 110"/>
            <p:cNvGrpSpPr/>
            <p:nvPr/>
          </p:nvGrpSpPr>
          <p:grpSpPr>
            <a:xfrm>
              <a:off x="6328359" y="5134662"/>
              <a:ext cx="571870" cy="574400"/>
              <a:chOff x="10596810" y="503370"/>
              <a:chExt cx="626458" cy="629230"/>
            </a:xfrm>
          </p:grpSpPr>
          <p:sp>
            <p:nvSpPr>
              <p:cNvPr id="112" name="Oval 4"/>
              <p:cNvSpPr/>
              <p:nvPr/>
            </p:nvSpPr>
            <p:spPr>
              <a:xfrm>
                <a:off x="10596810" y="503370"/>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lumMod val="95000"/>
                    </a:prstClr>
                  </a:solidFill>
                  <a:effectLst/>
                  <a:uLnTx/>
                  <a:uFillTx/>
                  <a:latin typeface="微软雅黑" panose="020B0503020204020204" pitchFamily="34" charset="-122"/>
                  <a:ea typeface="微软雅黑" panose="020B0503020204020204" pitchFamily="34" charset="-122"/>
                </a:endParaRPr>
              </a:p>
            </p:txBody>
          </p:sp>
          <p:sp>
            <p:nvSpPr>
              <p:cNvPr id="113" name="Freeform 145"/>
              <p:cNvSpPr>
                <a:spLocks noEditPoints="1"/>
              </p:cNvSpPr>
              <p:nvPr/>
            </p:nvSpPr>
            <p:spPr bwMode="auto">
              <a:xfrm>
                <a:off x="10817663" y="652160"/>
                <a:ext cx="219899" cy="331652"/>
              </a:xfrm>
              <a:custGeom>
                <a:avLst/>
                <a:gdLst>
                  <a:gd name="T0" fmla="*/ 92 w 122"/>
                  <a:gd name="T1" fmla="*/ 98 h 184"/>
                  <a:gd name="T2" fmla="*/ 80 w 122"/>
                  <a:gd name="T3" fmla="*/ 55 h 184"/>
                  <a:gd name="T4" fmla="*/ 111 w 122"/>
                  <a:gd name="T5" fmla="*/ 73 h 184"/>
                  <a:gd name="T6" fmla="*/ 122 w 122"/>
                  <a:gd name="T7" fmla="*/ 117 h 184"/>
                  <a:gd name="T8" fmla="*/ 92 w 122"/>
                  <a:gd name="T9" fmla="*/ 98 h 184"/>
                  <a:gd name="T10" fmla="*/ 31 w 122"/>
                  <a:gd name="T11" fmla="*/ 36 h 184"/>
                  <a:gd name="T12" fmla="*/ 18 w 122"/>
                  <a:gd name="T13" fmla="*/ 0 h 184"/>
                  <a:gd name="T14" fmla="*/ 80 w 122"/>
                  <a:gd name="T15" fmla="*/ 0 h 184"/>
                  <a:gd name="T16" fmla="*/ 67 w 122"/>
                  <a:gd name="T17" fmla="*/ 36 h 184"/>
                  <a:gd name="T18" fmla="*/ 31 w 122"/>
                  <a:gd name="T19" fmla="*/ 36 h 184"/>
                  <a:gd name="T20" fmla="*/ 67 w 122"/>
                  <a:gd name="T21" fmla="*/ 43 h 184"/>
                  <a:gd name="T22" fmla="*/ 89 w 122"/>
                  <a:gd name="T23" fmla="*/ 112 h 184"/>
                  <a:gd name="T24" fmla="*/ 90 w 122"/>
                  <a:gd name="T25" fmla="*/ 112 h 184"/>
                  <a:gd name="T26" fmla="*/ 89 w 122"/>
                  <a:gd name="T27" fmla="*/ 113 h 184"/>
                  <a:gd name="T28" fmla="*/ 98 w 122"/>
                  <a:gd name="T29" fmla="*/ 141 h 184"/>
                  <a:gd name="T30" fmla="*/ 49 w 122"/>
                  <a:gd name="T31" fmla="*/ 184 h 184"/>
                  <a:gd name="T32" fmla="*/ 0 w 122"/>
                  <a:gd name="T33" fmla="*/ 141 h 184"/>
                  <a:gd name="T34" fmla="*/ 31 w 122"/>
                  <a:gd name="T35" fmla="*/ 43 h 184"/>
                  <a:gd name="T36" fmla="*/ 67 w 122"/>
                  <a:gd name="T37" fmla="*/ 43 h 184"/>
                  <a:gd name="T38" fmla="*/ 55 w 122"/>
                  <a:gd name="T39" fmla="*/ 55 h 184"/>
                  <a:gd name="T40" fmla="*/ 43 w 122"/>
                  <a:gd name="T41" fmla="*/ 55 h 184"/>
                  <a:gd name="T42" fmla="*/ 35 w 122"/>
                  <a:gd name="T43" fmla="*/ 81 h 184"/>
                  <a:gd name="T44" fmla="*/ 56 w 122"/>
                  <a:gd name="T45" fmla="*/ 60 h 184"/>
                  <a:gd name="T46" fmla="*/ 55 w 122"/>
                  <a:gd name="T47" fmla="*/ 55 h 184"/>
                  <a:gd name="T48" fmla="*/ 49 w 122"/>
                  <a:gd name="T49" fmla="*/ 166 h 184"/>
                  <a:gd name="T50" fmla="*/ 80 w 122"/>
                  <a:gd name="T51" fmla="*/ 135 h 184"/>
                  <a:gd name="T52" fmla="*/ 77 w 122"/>
                  <a:gd name="T53" fmla="*/ 125 h 184"/>
                  <a:gd name="T54" fmla="*/ 43 w 122"/>
                  <a:gd name="T55" fmla="*/ 160 h 184"/>
                  <a:gd name="T56" fmla="*/ 49 w 122"/>
                  <a:gd name="T57" fmla="*/ 166 h 184"/>
                  <a:gd name="T58" fmla="*/ 33 w 122"/>
                  <a:gd name="T59" fmla="*/ 149 h 184"/>
                  <a:gd name="T60" fmla="*/ 72 w 122"/>
                  <a:gd name="T61" fmla="*/ 110 h 184"/>
                  <a:gd name="T62" fmla="*/ 68 w 122"/>
                  <a:gd name="T63" fmla="*/ 98 h 184"/>
                  <a:gd name="T64" fmla="*/ 25 w 122"/>
                  <a:gd name="T65" fmla="*/ 141 h 184"/>
                  <a:gd name="T66" fmla="*/ 33 w 122"/>
                  <a:gd name="T67" fmla="*/ 149 h 184"/>
                  <a:gd name="T68" fmla="*/ 21 w 122"/>
                  <a:gd name="T69" fmla="*/ 128 h 184"/>
                  <a:gd name="T70" fmla="*/ 64 w 122"/>
                  <a:gd name="T71" fmla="*/ 84 h 184"/>
                  <a:gd name="T72" fmla="*/ 61 w 122"/>
                  <a:gd name="T73" fmla="*/ 73 h 184"/>
                  <a:gd name="T74" fmla="*/ 27 w 122"/>
                  <a:gd name="T75" fmla="*/ 106 h 184"/>
                  <a:gd name="T76" fmla="*/ 21 w 122"/>
                  <a:gd name="T77" fmla="*/ 12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84">
                    <a:moveTo>
                      <a:pt x="92" y="98"/>
                    </a:moveTo>
                    <a:lnTo>
                      <a:pt x="80" y="55"/>
                    </a:lnTo>
                    <a:lnTo>
                      <a:pt x="111" y="73"/>
                    </a:lnTo>
                    <a:lnTo>
                      <a:pt x="122" y="117"/>
                    </a:lnTo>
                    <a:lnTo>
                      <a:pt x="92" y="98"/>
                    </a:lnTo>
                    <a:close/>
                    <a:moveTo>
                      <a:pt x="31" y="36"/>
                    </a:moveTo>
                    <a:lnTo>
                      <a:pt x="18" y="0"/>
                    </a:lnTo>
                    <a:lnTo>
                      <a:pt x="80" y="0"/>
                    </a:lnTo>
                    <a:lnTo>
                      <a:pt x="67" y="36"/>
                    </a:lnTo>
                    <a:lnTo>
                      <a:pt x="31" y="36"/>
                    </a:lnTo>
                    <a:close/>
                    <a:moveTo>
                      <a:pt x="67" y="43"/>
                    </a:moveTo>
                    <a:lnTo>
                      <a:pt x="89" y="112"/>
                    </a:lnTo>
                    <a:lnTo>
                      <a:pt x="90" y="112"/>
                    </a:lnTo>
                    <a:lnTo>
                      <a:pt x="89" y="113"/>
                    </a:lnTo>
                    <a:lnTo>
                      <a:pt x="98" y="141"/>
                    </a:lnTo>
                    <a:lnTo>
                      <a:pt x="49" y="184"/>
                    </a:lnTo>
                    <a:lnTo>
                      <a:pt x="0" y="141"/>
                    </a:lnTo>
                    <a:lnTo>
                      <a:pt x="31" y="43"/>
                    </a:lnTo>
                    <a:lnTo>
                      <a:pt x="67" y="43"/>
                    </a:lnTo>
                    <a:close/>
                    <a:moveTo>
                      <a:pt x="55" y="55"/>
                    </a:moveTo>
                    <a:lnTo>
                      <a:pt x="43" y="55"/>
                    </a:lnTo>
                    <a:lnTo>
                      <a:pt x="35" y="81"/>
                    </a:lnTo>
                    <a:lnTo>
                      <a:pt x="56" y="60"/>
                    </a:lnTo>
                    <a:lnTo>
                      <a:pt x="55" y="55"/>
                    </a:lnTo>
                    <a:close/>
                    <a:moveTo>
                      <a:pt x="49" y="166"/>
                    </a:moveTo>
                    <a:lnTo>
                      <a:pt x="80" y="135"/>
                    </a:lnTo>
                    <a:lnTo>
                      <a:pt x="77" y="125"/>
                    </a:lnTo>
                    <a:lnTo>
                      <a:pt x="43" y="160"/>
                    </a:lnTo>
                    <a:lnTo>
                      <a:pt x="49" y="166"/>
                    </a:lnTo>
                    <a:close/>
                    <a:moveTo>
                      <a:pt x="33" y="149"/>
                    </a:moveTo>
                    <a:lnTo>
                      <a:pt x="72" y="110"/>
                    </a:lnTo>
                    <a:lnTo>
                      <a:pt x="68" y="98"/>
                    </a:lnTo>
                    <a:lnTo>
                      <a:pt x="25" y="141"/>
                    </a:lnTo>
                    <a:lnTo>
                      <a:pt x="33" y="149"/>
                    </a:lnTo>
                    <a:close/>
                    <a:moveTo>
                      <a:pt x="21" y="128"/>
                    </a:moveTo>
                    <a:lnTo>
                      <a:pt x="64" y="84"/>
                    </a:lnTo>
                    <a:lnTo>
                      <a:pt x="61" y="73"/>
                    </a:lnTo>
                    <a:lnTo>
                      <a:pt x="27" y="106"/>
                    </a:lnTo>
                    <a:lnTo>
                      <a:pt x="21" y="128"/>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114" name="组合 113"/>
            <p:cNvGrpSpPr/>
            <p:nvPr/>
          </p:nvGrpSpPr>
          <p:grpSpPr>
            <a:xfrm>
              <a:off x="7511695" y="5134662"/>
              <a:ext cx="571870" cy="574400"/>
              <a:chOff x="10596810" y="1655498"/>
              <a:chExt cx="626458" cy="629230"/>
            </a:xfrm>
          </p:grpSpPr>
          <p:sp>
            <p:nvSpPr>
              <p:cNvPr id="115" name="Oval 4"/>
              <p:cNvSpPr/>
              <p:nvPr/>
            </p:nvSpPr>
            <p:spPr>
              <a:xfrm>
                <a:off x="10596810" y="1655498"/>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lumMod val="95000"/>
                    </a:prstClr>
                  </a:solidFill>
                  <a:effectLst/>
                  <a:uLnTx/>
                  <a:uFillTx/>
                  <a:latin typeface="微软雅黑" panose="020B0503020204020204" pitchFamily="34" charset="-122"/>
                  <a:ea typeface="微软雅黑" panose="020B0503020204020204" pitchFamily="34" charset="-122"/>
                </a:endParaRPr>
              </a:p>
            </p:txBody>
          </p:sp>
          <p:sp>
            <p:nvSpPr>
              <p:cNvPr id="116" name="Freeform 206"/>
              <p:cNvSpPr>
                <a:spLocks noChangeAspect="1" noEditPoints="1"/>
              </p:cNvSpPr>
              <p:nvPr/>
            </p:nvSpPr>
            <p:spPr bwMode="auto">
              <a:xfrm>
                <a:off x="10795680" y="1793062"/>
                <a:ext cx="263864" cy="318957"/>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grpSp>
    </p:spTree>
    <p:extLst>
      <p:ext uri="{BB962C8B-B14F-4D97-AF65-F5344CB8AC3E}">
        <p14:creationId xmlns:p14="http://schemas.microsoft.com/office/powerpoint/2010/main" val="299826480"/>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圆角 17">
            <a:extLst>
              <a:ext uri="{FF2B5EF4-FFF2-40B4-BE49-F238E27FC236}">
                <a16:creationId xmlns:a16="http://schemas.microsoft.com/office/drawing/2014/main" id="{ACB14E70-3163-4AF1-B168-6BFB5745568F}"/>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19" name="Rectangle 2">
            <a:extLst>
              <a:ext uri="{FF2B5EF4-FFF2-40B4-BE49-F238E27FC236}">
                <a16:creationId xmlns:a16="http://schemas.microsoft.com/office/drawing/2014/main" id="{CC691A36-6C16-42FB-B9E1-521B6A9B081D}"/>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分布式应用分类</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grpSp>
        <p:nvGrpSpPr>
          <p:cNvPr id="2" name="组合 1">
            <a:extLst>
              <a:ext uri="{FF2B5EF4-FFF2-40B4-BE49-F238E27FC236}">
                <a16:creationId xmlns:a16="http://schemas.microsoft.com/office/drawing/2014/main" id="{826D793A-D8D0-450D-A3F0-1FDA7A477CB9}"/>
              </a:ext>
            </a:extLst>
          </p:cNvPr>
          <p:cNvGrpSpPr/>
          <p:nvPr/>
        </p:nvGrpSpPr>
        <p:grpSpPr>
          <a:xfrm>
            <a:off x="909679" y="1251396"/>
            <a:ext cx="10594768" cy="4355207"/>
            <a:chOff x="866136" y="1070775"/>
            <a:chExt cx="10594768" cy="4355207"/>
          </a:xfrm>
        </p:grpSpPr>
        <p:sp>
          <p:nvSpPr>
            <p:cNvPr id="20" name="任意多边形 2">
              <a:extLst>
                <a:ext uri="{FF2B5EF4-FFF2-40B4-BE49-F238E27FC236}">
                  <a16:creationId xmlns:a16="http://schemas.microsoft.com/office/drawing/2014/main" id="{4C30F8A2-01EC-49AC-BAEB-8BEA0038697D}"/>
                </a:ext>
              </a:extLst>
            </p:cNvPr>
            <p:cNvSpPr>
              <a:spLocks noChangeArrowheads="1"/>
            </p:cNvSpPr>
            <p:nvPr/>
          </p:nvSpPr>
          <p:spPr bwMode="auto">
            <a:xfrm>
              <a:off x="5269500" y="1388025"/>
              <a:ext cx="1883460" cy="1862746"/>
            </a:xfrm>
            <a:custGeom>
              <a:avLst/>
              <a:gdLst>
                <a:gd name="connsiteX0" fmla="*/ 1021508 w 1447749"/>
                <a:gd name="connsiteY0" fmla="*/ 0 h 1431827"/>
                <a:gd name="connsiteX1" fmla="*/ 1447749 w 1447749"/>
                <a:gd name="connsiteY1" fmla="*/ 426241 h 1431827"/>
                <a:gd name="connsiteX2" fmla="*/ 1021508 w 1447749"/>
                <a:gd name="connsiteY2" fmla="*/ 852482 h 1431827"/>
                <a:gd name="connsiteX3" fmla="*/ 986004 w 1447749"/>
                <a:gd name="connsiteY3" fmla="*/ 848903 h 1431827"/>
                <a:gd name="connsiteX4" fmla="*/ 988438 w 1447749"/>
                <a:gd name="connsiteY4" fmla="*/ 851394 h 1431827"/>
                <a:gd name="connsiteX5" fmla="*/ 578130 w 1447749"/>
                <a:gd name="connsiteY5" fmla="*/ 1164812 h 1431827"/>
                <a:gd name="connsiteX6" fmla="*/ 577161 w 1447749"/>
                <a:gd name="connsiteY6" fmla="*/ 1163822 h 1431827"/>
                <a:gd name="connsiteX7" fmla="*/ 573461 w 1447749"/>
                <a:gd name="connsiteY7" fmla="*/ 1200533 h 1431827"/>
                <a:gd name="connsiteX8" fmla="*/ 289673 w 1447749"/>
                <a:gd name="connsiteY8" fmla="*/ 1431827 h 1431827"/>
                <a:gd name="connsiteX9" fmla="*/ 0 w 1447749"/>
                <a:gd name="connsiteY9" fmla="*/ 1142154 h 1431827"/>
                <a:gd name="connsiteX10" fmla="*/ 231294 w 1447749"/>
                <a:gd name="connsiteY10" fmla="*/ 858366 h 1431827"/>
                <a:gd name="connsiteX11" fmla="*/ 274089 w 1447749"/>
                <a:gd name="connsiteY11" fmla="*/ 854052 h 1431827"/>
                <a:gd name="connsiteX12" fmla="*/ 273138 w 1447749"/>
                <a:gd name="connsiteY12" fmla="*/ 853080 h 1431827"/>
                <a:gd name="connsiteX13" fmla="*/ 595824 w 1447749"/>
                <a:gd name="connsiteY13" fmla="*/ 449512 h 1431827"/>
                <a:gd name="connsiteX14" fmla="*/ 597819 w 1447749"/>
                <a:gd name="connsiteY14" fmla="*/ 451555 h 1431827"/>
                <a:gd name="connsiteX15" fmla="*/ 595267 w 1447749"/>
                <a:gd name="connsiteY15" fmla="*/ 426241 h 1431827"/>
                <a:gd name="connsiteX16" fmla="*/ 1021508 w 1447749"/>
                <a:gd name="connsiteY16" fmla="*/ 0 h 143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47749" h="1431827">
                  <a:moveTo>
                    <a:pt x="1021508" y="0"/>
                  </a:moveTo>
                  <a:cubicBezTo>
                    <a:pt x="1256914" y="0"/>
                    <a:pt x="1447749" y="190835"/>
                    <a:pt x="1447749" y="426241"/>
                  </a:cubicBezTo>
                  <a:cubicBezTo>
                    <a:pt x="1447749" y="661647"/>
                    <a:pt x="1256914" y="852482"/>
                    <a:pt x="1021508" y="852482"/>
                  </a:cubicBezTo>
                  <a:lnTo>
                    <a:pt x="986004" y="848903"/>
                  </a:lnTo>
                  <a:lnTo>
                    <a:pt x="988438" y="851394"/>
                  </a:lnTo>
                  <a:cubicBezTo>
                    <a:pt x="681761" y="826961"/>
                    <a:pt x="594138" y="956710"/>
                    <a:pt x="578130" y="1164812"/>
                  </a:cubicBezTo>
                  <a:lnTo>
                    <a:pt x="577161" y="1163822"/>
                  </a:lnTo>
                  <a:lnTo>
                    <a:pt x="573461" y="1200533"/>
                  </a:lnTo>
                  <a:cubicBezTo>
                    <a:pt x="546450" y="1332532"/>
                    <a:pt x="429657" y="1431827"/>
                    <a:pt x="289673" y="1431827"/>
                  </a:cubicBezTo>
                  <a:cubicBezTo>
                    <a:pt x="129691" y="1431827"/>
                    <a:pt x="0" y="1302136"/>
                    <a:pt x="0" y="1142154"/>
                  </a:cubicBezTo>
                  <a:cubicBezTo>
                    <a:pt x="0" y="1002170"/>
                    <a:pt x="99294" y="885377"/>
                    <a:pt x="231294" y="858366"/>
                  </a:cubicBezTo>
                  <a:lnTo>
                    <a:pt x="274089" y="854052"/>
                  </a:lnTo>
                  <a:lnTo>
                    <a:pt x="273138" y="853080"/>
                  </a:lnTo>
                  <a:cubicBezTo>
                    <a:pt x="482083" y="841284"/>
                    <a:pt x="612674" y="757032"/>
                    <a:pt x="595824" y="449512"/>
                  </a:cubicBezTo>
                  <a:lnTo>
                    <a:pt x="597819" y="451555"/>
                  </a:lnTo>
                  <a:lnTo>
                    <a:pt x="595267" y="426241"/>
                  </a:lnTo>
                  <a:cubicBezTo>
                    <a:pt x="595267" y="190835"/>
                    <a:pt x="786102" y="0"/>
                    <a:pt x="1021508" y="0"/>
                  </a:cubicBezTo>
                  <a:close/>
                </a:path>
              </a:pathLst>
            </a:custGeom>
            <a:noFill/>
            <a:ln>
              <a:solidFill>
                <a:srgbClr val="788BA9"/>
              </a:solidFill>
            </a:ln>
          </p:spPr>
          <p:txBody>
            <a:bodyPr vert="horz" wrap="square" lIns="91440" tIns="45720" rIns="91440" bIns="45720" numCol="1" anchor="t" anchorCtr="0" compatLnSpc="1">
              <a:noAutofit/>
            </a:bodyPr>
            <a:lstStyle/>
            <a:p>
              <a:pPr defTabSz="914400"/>
              <a:endParaRPr lang="zh-CN" altLang="en-US" sz="1800">
                <a:solidFill>
                  <a:schemeClr val="tx2"/>
                </a:solidFill>
                <a:latin typeface="微软雅黑" panose="020B0503020204020204" pitchFamily="34" charset="-122"/>
                <a:ea typeface="微软雅黑" panose="020B0503020204020204" pitchFamily="34" charset="-122"/>
              </a:endParaRPr>
            </a:p>
          </p:txBody>
        </p:sp>
        <p:sp>
          <p:nvSpPr>
            <p:cNvPr id="21" name="任意多边形 4">
              <a:extLst>
                <a:ext uri="{FF2B5EF4-FFF2-40B4-BE49-F238E27FC236}">
                  <a16:creationId xmlns:a16="http://schemas.microsoft.com/office/drawing/2014/main" id="{8E22C6ED-CB88-48B7-8CC9-CD6E35A7D0E5}"/>
                </a:ext>
              </a:extLst>
            </p:cNvPr>
            <p:cNvSpPr>
              <a:spLocks noChangeArrowheads="1"/>
            </p:cNvSpPr>
            <p:nvPr/>
          </p:nvSpPr>
          <p:spPr bwMode="auto">
            <a:xfrm>
              <a:off x="4005894" y="2237333"/>
              <a:ext cx="1861151" cy="1883462"/>
            </a:xfrm>
            <a:custGeom>
              <a:avLst/>
              <a:gdLst>
                <a:gd name="connsiteX0" fmla="*/ 426241 w 1430601"/>
                <a:gd name="connsiteY0" fmla="*/ 0 h 1447750"/>
                <a:gd name="connsiteX1" fmla="*/ 852482 w 1430601"/>
                <a:gd name="connsiteY1" fmla="*/ 426241 h 1447750"/>
                <a:gd name="connsiteX2" fmla="*/ 849018 w 1430601"/>
                <a:gd name="connsiteY2" fmla="*/ 460604 h 1447750"/>
                <a:gd name="connsiteX3" fmla="*/ 850338 w 1430601"/>
                <a:gd name="connsiteY3" fmla="*/ 459311 h 1447750"/>
                <a:gd name="connsiteX4" fmla="*/ 1163588 w 1430601"/>
                <a:gd name="connsiteY4" fmla="*/ 869619 h 1447750"/>
                <a:gd name="connsiteX5" fmla="*/ 1162650 w 1430601"/>
                <a:gd name="connsiteY5" fmla="*/ 870537 h 1447750"/>
                <a:gd name="connsiteX6" fmla="*/ 1199797 w 1430601"/>
                <a:gd name="connsiteY6" fmla="*/ 874289 h 1447750"/>
                <a:gd name="connsiteX7" fmla="*/ 1430601 w 1430601"/>
                <a:gd name="connsiteY7" fmla="*/ 1158077 h 1447750"/>
                <a:gd name="connsiteX8" fmla="*/ 1141541 w 1430601"/>
                <a:gd name="connsiteY8" fmla="*/ 1447750 h 1447750"/>
                <a:gd name="connsiteX9" fmla="*/ 858354 w 1430601"/>
                <a:gd name="connsiteY9" fmla="*/ 1216456 h 1447750"/>
                <a:gd name="connsiteX10" fmla="*/ 853954 w 1430601"/>
                <a:gd name="connsiteY10" fmla="*/ 1172720 h 1447750"/>
                <a:gd name="connsiteX11" fmla="*/ 852022 w 1430601"/>
                <a:gd name="connsiteY11" fmla="*/ 1174611 h 1447750"/>
                <a:gd name="connsiteX12" fmla="*/ 449512 w 1430601"/>
                <a:gd name="connsiteY12" fmla="*/ 851925 h 1447750"/>
                <a:gd name="connsiteX13" fmla="*/ 451548 w 1430601"/>
                <a:gd name="connsiteY13" fmla="*/ 849931 h 1447750"/>
                <a:gd name="connsiteX14" fmla="*/ 426241 w 1430601"/>
                <a:gd name="connsiteY14" fmla="*/ 852482 h 1447750"/>
                <a:gd name="connsiteX15" fmla="*/ 0 w 1430601"/>
                <a:gd name="connsiteY15" fmla="*/ 426241 h 1447750"/>
                <a:gd name="connsiteX16" fmla="*/ 426241 w 1430601"/>
                <a:gd name="connsiteY16" fmla="*/ 0 h 14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0601" h="1447750">
                  <a:moveTo>
                    <a:pt x="426241" y="0"/>
                  </a:moveTo>
                  <a:cubicBezTo>
                    <a:pt x="661647" y="0"/>
                    <a:pt x="852482" y="190835"/>
                    <a:pt x="852482" y="426241"/>
                  </a:cubicBezTo>
                  <a:lnTo>
                    <a:pt x="849018" y="460604"/>
                  </a:lnTo>
                  <a:lnTo>
                    <a:pt x="850338" y="459311"/>
                  </a:lnTo>
                  <a:cubicBezTo>
                    <a:pt x="825917" y="765988"/>
                    <a:pt x="955597" y="853611"/>
                    <a:pt x="1163588" y="869619"/>
                  </a:cubicBezTo>
                  <a:lnTo>
                    <a:pt x="1162650" y="870537"/>
                  </a:lnTo>
                  <a:lnTo>
                    <a:pt x="1199797" y="874289"/>
                  </a:lnTo>
                  <a:cubicBezTo>
                    <a:pt x="1331516" y="901300"/>
                    <a:pt x="1430601" y="1018093"/>
                    <a:pt x="1430601" y="1158077"/>
                  </a:cubicBezTo>
                  <a:cubicBezTo>
                    <a:pt x="1430601" y="1318059"/>
                    <a:pt x="1301184" y="1447750"/>
                    <a:pt x="1141541" y="1447750"/>
                  </a:cubicBezTo>
                  <a:cubicBezTo>
                    <a:pt x="1001854" y="1447750"/>
                    <a:pt x="885308" y="1348455"/>
                    <a:pt x="858354" y="1216456"/>
                  </a:cubicBezTo>
                  <a:lnTo>
                    <a:pt x="853954" y="1172720"/>
                  </a:lnTo>
                  <a:lnTo>
                    <a:pt x="852022" y="1174611"/>
                  </a:lnTo>
                  <a:cubicBezTo>
                    <a:pt x="840233" y="965666"/>
                    <a:pt x="756026" y="834233"/>
                    <a:pt x="449512" y="851925"/>
                  </a:cubicBezTo>
                  <a:lnTo>
                    <a:pt x="451548" y="849931"/>
                  </a:lnTo>
                  <a:lnTo>
                    <a:pt x="426241" y="852482"/>
                  </a:lnTo>
                  <a:cubicBezTo>
                    <a:pt x="190835" y="852482"/>
                    <a:pt x="0" y="661647"/>
                    <a:pt x="0" y="426241"/>
                  </a:cubicBezTo>
                  <a:cubicBezTo>
                    <a:pt x="0" y="190835"/>
                    <a:pt x="190835" y="0"/>
                    <a:pt x="426241" y="0"/>
                  </a:cubicBezTo>
                  <a:close/>
                </a:path>
              </a:pathLst>
            </a:custGeom>
            <a:noFill/>
            <a:ln>
              <a:solidFill>
                <a:srgbClr val="D67A71"/>
              </a:solidFill>
            </a:ln>
          </p:spPr>
          <p:txBody>
            <a:bodyPr vert="horz" wrap="square" lIns="91440" tIns="45720" rIns="91440" bIns="45720" numCol="1" anchor="t" anchorCtr="0" compatLnSpc="1">
              <a:noAutofit/>
            </a:bodyPr>
            <a:lstStyle/>
            <a:p>
              <a:pPr defTabSz="914400"/>
              <a:endParaRPr lang="zh-CN" altLang="en-US" sz="1800">
                <a:solidFill>
                  <a:schemeClr val="tx2"/>
                </a:solidFill>
                <a:latin typeface="微软雅黑" panose="020B0503020204020204" pitchFamily="34" charset="-122"/>
                <a:ea typeface="微软雅黑" panose="020B0503020204020204" pitchFamily="34" charset="-122"/>
              </a:endParaRPr>
            </a:p>
          </p:txBody>
        </p:sp>
        <p:sp>
          <p:nvSpPr>
            <p:cNvPr id="22" name="任意多边形 5">
              <a:extLst>
                <a:ext uri="{FF2B5EF4-FFF2-40B4-BE49-F238E27FC236}">
                  <a16:creationId xmlns:a16="http://schemas.microsoft.com/office/drawing/2014/main" id="{4B4D328E-DBF2-4B0F-AE38-B5C79717B7A5}"/>
                </a:ext>
              </a:extLst>
            </p:cNvPr>
            <p:cNvSpPr>
              <a:spLocks noChangeArrowheads="1"/>
            </p:cNvSpPr>
            <p:nvPr/>
          </p:nvSpPr>
          <p:spPr bwMode="auto">
            <a:xfrm>
              <a:off x="4997021" y="3499347"/>
              <a:ext cx="1883460" cy="1862746"/>
            </a:xfrm>
            <a:custGeom>
              <a:avLst/>
              <a:gdLst>
                <a:gd name="connsiteX0" fmla="*/ 1158689 w 1447749"/>
                <a:gd name="connsiteY0" fmla="*/ 0 h 1431827"/>
                <a:gd name="connsiteX1" fmla="*/ 1447749 w 1447749"/>
                <a:gd name="connsiteY1" fmla="*/ 289673 h 1431827"/>
                <a:gd name="connsiteX2" fmla="*/ 1216945 w 1447749"/>
                <a:gd name="connsiteY2" fmla="*/ 573461 h 1431827"/>
                <a:gd name="connsiteX3" fmla="*/ 1173716 w 1447749"/>
                <a:gd name="connsiteY3" fmla="*/ 577828 h 1431827"/>
                <a:gd name="connsiteX4" fmla="*/ 1174611 w 1447749"/>
                <a:gd name="connsiteY4" fmla="*/ 578745 h 1431827"/>
                <a:gd name="connsiteX5" fmla="*/ 851926 w 1447749"/>
                <a:gd name="connsiteY5" fmla="*/ 982313 h 1431827"/>
                <a:gd name="connsiteX6" fmla="*/ 849930 w 1447749"/>
                <a:gd name="connsiteY6" fmla="*/ 980270 h 1431827"/>
                <a:gd name="connsiteX7" fmla="*/ 852482 w 1447749"/>
                <a:gd name="connsiteY7" fmla="*/ 1005586 h 1431827"/>
                <a:gd name="connsiteX8" fmla="*/ 426241 w 1447749"/>
                <a:gd name="connsiteY8" fmla="*/ 1431827 h 1431827"/>
                <a:gd name="connsiteX9" fmla="*/ 0 w 1447749"/>
                <a:gd name="connsiteY9" fmla="*/ 1005586 h 1431827"/>
                <a:gd name="connsiteX10" fmla="*/ 426241 w 1447749"/>
                <a:gd name="connsiteY10" fmla="*/ 579345 h 1431827"/>
                <a:gd name="connsiteX11" fmla="*/ 461747 w 1447749"/>
                <a:gd name="connsiteY11" fmla="*/ 582924 h 1431827"/>
                <a:gd name="connsiteX12" fmla="*/ 459311 w 1447749"/>
                <a:gd name="connsiteY12" fmla="*/ 580431 h 1431827"/>
                <a:gd name="connsiteX13" fmla="*/ 870461 w 1447749"/>
                <a:gd name="connsiteY13" fmla="*/ 267013 h 1431827"/>
                <a:gd name="connsiteX14" fmla="*/ 871773 w 1447749"/>
                <a:gd name="connsiteY14" fmla="*/ 268358 h 1431827"/>
                <a:gd name="connsiteX15" fmla="*/ 875502 w 1447749"/>
                <a:gd name="connsiteY15" fmla="*/ 231294 h 1431827"/>
                <a:gd name="connsiteX16" fmla="*/ 1158689 w 1447749"/>
                <a:gd name="connsiteY16" fmla="*/ 0 h 143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47749" h="1431827">
                  <a:moveTo>
                    <a:pt x="1158689" y="0"/>
                  </a:moveTo>
                  <a:cubicBezTo>
                    <a:pt x="1318332" y="0"/>
                    <a:pt x="1447749" y="129691"/>
                    <a:pt x="1447749" y="289673"/>
                  </a:cubicBezTo>
                  <a:cubicBezTo>
                    <a:pt x="1447749" y="429657"/>
                    <a:pt x="1348664" y="546450"/>
                    <a:pt x="1216945" y="573461"/>
                  </a:cubicBezTo>
                  <a:lnTo>
                    <a:pt x="1173716" y="577828"/>
                  </a:lnTo>
                  <a:lnTo>
                    <a:pt x="1174611" y="578745"/>
                  </a:lnTo>
                  <a:cubicBezTo>
                    <a:pt x="966509" y="590541"/>
                    <a:pt x="835075" y="674793"/>
                    <a:pt x="851926" y="982313"/>
                  </a:cubicBezTo>
                  <a:lnTo>
                    <a:pt x="849930" y="980270"/>
                  </a:lnTo>
                  <a:lnTo>
                    <a:pt x="852482" y="1005586"/>
                  </a:lnTo>
                  <a:cubicBezTo>
                    <a:pt x="852482" y="1240992"/>
                    <a:pt x="661647" y="1431827"/>
                    <a:pt x="426241" y="1431827"/>
                  </a:cubicBezTo>
                  <a:cubicBezTo>
                    <a:pt x="190835" y="1431827"/>
                    <a:pt x="0" y="1240992"/>
                    <a:pt x="0" y="1005586"/>
                  </a:cubicBezTo>
                  <a:cubicBezTo>
                    <a:pt x="0" y="770180"/>
                    <a:pt x="190835" y="579345"/>
                    <a:pt x="426241" y="579345"/>
                  </a:cubicBezTo>
                  <a:lnTo>
                    <a:pt x="461747" y="582924"/>
                  </a:lnTo>
                  <a:lnTo>
                    <a:pt x="459311" y="580431"/>
                  </a:lnTo>
                  <a:cubicBezTo>
                    <a:pt x="765989" y="604864"/>
                    <a:pt x="853611" y="475115"/>
                    <a:pt x="870461" y="267013"/>
                  </a:cubicBezTo>
                  <a:lnTo>
                    <a:pt x="871773" y="268358"/>
                  </a:lnTo>
                  <a:lnTo>
                    <a:pt x="875502" y="231294"/>
                  </a:lnTo>
                  <a:cubicBezTo>
                    <a:pt x="902456" y="99295"/>
                    <a:pt x="1019002" y="0"/>
                    <a:pt x="1158689" y="0"/>
                  </a:cubicBezTo>
                  <a:close/>
                </a:path>
              </a:pathLst>
            </a:custGeom>
            <a:noFill/>
            <a:ln>
              <a:solidFill>
                <a:srgbClr val="D67A71"/>
              </a:solidFill>
            </a:ln>
          </p:spPr>
          <p:txBody>
            <a:bodyPr vert="horz" wrap="square" lIns="91440" tIns="45720" rIns="91440" bIns="45720" numCol="1" anchor="t" anchorCtr="0" compatLnSpc="1">
              <a:noAutofit/>
            </a:bodyPr>
            <a:lstStyle/>
            <a:p>
              <a:pPr defTabSz="914400"/>
              <a:endParaRPr lang="zh-CN" altLang="en-US" sz="1800">
                <a:solidFill>
                  <a:schemeClr val="tx2"/>
                </a:solidFill>
                <a:latin typeface="微软雅黑" panose="020B0503020204020204" pitchFamily="34" charset="-122"/>
                <a:ea typeface="微软雅黑" panose="020B0503020204020204" pitchFamily="34" charset="-122"/>
              </a:endParaRPr>
            </a:p>
          </p:txBody>
        </p:sp>
        <p:sp>
          <p:nvSpPr>
            <p:cNvPr id="23" name="椭圆 22">
              <a:extLst>
                <a:ext uri="{FF2B5EF4-FFF2-40B4-BE49-F238E27FC236}">
                  <a16:creationId xmlns:a16="http://schemas.microsoft.com/office/drawing/2014/main" id="{D85E83ED-74E7-4F76-9947-8ADC520C93A3}"/>
                </a:ext>
              </a:extLst>
            </p:cNvPr>
            <p:cNvSpPr/>
            <p:nvPr/>
          </p:nvSpPr>
          <p:spPr>
            <a:xfrm>
              <a:off x="7077907" y="3486703"/>
              <a:ext cx="886366" cy="886366"/>
            </a:xfrm>
            <a:prstGeom prst="ellipse">
              <a:avLst/>
            </a:prstGeom>
            <a:solidFill>
              <a:srgbClr val="788BA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solidFill>
                <a:effectLst/>
                <a:uLnTx/>
                <a:uFillTx/>
                <a:latin typeface="微软雅黑" panose="020B0503020204020204" pitchFamily="34" charset="-122"/>
                <a:ea typeface="微软雅黑" panose="020B0503020204020204" pitchFamily="34" charset="-122"/>
              </a:endParaRPr>
            </a:p>
          </p:txBody>
        </p:sp>
        <p:sp>
          <p:nvSpPr>
            <p:cNvPr id="24" name="椭圆 23">
              <a:extLst>
                <a:ext uri="{FF2B5EF4-FFF2-40B4-BE49-F238E27FC236}">
                  <a16:creationId xmlns:a16="http://schemas.microsoft.com/office/drawing/2014/main" id="{4A347BA0-E484-43C8-94AA-813D6B375216}"/>
                </a:ext>
              </a:extLst>
            </p:cNvPr>
            <p:cNvSpPr/>
            <p:nvPr/>
          </p:nvSpPr>
          <p:spPr>
            <a:xfrm>
              <a:off x="5089604" y="4373069"/>
              <a:ext cx="886366" cy="886366"/>
            </a:xfrm>
            <a:prstGeom prst="ellipse">
              <a:avLst/>
            </a:prstGeom>
            <a:solidFill>
              <a:srgbClr val="D67A7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solidFill>
                <a:effectLst/>
                <a:uLnTx/>
                <a:uFillTx/>
                <a:latin typeface="微软雅黑" panose="020B0503020204020204" pitchFamily="34" charset="-122"/>
                <a:ea typeface="微软雅黑" panose="020B0503020204020204" pitchFamily="34" charset="-122"/>
              </a:endParaRPr>
            </a:p>
          </p:txBody>
        </p:sp>
        <p:sp>
          <p:nvSpPr>
            <p:cNvPr id="25" name="椭圆 24">
              <a:extLst>
                <a:ext uri="{FF2B5EF4-FFF2-40B4-BE49-F238E27FC236}">
                  <a16:creationId xmlns:a16="http://schemas.microsoft.com/office/drawing/2014/main" id="{BC4EF51E-885C-4431-BC56-9E78BA6A3D6C}"/>
                </a:ext>
              </a:extLst>
            </p:cNvPr>
            <p:cNvSpPr/>
            <p:nvPr/>
          </p:nvSpPr>
          <p:spPr>
            <a:xfrm>
              <a:off x="4113243" y="2342538"/>
              <a:ext cx="886366" cy="886366"/>
            </a:xfrm>
            <a:prstGeom prst="ellipse">
              <a:avLst/>
            </a:prstGeom>
            <a:solidFill>
              <a:srgbClr val="D67A7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solidFill>
                <a:effectLst/>
                <a:uLnTx/>
                <a:uFillTx/>
                <a:latin typeface="微软雅黑" panose="020B0503020204020204" pitchFamily="34" charset="-122"/>
                <a:ea typeface="微软雅黑" panose="020B0503020204020204" pitchFamily="34" charset="-122"/>
              </a:endParaRPr>
            </a:p>
          </p:txBody>
        </p:sp>
        <p:sp>
          <p:nvSpPr>
            <p:cNvPr id="26" name="椭圆 25">
              <a:extLst>
                <a:ext uri="{FF2B5EF4-FFF2-40B4-BE49-F238E27FC236}">
                  <a16:creationId xmlns:a16="http://schemas.microsoft.com/office/drawing/2014/main" id="{142C12F2-43A0-4215-9133-2F78A32B9B04}"/>
                </a:ext>
              </a:extLst>
            </p:cNvPr>
            <p:cNvSpPr/>
            <p:nvPr/>
          </p:nvSpPr>
          <p:spPr>
            <a:xfrm>
              <a:off x="6185897" y="1492381"/>
              <a:ext cx="886366" cy="886366"/>
            </a:xfrm>
            <a:prstGeom prst="ellipse">
              <a:avLst/>
            </a:prstGeom>
            <a:solidFill>
              <a:srgbClr val="788BA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endParaRPr>
            </a:p>
          </p:txBody>
        </p:sp>
        <p:sp>
          <p:nvSpPr>
            <p:cNvPr id="27" name="任意多边形 19">
              <a:extLst>
                <a:ext uri="{FF2B5EF4-FFF2-40B4-BE49-F238E27FC236}">
                  <a16:creationId xmlns:a16="http://schemas.microsoft.com/office/drawing/2014/main" id="{41314363-21F7-481A-AA4F-51AEDAF3F112}"/>
                </a:ext>
              </a:extLst>
            </p:cNvPr>
            <p:cNvSpPr>
              <a:spLocks noChangeArrowheads="1"/>
            </p:cNvSpPr>
            <p:nvPr/>
          </p:nvSpPr>
          <p:spPr bwMode="auto">
            <a:xfrm>
              <a:off x="6216011" y="2602235"/>
              <a:ext cx="1862746" cy="1883460"/>
            </a:xfrm>
            <a:custGeom>
              <a:avLst/>
              <a:gdLst>
                <a:gd name="connsiteX0" fmla="*/ 289673 w 1431827"/>
                <a:gd name="connsiteY0" fmla="*/ 0 h 1447749"/>
                <a:gd name="connsiteX1" fmla="*/ 573461 w 1431827"/>
                <a:gd name="connsiteY1" fmla="*/ 231294 h 1447749"/>
                <a:gd name="connsiteX2" fmla="*/ 577802 w 1431827"/>
                <a:gd name="connsiteY2" fmla="*/ 274359 h 1447749"/>
                <a:gd name="connsiteX3" fmla="*/ 579053 w 1431827"/>
                <a:gd name="connsiteY3" fmla="*/ 273136 h 1447749"/>
                <a:gd name="connsiteX4" fmla="*/ 981089 w 1431827"/>
                <a:gd name="connsiteY4" fmla="*/ 596664 h 1447749"/>
                <a:gd name="connsiteX5" fmla="*/ 978477 w 1431827"/>
                <a:gd name="connsiteY5" fmla="*/ 599220 h 1447749"/>
                <a:gd name="connsiteX6" fmla="*/ 1005586 w 1431827"/>
                <a:gd name="connsiteY6" fmla="*/ 596491 h 1447749"/>
                <a:gd name="connsiteX7" fmla="*/ 1431827 w 1431827"/>
                <a:gd name="connsiteY7" fmla="*/ 1022120 h 1447749"/>
                <a:gd name="connsiteX8" fmla="*/ 1005586 w 1431827"/>
                <a:gd name="connsiteY8" fmla="*/ 1447749 h 1447749"/>
                <a:gd name="connsiteX9" fmla="*/ 579345 w 1431827"/>
                <a:gd name="connsiteY9" fmla="*/ 1022120 h 1447749"/>
                <a:gd name="connsiteX10" fmla="*/ 582966 w 1431827"/>
                <a:gd name="connsiteY10" fmla="*/ 986254 h 1447749"/>
                <a:gd name="connsiteX11" fmla="*/ 580736 w 1431827"/>
                <a:gd name="connsiteY11" fmla="*/ 988436 h 1447749"/>
                <a:gd name="connsiteX12" fmla="*/ 267013 w 1431827"/>
                <a:gd name="connsiteY12" fmla="*/ 578128 h 1447749"/>
                <a:gd name="connsiteX13" fmla="*/ 268002 w 1431827"/>
                <a:gd name="connsiteY13" fmla="*/ 577161 h 1447749"/>
                <a:gd name="connsiteX14" fmla="*/ 231294 w 1431827"/>
                <a:gd name="connsiteY14" fmla="*/ 573461 h 1447749"/>
                <a:gd name="connsiteX15" fmla="*/ 0 w 1431827"/>
                <a:gd name="connsiteY15" fmla="*/ 289673 h 1447749"/>
                <a:gd name="connsiteX16" fmla="*/ 289673 w 1431827"/>
                <a:gd name="connsiteY16" fmla="*/ 0 h 144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1827" h="1447749">
                  <a:moveTo>
                    <a:pt x="289673" y="0"/>
                  </a:moveTo>
                  <a:cubicBezTo>
                    <a:pt x="429657" y="0"/>
                    <a:pt x="546450" y="99295"/>
                    <a:pt x="573461" y="231294"/>
                  </a:cubicBezTo>
                  <a:lnTo>
                    <a:pt x="577802" y="274359"/>
                  </a:lnTo>
                  <a:lnTo>
                    <a:pt x="579053" y="273136"/>
                  </a:lnTo>
                  <a:cubicBezTo>
                    <a:pt x="589988" y="482081"/>
                    <a:pt x="674937" y="613514"/>
                    <a:pt x="981089" y="596664"/>
                  </a:cubicBezTo>
                  <a:lnTo>
                    <a:pt x="978477" y="599220"/>
                  </a:lnTo>
                  <a:lnTo>
                    <a:pt x="1005586" y="596491"/>
                  </a:lnTo>
                  <a:cubicBezTo>
                    <a:pt x="1240992" y="596491"/>
                    <a:pt x="1431827" y="787052"/>
                    <a:pt x="1431827" y="1022120"/>
                  </a:cubicBezTo>
                  <a:cubicBezTo>
                    <a:pt x="1431827" y="1257188"/>
                    <a:pt x="1240992" y="1447749"/>
                    <a:pt x="1005586" y="1447749"/>
                  </a:cubicBezTo>
                  <a:cubicBezTo>
                    <a:pt x="770180" y="1447749"/>
                    <a:pt x="579345" y="1257188"/>
                    <a:pt x="579345" y="1022120"/>
                  </a:cubicBezTo>
                  <a:lnTo>
                    <a:pt x="582966" y="986254"/>
                  </a:lnTo>
                  <a:lnTo>
                    <a:pt x="580736" y="988436"/>
                  </a:lnTo>
                  <a:cubicBezTo>
                    <a:pt x="604286" y="681759"/>
                    <a:pt x="475600" y="594979"/>
                    <a:pt x="267013" y="578128"/>
                  </a:cubicBezTo>
                  <a:lnTo>
                    <a:pt x="268002" y="577161"/>
                  </a:lnTo>
                  <a:lnTo>
                    <a:pt x="231294" y="573461"/>
                  </a:lnTo>
                  <a:cubicBezTo>
                    <a:pt x="99294" y="546450"/>
                    <a:pt x="0" y="429657"/>
                    <a:pt x="0" y="289673"/>
                  </a:cubicBezTo>
                  <a:cubicBezTo>
                    <a:pt x="0" y="129691"/>
                    <a:pt x="129691" y="0"/>
                    <a:pt x="289673" y="0"/>
                  </a:cubicBezTo>
                  <a:close/>
                </a:path>
              </a:pathLst>
            </a:custGeom>
            <a:noFill/>
            <a:ln>
              <a:solidFill>
                <a:srgbClr val="788BA9"/>
              </a:solidFill>
            </a:ln>
          </p:spPr>
          <p:txBody>
            <a:bodyPr vert="horz" wrap="square" lIns="91440" tIns="45720" rIns="91440" bIns="45720" numCol="1" anchor="t" anchorCtr="0" compatLnSpc="1">
              <a:noAutofit/>
            </a:bodyPr>
            <a:lstStyle/>
            <a:p>
              <a:pPr defTabSz="914400"/>
              <a:endParaRPr lang="zh-CN" altLang="en-US" sz="1800">
                <a:solidFill>
                  <a:schemeClr val="tx2"/>
                </a:solidFill>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31EE0221-3D51-4F02-B391-2047AD214BA0}"/>
                </a:ext>
              </a:extLst>
            </p:cNvPr>
            <p:cNvSpPr/>
            <p:nvPr/>
          </p:nvSpPr>
          <p:spPr>
            <a:xfrm>
              <a:off x="866136" y="2387344"/>
              <a:ext cx="2928555" cy="1023742"/>
            </a:xfrm>
            <a:prstGeom prst="rect">
              <a:avLst/>
            </a:prstGeom>
          </p:spPr>
          <p:txBody>
            <a:bodyPr wrap="square">
              <a:spAutoFit/>
            </a:bodyPr>
            <a:lstStyle/>
            <a:p>
              <a:pPr>
                <a:lnSpc>
                  <a:spcPct val="150000"/>
                </a:lnSpc>
                <a:spcBef>
                  <a:spcPct val="20000"/>
                </a:spcBef>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解决进程间的分布式通信问题。通过消息队列、远程调用等方式，实现简单高效的通信。</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9" name="矩形 28">
              <a:extLst>
                <a:ext uri="{FF2B5EF4-FFF2-40B4-BE49-F238E27FC236}">
                  <a16:creationId xmlns:a16="http://schemas.microsoft.com/office/drawing/2014/main" id="{E45C0FD8-4EB6-4515-ACF1-36550C7389D2}"/>
                </a:ext>
              </a:extLst>
            </p:cNvPr>
            <p:cNvSpPr/>
            <p:nvPr/>
          </p:nvSpPr>
          <p:spPr>
            <a:xfrm>
              <a:off x="2455863" y="2052667"/>
              <a:ext cx="1338828" cy="369332"/>
            </a:xfrm>
            <a:prstGeom prst="rect">
              <a:avLst/>
            </a:prstGeom>
          </p:spPr>
          <p:txBody>
            <a:bodyPr wrap="none">
              <a:spAutoFit/>
            </a:bodyPr>
            <a:lstStyle/>
            <a:p>
              <a:r>
                <a:rPr lang="zh-CN" altLang="en-US" b="1" dirty="0">
                  <a:solidFill>
                    <a:srgbClr val="D67A71"/>
                  </a:solidFill>
                  <a:latin typeface="微软雅黑" panose="020B0503020204020204" pitchFamily="34" charset="-122"/>
                  <a:ea typeface="微软雅黑" panose="020B0503020204020204" pitchFamily="34" charset="-122"/>
                </a:rPr>
                <a:t>分布式通信</a:t>
              </a:r>
            </a:p>
          </p:txBody>
        </p:sp>
        <p:sp>
          <p:nvSpPr>
            <p:cNvPr id="30" name="矩形 29">
              <a:extLst>
                <a:ext uri="{FF2B5EF4-FFF2-40B4-BE49-F238E27FC236}">
                  <a16:creationId xmlns:a16="http://schemas.microsoft.com/office/drawing/2014/main" id="{9538B798-CE45-4F8B-BDC9-88DAB9A443A9}"/>
                </a:ext>
              </a:extLst>
            </p:cNvPr>
            <p:cNvSpPr/>
            <p:nvPr/>
          </p:nvSpPr>
          <p:spPr>
            <a:xfrm>
              <a:off x="7335268" y="1417452"/>
              <a:ext cx="4074321" cy="1346907"/>
            </a:xfrm>
            <a:prstGeom prst="rect">
              <a:avLst/>
            </a:prstGeom>
          </p:spPr>
          <p:txBody>
            <a:bodyPr wrap="square">
              <a:spAutoFit/>
            </a:bodyPr>
            <a:lstStyle/>
            <a:p>
              <a:pPr>
                <a:lnSpc>
                  <a:spcPct val="150000"/>
                </a:lnSpc>
                <a:spcBef>
                  <a:spcPct val="20000"/>
                </a:spcBef>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解决应用的分布式计算问题。基于分布式计算模式，包括批处理计算、离线计算、在线计算、融合计算等，根据应用类型构建高效智能的分布式计算框架。</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1" name="矩形 30">
              <a:extLst>
                <a:ext uri="{FF2B5EF4-FFF2-40B4-BE49-F238E27FC236}">
                  <a16:creationId xmlns:a16="http://schemas.microsoft.com/office/drawing/2014/main" id="{C7CDD6A0-9021-4264-9C41-4B11319A6908}"/>
                </a:ext>
              </a:extLst>
            </p:cNvPr>
            <p:cNvSpPr/>
            <p:nvPr/>
          </p:nvSpPr>
          <p:spPr>
            <a:xfrm>
              <a:off x="7335268" y="1070775"/>
              <a:ext cx="1338828" cy="369332"/>
            </a:xfrm>
            <a:prstGeom prst="rect">
              <a:avLst/>
            </a:prstGeom>
          </p:spPr>
          <p:txBody>
            <a:bodyPr wrap="none">
              <a:spAutoFit/>
            </a:bodyPr>
            <a:lstStyle/>
            <a:p>
              <a:r>
                <a:rPr lang="zh-CN" altLang="en-US" b="1" dirty="0">
                  <a:solidFill>
                    <a:srgbClr val="788BA9"/>
                  </a:solidFill>
                  <a:latin typeface="微软雅黑" panose="020B0503020204020204" pitchFamily="34" charset="-122"/>
                  <a:ea typeface="微软雅黑" panose="020B0503020204020204" pitchFamily="34" charset="-122"/>
                </a:rPr>
                <a:t>分布式计算</a:t>
              </a:r>
            </a:p>
          </p:txBody>
        </p:sp>
        <p:sp>
          <p:nvSpPr>
            <p:cNvPr id="32" name="矩形 31">
              <a:extLst>
                <a:ext uri="{FF2B5EF4-FFF2-40B4-BE49-F238E27FC236}">
                  <a16:creationId xmlns:a16="http://schemas.microsoft.com/office/drawing/2014/main" id="{4F7ECB55-A17B-4B9C-8779-C81E623288C5}"/>
                </a:ext>
              </a:extLst>
            </p:cNvPr>
            <p:cNvSpPr/>
            <p:nvPr/>
          </p:nvSpPr>
          <p:spPr>
            <a:xfrm>
              <a:off x="8289960" y="3575581"/>
              <a:ext cx="3170944" cy="1346907"/>
            </a:xfrm>
            <a:prstGeom prst="rect">
              <a:avLst/>
            </a:prstGeom>
          </p:spPr>
          <p:txBody>
            <a:bodyPr wrap="square">
              <a:spAutoFit/>
            </a:bodyPr>
            <a:lstStyle/>
            <a:p>
              <a:pPr>
                <a:lnSpc>
                  <a:spcPct val="150000"/>
                </a:lnSpc>
                <a:spcBef>
                  <a:spcPct val="20000"/>
                </a:spcBef>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解决数据的分布式和多元化问题。包括分布式数据库、分布式文件系统、分布式缓存等，支持不同类型的数据的存储和管理。</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3" name="矩形 32">
              <a:extLst>
                <a:ext uri="{FF2B5EF4-FFF2-40B4-BE49-F238E27FC236}">
                  <a16:creationId xmlns:a16="http://schemas.microsoft.com/office/drawing/2014/main" id="{FE69A0D3-137C-49EE-B6BD-182D8E00DF26}"/>
                </a:ext>
              </a:extLst>
            </p:cNvPr>
            <p:cNvSpPr/>
            <p:nvPr/>
          </p:nvSpPr>
          <p:spPr>
            <a:xfrm>
              <a:off x="8289960" y="3228904"/>
              <a:ext cx="1338828" cy="369332"/>
            </a:xfrm>
            <a:prstGeom prst="rect">
              <a:avLst/>
            </a:prstGeom>
          </p:spPr>
          <p:txBody>
            <a:bodyPr wrap="none">
              <a:spAutoFit/>
            </a:bodyPr>
            <a:lstStyle/>
            <a:p>
              <a:r>
                <a:rPr lang="zh-CN" altLang="en-US" b="1" dirty="0">
                  <a:solidFill>
                    <a:srgbClr val="788BA9"/>
                  </a:solidFill>
                  <a:latin typeface="微软雅黑" panose="020B0503020204020204" pitchFamily="34" charset="-122"/>
                  <a:ea typeface="微软雅黑" panose="020B0503020204020204" pitchFamily="34" charset="-122"/>
                </a:rPr>
                <a:t>分布式存储</a:t>
              </a:r>
            </a:p>
          </p:txBody>
        </p:sp>
        <p:sp>
          <p:nvSpPr>
            <p:cNvPr id="34" name="矩形 33">
              <a:extLst>
                <a:ext uri="{FF2B5EF4-FFF2-40B4-BE49-F238E27FC236}">
                  <a16:creationId xmlns:a16="http://schemas.microsoft.com/office/drawing/2014/main" id="{F6B08E87-0F4D-4F2B-884E-45CF8C9DEED4}"/>
                </a:ext>
              </a:extLst>
            </p:cNvPr>
            <p:cNvSpPr/>
            <p:nvPr/>
          </p:nvSpPr>
          <p:spPr>
            <a:xfrm>
              <a:off x="1500963" y="4402240"/>
              <a:ext cx="3292939" cy="1023742"/>
            </a:xfrm>
            <a:prstGeom prst="rect">
              <a:avLst/>
            </a:prstGeom>
          </p:spPr>
          <p:txBody>
            <a:bodyPr wrap="square">
              <a:spAutoFit/>
            </a:bodyPr>
            <a:lstStyle/>
            <a:p>
              <a:pPr>
                <a:lnSpc>
                  <a:spcPct val="150000"/>
                </a:lnSpc>
                <a:spcBef>
                  <a:spcPct val="20000"/>
                </a:spcBef>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解决资源的分布式和异构性问题。将</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CPU</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、内存、</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IO</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等物理资源虚拟化，新城逻辑资源池，以便统一管理。</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5" name="矩形 34">
              <a:extLst>
                <a:ext uri="{FF2B5EF4-FFF2-40B4-BE49-F238E27FC236}">
                  <a16:creationId xmlns:a16="http://schemas.microsoft.com/office/drawing/2014/main" id="{DE0C892C-70A4-43C7-ACC6-BEAAF2786A8C}"/>
                </a:ext>
              </a:extLst>
            </p:cNvPr>
            <p:cNvSpPr/>
            <p:nvPr/>
          </p:nvSpPr>
          <p:spPr>
            <a:xfrm>
              <a:off x="2993409" y="3957879"/>
              <a:ext cx="1800493" cy="369332"/>
            </a:xfrm>
            <a:prstGeom prst="rect">
              <a:avLst/>
            </a:prstGeom>
          </p:spPr>
          <p:txBody>
            <a:bodyPr wrap="none">
              <a:spAutoFit/>
            </a:bodyPr>
            <a:lstStyle/>
            <a:p>
              <a:r>
                <a:rPr lang="zh-CN" altLang="en-US" b="1" dirty="0">
                  <a:solidFill>
                    <a:srgbClr val="D67A71"/>
                  </a:solidFill>
                  <a:latin typeface="微软雅黑" panose="020B0503020204020204" pitchFamily="34" charset="-122"/>
                  <a:ea typeface="微软雅黑" panose="020B0503020204020204" pitchFamily="34" charset="-122"/>
                </a:rPr>
                <a:t>分布式资源管理</a:t>
              </a:r>
            </a:p>
          </p:txBody>
        </p:sp>
        <p:sp>
          <p:nvSpPr>
            <p:cNvPr id="36" name="Freeform 172">
              <a:extLst>
                <a:ext uri="{FF2B5EF4-FFF2-40B4-BE49-F238E27FC236}">
                  <a16:creationId xmlns:a16="http://schemas.microsoft.com/office/drawing/2014/main" id="{C620A858-16AC-4CCB-9E7C-5029850D7B6C}"/>
                </a:ext>
              </a:extLst>
            </p:cNvPr>
            <p:cNvSpPr>
              <a:spLocks noChangeAspect="1" noEditPoints="1"/>
            </p:cNvSpPr>
            <p:nvPr/>
          </p:nvSpPr>
          <p:spPr bwMode="auto">
            <a:xfrm>
              <a:off x="6414654" y="1689513"/>
              <a:ext cx="428063" cy="454815"/>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chemeClr val="bg1"/>
            </a:solidFill>
            <a:ln>
              <a:noFill/>
            </a:ln>
            <a:effectLst/>
          </p:spPr>
          <p:txBody>
            <a:bodyPr vert="horz" wrap="square" lIns="70199" tIns="35100" rIns="70199" bIns="35100" numCol="1" anchor="t" anchorCtr="0" compatLnSpc="1"/>
            <a:lstStyle/>
            <a:p>
              <a:endParaRPr lang="zh-CN" altLang="en-US" sz="1035">
                <a:solidFill>
                  <a:schemeClr val="tx2"/>
                </a:solidFill>
                <a:latin typeface="微软雅黑" panose="020B0503020204020204" pitchFamily="34" charset="-122"/>
                <a:ea typeface="微软雅黑" panose="020B0503020204020204" pitchFamily="34" charset="-122"/>
              </a:endParaRPr>
            </a:p>
          </p:txBody>
        </p:sp>
        <p:sp>
          <p:nvSpPr>
            <p:cNvPr id="37" name="Freeform 14">
              <a:extLst>
                <a:ext uri="{FF2B5EF4-FFF2-40B4-BE49-F238E27FC236}">
                  <a16:creationId xmlns:a16="http://schemas.microsoft.com/office/drawing/2014/main" id="{B5B015AB-F725-45F3-8C9A-9F4229B5A67D}"/>
                </a:ext>
              </a:extLst>
            </p:cNvPr>
            <p:cNvSpPr>
              <a:spLocks noEditPoints="1"/>
            </p:cNvSpPr>
            <p:nvPr/>
          </p:nvSpPr>
          <p:spPr bwMode="auto">
            <a:xfrm>
              <a:off x="4393844" y="2616715"/>
              <a:ext cx="344046" cy="343850"/>
            </a:xfrm>
            <a:custGeom>
              <a:avLst/>
              <a:gdLst>
                <a:gd name="T0" fmla="*/ 327681910 w 147"/>
                <a:gd name="T1" fmla="*/ 845074400 h 147"/>
                <a:gd name="T2" fmla="*/ 0 w 147"/>
                <a:gd name="T3" fmla="*/ 0 h 147"/>
                <a:gd name="T4" fmla="*/ 845074400 w 147"/>
                <a:gd name="T5" fmla="*/ 356425138 h 147"/>
                <a:gd name="T6" fmla="*/ 454156429 w 147"/>
                <a:gd name="T7" fmla="*/ 454156429 h 147"/>
                <a:gd name="T8" fmla="*/ 327681910 w 147"/>
                <a:gd name="T9" fmla="*/ 845074400 h 147"/>
                <a:gd name="T10" fmla="*/ 97728893 w 147"/>
                <a:gd name="T11" fmla="*/ 97728893 h 147"/>
                <a:gd name="T12" fmla="*/ 321932306 w 147"/>
                <a:gd name="T13" fmla="*/ 684107049 h 147"/>
                <a:gd name="T14" fmla="*/ 413913992 w 147"/>
                <a:gd name="T15" fmla="*/ 413913992 h 147"/>
                <a:gd name="T16" fmla="*/ 678359842 w 147"/>
                <a:gd name="T17" fmla="*/ 344928327 h 147"/>
                <a:gd name="T18" fmla="*/ 97728893 w 147"/>
                <a:gd name="T19" fmla="*/ 97728893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47">
                  <a:moveTo>
                    <a:pt x="57" y="147"/>
                  </a:moveTo>
                  <a:lnTo>
                    <a:pt x="0" y="0"/>
                  </a:lnTo>
                  <a:lnTo>
                    <a:pt x="147" y="62"/>
                  </a:lnTo>
                  <a:lnTo>
                    <a:pt x="79" y="79"/>
                  </a:lnTo>
                  <a:lnTo>
                    <a:pt x="57" y="147"/>
                  </a:lnTo>
                  <a:close/>
                  <a:moveTo>
                    <a:pt x="17" y="17"/>
                  </a:moveTo>
                  <a:lnTo>
                    <a:pt x="56" y="119"/>
                  </a:lnTo>
                  <a:lnTo>
                    <a:pt x="72" y="72"/>
                  </a:lnTo>
                  <a:lnTo>
                    <a:pt x="118" y="60"/>
                  </a:lnTo>
                  <a:lnTo>
                    <a:pt x="17" y="1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solidFill>
                <a:latin typeface="微软雅黑" pitchFamily="34" charset="-122"/>
                <a:ea typeface="微软雅黑" pitchFamily="34" charset="-122"/>
              </a:endParaRPr>
            </a:p>
          </p:txBody>
        </p:sp>
        <p:grpSp>
          <p:nvGrpSpPr>
            <p:cNvPr id="38" name="组合 37">
              <a:extLst>
                <a:ext uri="{FF2B5EF4-FFF2-40B4-BE49-F238E27FC236}">
                  <a16:creationId xmlns:a16="http://schemas.microsoft.com/office/drawing/2014/main" id="{74A7E07C-9BDA-412E-BF51-B0E9AED0BB7F}"/>
                </a:ext>
              </a:extLst>
            </p:cNvPr>
            <p:cNvGrpSpPr/>
            <p:nvPr/>
          </p:nvGrpSpPr>
          <p:grpSpPr>
            <a:xfrm>
              <a:off x="5356234" y="4585182"/>
              <a:ext cx="398502" cy="409335"/>
              <a:chOff x="4200372" y="3733019"/>
              <a:chExt cx="359138" cy="368901"/>
            </a:xfrm>
          </p:grpSpPr>
          <p:sp>
            <p:nvSpPr>
              <p:cNvPr id="40" name="Freeform 26">
                <a:extLst>
                  <a:ext uri="{FF2B5EF4-FFF2-40B4-BE49-F238E27FC236}">
                    <a16:creationId xmlns:a16="http://schemas.microsoft.com/office/drawing/2014/main" id="{AF9F2BE5-E45A-4E9C-B2AE-C1B11FE09EEE}"/>
                  </a:ext>
                </a:extLst>
              </p:cNvPr>
              <p:cNvSpPr>
                <a:spLocks noEditPoints="1"/>
              </p:cNvSpPr>
              <p:nvPr/>
            </p:nvSpPr>
            <p:spPr bwMode="auto">
              <a:xfrm>
                <a:off x="4200372" y="3848029"/>
                <a:ext cx="253892" cy="253891"/>
              </a:xfrm>
              <a:custGeom>
                <a:avLst/>
                <a:gdLst>
                  <a:gd name="T0" fmla="*/ 258 w 258"/>
                  <a:gd name="T1" fmla="*/ 156 h 259"/>
                  <a:gd name="T2" fmla="*/ 258 w 258"/>
                  <a:gd name="T3" fmla="*/ 104 h 259"/>
                  <a:gd name="T4" fmla="*/ 239 w 258"/>
                  <a:gd name="T5" fmla="*/ 94 h 259"/>
                  <a:gd name="T6" fmla="*/ 232 w 258"/>
                  <a:gd name="T7" fmla="*/ 78 h 259"/>
                  <a:gd name="T8" fmla="*/ 239 w 258"/>
                  <a:gd name="T9" fmla="*/ 57 h 259"/>
                  <a:gd name="T10" fmla="*/ 202 w 258"/>
                  <a:gd name="T11" fmla="*/ 20 h 259"/>
                  <a:gd name="T12" fmla="*/ 180 w 258"/>
                  <a:gd name="T13" fmla="*/ 27 h 259"/>
                  <a:gd name="T14" fmla="*/ 166 w 258"/>
                  <a:gd name="T15" fmla="*/ 21 h 259"/>
                  <a:gd name="T16" fmla="*/ 155 w 258"/>
                  <a:gd name="T17" fmla="*/ 0 h 259"/>
                  <a:gd name="T18" fmla="*/ 103 w 258"/>
                  <a:gd name="T19" fmla="*/ 0 h 259"/>
                  <a:gd name="T20" fmla="*/ 92 w 258"/>
                  <a:gd name="T21" fmla="*/ 21 h 259"/>
                  <a:gd name="T22" fmla="*/ 79 w 258"/>
                  <a:gd name="T23" fmla="*/ 26 h 259"/>
                  <a:gd name="T24" fmla="*/ 56 w 258"/>
                  <a:gd name="T25" fmla="*/ 19 h 259"/>
                  <a:gd name="T26" fmla="*/ 19 w 258"/>
                  <a:gd name="T27" fmla="*/ 56 h 259"/>
                  <a:gd name="T28" fmla="*/ 26 w 258"/>
                  <a:gd name="T29" fmla="*/ 79 h 259"/>
                  <a:gd name="T30" fmla="*/ 21 w 258"/>
                  <a:gd name="T31" fmla="*/ 92 h 259"/>
                  <a:gd name="T32" fmla="*/ 0 w 258"/>
                  <a:gd name="T33" fmla="*/ 103 h 259"/>
                  <a:gd name="T34" fmla="*/ 0 w 258"/>
                  <a:gd name="T35" fmla="*/ 155 h 259"/>
                  <a:gd name="T36" fmla="*/ 20 w 258"/>
                  <a:gd name="T37" fmla="*/ 166 h 259"/>
                  <a:gd name="T38" fmla="*/ 26 w 258"/>
                  <a:gd name="T39" fmla="*/ 180 h 259"/>
                  <a:gd name="T40" fmla="*/ 19 w 258"/>
                  <a:gd name="T41" fmla="*/ 202 h 259"/>
                  <a:gd name="T42" fmla="*/ 56 w 258"/>
                  <a:gd name="T43" fmla="*/ 239 h 259"/>
                  <a:gd name="T44" fmla="*/ 76 w 258"/>
                  <a:gd name="T45" fmla="*/ 233 h 259"/>
                  <a:gd name="T46" fmla="*/ 92 w 258"/>
                  <a:gd name="T47" fmla="*/ 240 h 259"/>
                  <a:gd name="T48" fmla="*/ 102 w 258"/>
                  <a:gd name="T49" fmla="*/ 259 h 259"/>
                  <a:gd name="T50" fmla="*/ 155 w 258"/>
                  <a:gd name="T51" fmla="*/ 259 h 259"/>
                  <a:gd name="T52" fmla="*/ 164 w 258"/>
                  <a:gd name="T53" fmla="*/ 240 h 259"/>
                  <a:gd name="T54" fmla="*/ 181 w 258"/>
                  <a:gd name="T55" fmla="*/ 233 h 259"/>
                  <a:gd name="T56" fmla="*/ 201 w 258"/>
                  <a:gd name="T57" fmla="*/ 240 h 259"/>
                  <a:gd name="T58" fmla="*/ 238 w 258"/>
                  <a:gd name="T59" fmla="*/ 202 h 259"/>
                  <a:gd name="T60" fmla="*/ 232 w 258"/>
                  <a:gd name="T61" fmla="*/ 183 h 259"/>
                  <a:gd name="T62" fmla="*/ 239 w 258"/>
                  <a:gd name="T63" fmla="*/ 166 h 259"/>
                  <a:gd name="T64" fmla="*/ 258 w 258"/>
                  <a:gd name="T65" fmla="*/ 156 h 259"/>
                  <a:gd name="T66" fmla="*/ 187 w 258"/>
                  <a:gd name="T67" fmla="*/ 130 h 259"/>
                  <a:gd name="T68" fmla="*/ 130 w 258"/>
                  <a:gd name="T69" fmla="*/ 188 h 259"/>
                  <a:gd name="T70" fmla="*/ 71 w 258"/>
                  <a:gd name="T71" fmla="*/ 130 h 259"/>
                  <a:gd name="T72" fmla="*/ 130 w 258"/>
                  <a:gd name="T73" fmla="*/ 72 h 259"/>
                  <a:gd name="T74" fmla="*/ 187 w 258"/>
                  <a:gd name="T75" fmla="*/ 13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8" h="259">
                    <a:moveTo>
                      <a:pt x="258" y="156"/>
                    </a:moveTo>
                    <a:cubicBezTo>
                      <a:pt x="258" y="104"/>
                      <a:pt x="258" y="104"/>
                      <a:pt x="258" y="104"/>
                    </a:cubicBezTo>
                    <a:cubicBezTo>
                      <a:pt x="239" y="94"/>
                      <a:pt x="239" y="94"/>
                      <a:pt x="239" y="94"/>
                    </a:cubicBezTo>
                    <a:cubicBezTo>
                      <a:pt x="237" y="88"/>
                      <a:pt x="235" y="83"/>
                      <a:pt x="232" y="78"/>
                    </a:cubicBezTo>
                    <a:cubicBezTo>
                      <a:pt x="239" y="57"/>
                      <a:pt x="239" y="57"/>
                      <a:pt x="239" y="57"/>
                    </a:cubicBezTo>
                    <a:cubicBezTo>
                      <a:pt x="202" y="20"/>
                      <a:pt x="202" y="20"/>
                      <a:pt x="202" y="20"/>
                    </a:cubicBezTo>
                    <a:cubicBezTo>
                      <a:pt x="180" y="27"/>
                      <a:pt x="180" y="27"/>
                      <a:pt x="180" y="27"/>
                    </a:cubicBezTo>
                    <a:cubicBezTo>
                      <a:pt x="175" y="25"/>
                      <a:pt x="171" y="23"/>
                      <a:pt x="166" y="21"/>
                    </a:cubicBezTo>
                    <a:cubicBezTo>
                      <a:pt x="155" y="0"/>
                      <a:pt x="155" y="0"/>
                      <a:pt x="155" y="0"/>
                    </a:cubicBezTo>
                    <a:cubicBezTo>
                      <a:pt x="103" y="0"/>
                      <a:pt x="103" y="0"/>
                      <a:pt x="103" y="0"/>
                    </a:cubicBezTo>
                    <a:cubicBezTo>
                      <a:pt x="92" y="21"/>
                      <a:pt x="92" y="21"/>
                      <a:pt x="92" y="21"/>
                    </a:cubicBezTo>
                    <a:cubicBezTo>
                      <a:pt x="88" y="23"/>
                      <a:pt x="83" y="25"/>
                      <a:pt x="79" y="26"/>
                    </a:cubicBezTo>
                    <a:cubicBezTo>
                      <a:pt x="56" y="19"/>
                      <a:pt x="56" y="19"/>
                      <a:pt x="56" y="19"/>
                    </a:cubicBezTo>
                    <a:cubicBezTo>
                      <a:pt x="19" y="56"/>
                      <a:pt x="19" y="56"/>
                      <a:pt x="19" y="56"/>
                    </a:cubicBezTo>
                    <a:cubicBezTo>
                      <a:pt x="26" y="79"/>
                      <a:pt x="26" y="79"/>
                      <a:pt x="26" y="79"/>
                    </a:cubicBezTo>
                    <a:cubicBezTo>
                      <a:pt x="24" y="83"/>
                      <a:pt x="22" y="87"/>
                      <a:pt x="21" y="92"/>
                    </a:cubicBezTo>
                    <a:cubicBezTo>
                      <a:pt x="0" y="103"/>
                      <a:pt x="0" y="103"/>
                      <a:pt x="0" y="103"/>
                    </a:cubicBezTo>
                    <a:cubicBezTo>
                      <a:pt x="0" y="155"/>
                      <a:pt x="0" y="155"/>
                      <a:pt x="0" y="155"/>
                    </a:cubicBezTo>
                    <a:cubicBezTo>
                      <a:pt x="20" y="166"/>
                      <a:pt x="20" y="166"/>
                      <a:pt x="20" y="166"/>
                    </a:cubicBezTo>
                    <a:cubicBezTo>
                      <a:pt x="21" y="171"/>
                      <a:pt x="23" y="176"/>
                      <a:pt x="26" y="180"/>
                    </a:cubicBezTo>
                    <a:cubicBezTo>
                      <a:pt x="19" y="202"/>
                      <a:pt x="19" y="202"/>
                      <a:pt x="19" y="202"/>
                    </a:cubicBezTo>
                    <a:cubicBezTo>
                      <a:pt x="56" y="239"/>
                      <a:pt x="56" y="239"/>
                      <a:pt x="56" y="239"/>
                    </a:cubicBezTo>
                    <a:cubicBezTo>
                      <a:pt x="76" y="233"/>
                      <a:pt x="76" y="233"/>
                      <a:pt x="76" y="233"/>
                    </a:cubicBezTo>
                    <a:cubicBezTo>
                      <a:pt x="81" y="235"/>
                      <a:pt x="87" y="238"/>
                      <a:pt x="92" y="240"/>
                    </a:cubicBezTo>
                    <a:cubicBezTo>
                      <a:pt x="102" y="259"/>
                      <a:pt x="102" y="259"/>
                      <a:pt x="102" y="259"/>
                    </a:cubicBezTo>
                    <a:cubicBezTo>
                      <a:pt x="155" y="259"/>
                      <a:pt x="155" y="259"/>
                      <a:pt x="155" y="259"/>
                    </a:cubicBezTo>
                    <a:cubicBezTo>
                      <a:pt x="164" y="240"/>
                      <a:pt x="164" y="240"/>
                      <a:pt x="164" y="240"/>
                    </a:cubicBezTo>
                    <a:cubicBezTo>
                      <a:pt x="170" y="239"/>
                      <a:pt x="176" y="236"/>
                      <a:pt x="181" y="233"/>
                    </a:cubicBezTo>
                    <a:cubicBezTo>
                      <a:pt x="201" y="240"/>
                      <a:pt x="201" y="240"/>
                      <a:pt x="201" y="240"/>
                    </a:cubicBezTo>
                    <a:cubicBezTo>
                      <a:pt x="238" y="202"/>
                      <a:pt x="238" y="202"/>
                      <a:pt x="238" y="202"/>
                    </a:cubicBezTo>
                    <a:cubicBezTo>
                      <a:pt x="232" y="183"/>
                      <a:pt x="232" y="183"/>
                      <a:pt x="232" y="183"/>
                    </a:cubicBezTo>
                    <a:cubicBezTo>
                      <a:pt x="235" y="177"/>
                      <a:pt x="237" y="172"/>
                      <a:pt x="239" y="166"/>
                    </a:cubicBezTo>
                    <a:lnTo>
                      <a:pt x="258" y="156"/>
                    </a:lnTo>
                    <a:close/>
                    <a:moveTo>
                      <a:pt x="187" y="130"/>
                    </a:moveTo>
                    <a:cubicBezTo>
                      <a:pt x="187" y="162"/>
                      <a:pt x="161" y="188"/>
                      <a:pt x="130" y="188"/>
                    </a:cubicBezTo>
                    <a:cubicBezTo>
                      <a:pt x="97" y="188"/>
                      <a:pt x="71" y="162"/>
                      <a:pt x="71" y="130"/>
                    </a:cubicBezTo>
                    <a:cubicBezTo>
                      <a:pt x="71" y="98"/>
                      <a:pt x="97" y="72"/>
                      <a:pt x="130" y="72"/>
                    </a:cubicBezTo>
                    <a:cubicBezTo>
                      <a:pt x="161" y="72"/>
                      <a:pt x="187" y="98"/>
                      <a:pt x="187" y="130"/>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sp>
            <p:nvSpPr>
              <p:cNvPr id="41" name="Freeform 27">
                <a:extLst>
                  <a:ext uri="{FF2B5EF4-FFF2-40B4-BE49-F238E27FC236}">
                    <a16:creationId xmlns:a16="http://schemas.microsoft.com/office/drawing/2014/main" id="{2D0D86E1-2759-4E8B-97AB-6A3F736A7E52}"/>
                  </a:ext>
                </a:extLst>
              </p:cNvPr>
              <p:cNvSpPr>
                <a:spLocks noEditPoints="1"/>
              </p:cNvSpPr>
              <p:nvPr/>
            </p:nvSpPr>
            <p:spPr bwMode="auto">
              <a:xfrm>
                <a:off x="4368549" y="3733019"/>
                <a:ext cx="131286" cy="129116"/>
              </a:xfrm>
              <a:custGeom>
                <a:avLst/>
                <a:gdLst>
                  <a:gd name="T0" fmla="*/ 133 w 133"/>
                  <a:gd name="T1" fmla="*/ 80 h 132"/>
                  <a:gd name="T2" fmla="*/ 133 w 133"/>
                  <a:gd name="T3" fmla="*/ 53 h 132"/>
                  <a:gd name="T4" fmla="*/ 123 w 133"/>
                  <a:gd name="T5" fmla="*/ 48 h 132"/>
                  <a:gd name="T6" fmla="*/ 120 w 133"/>
                  <a:gd name="T7" fmla="*/ 40 h 132"/>
                  <a:gd name="T8" fmla="*/ 123 w 133"/>
                  <a:gd name="T9" fmla="*/ 29 h 132"/>
                  <a:gd name="T10" fmla="*/ 104 w 133"/>
                  <a:gd name="T11" fmla="*/ 9 h 132"/>
                  <a:gd name="T12" fmla="*/ 93 w 133"/>
                  <a:gd name="T13" fmla="*/ 13 h 132"/>
                  <a:gd name="T14" fmla="*/ 86 w 133"/>
                  <a:gd name="T15" fmla="*/ 10 h 132"/>
                  <a:gd name="T16" fmla="*/ 80 w 133"/>
                  <a:gd name="T17" fmla="*/ 0 h 132"/>
                  <a:gd name="T18" fmla="*/ 53 w 133"/>
                  <a:gd name="T19" fmla="*/ 0 h 132"/>
                  <a:gd name="T20" fmla="*/ 48 w 133"/>
                  <a:gd name="T21" fmla="*/ 10 h 132"/>
                  <a:gd name="T22" fmla="*/ 41 w 133"/>
                  <a:gd name="T23" fmla="*/ 13 h 132"/>
                  <a:gd name="T24" fmla="*/ 29 w 133"/>
                  <a:gd name="T25" fmla="*/ 9 h 132"/>
                  <a:gd name="T26" fmla="*/ 10 w 133"/>
                  <a:gd name="T27" fmla="*/ 28 h 132"/>
                  <a:gd name="T28" fmla="*/ 14 w 133"/>
                  <a:gd name="T29" fmla="*/ 40 h 132"/>
                  <a:gd name="T30" fmla="*/ 11 w 133"/>
                  <a:gd name="T31" fmla="*/ 47 h 132"/>
                  <a:gd name="T32" fmla="*/ 0 w 133"/>
                  <a:gd name="T33" fmla="*/ 52 h 132"/>
                  <a:gd name="T34" fmla="*/ 0 w 133"/>
                  <a:gd name="T35" fmla="*/ 79 h 132"/>
                  <a:gd name="T36" fmla="*/ 11 w 133"/>
                  <a:gd name="T37" fmla="*/ 85 h 132"/>
                  <a:gd name="T38" fmla="*/ 13 w 133"/>
                  <a:gd name="T39" fmla="*/ 92 h 132"/>
                  <a:gd name="T40" fmla="*/ 10 w 133"/>
                  <a:gd name="T41" fmla="*/ 103 h 132"/>
                  <a:gd name="T42" fmla="*/ 29 w 133"/>
                  <a:gd name="T43" fmla="*/ 122 h 132"/>
                  <a:gd name="T44" fmla="*/ 39 w 133"/>
                  <a:gd name="T45" fmla="*/ 119 h 132"/>
                  <a:gd name="T46" fmla="*/ 48 w 133"/>
                  <a:gd name="T47" fmla="*/ 122 h 132"/>
                  <a:gd name="T48" fmla="*/ 53 w 133"/>
                  <a:gd name="T49" fmla="*/ 132 h 132"/>
                  <a:gd name="T50" fmla="*/ 80 w 133"/>
                  <a:gd name="T51" fmla="*/ 132 h 132"/>
                  <a:gd name="T52" fmla="*/ 85 w 133"/>
                  <a:gd name="T53" fmla="*/ 123 h 132"/>
                  <a:gd name="T54" fmla="*/ 94 w 133"/>
                  <a:gd name="T55" fmla="*/ 119 h 132"/>
                  <a:gd name="T56" fmla="*/ 104 w 133"/>
                  <a:gd name="T57" fmla="*/ 122 h 132"/>
                  <a:gd name="T58" fmla="*/ 123 w 133"/>
                  <a:gd name="T59" fmla="*/ 103 h 132"/>
                  <a:gd name="T60" fmla="*/ 120 w 133"/>
                  <a:gd name="T61" fmla="*/ 93 h 132"/>
                  <a:gd name="T62" fmla="*/ 123 w 133"/>
                  <a:gd name="T63" fmla="*/ 85 h 132"/>
                  <a:gd name="T64" fmla="*/ 133 w 133"/>
                  <a:gd name="T65" fmla="*/ 80 h 132"/>
                  <a:gd name="T66" fmla="*/ 97 w 133"/>
                  <a:gd name="T67" fmla="*/ 66 h 132"/>
                  <a:gd name="T68" fmla="*/ 67 w 133"/>
                  <a:gd name="T69" fmla="*/ 96 h 132"/>
                  <a:gd name="T70" fmla="*/ 37 w 133"/>
                  <a:gd name="T71" fmla="*/ 66 h 132"/>
                  <a:gd name="T72" fmla="*/ 67 w 133"/>
                  <a:gd name="T73" fmla="*/ 37 h 132"/>
                  <a:gd name="T74" fmla="*/ 97 w 133"/>
                  <a:gd name="T7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3" h="132">
                    <a:moveTo>
                      <a:pt x="133" y="80"/>
                    </a:moveTo>
                    <a:cubicBezTo>
                      <a:pt x="133" y="53"/>
                      <a:pt x="133" y="53"/>
                      <a:pt x="133" y="53"/>
                    </a:cubicBezTo>
                    <a:cubicBezTo>
                      <a:pt x="123" y="48"/>
                      <a:pt x="123" y="48"/>
                      <a:pt x="123" y="48"/>
                    </a:cubicBezTo>
                    <a:cubicBezTo>
                      <a:pt x="122" y="45"/>
                      <a:pt x="121" y="42"/>
                      <a:pt x="120" y="40"/>
                    </a:cubicBezTo>
                    <a:cubicBezTo>
                      <a:pt x="123" y="29"/>
                      <a:pt x="123" y="29"/>
                      <a:pt x="123" y="29"/>
                    </a:cubicBezTo>
                    <a:cubicBezTo>
                      <a:pt x="104" y="9"/>
                      <a:pt x="104" y="9"/>
                      <a:pt x="104" y="9"/>
                    </a:cubicBezTo>
                    <a:cubicBezTo>
                      <a:pt x="93" y="13"/>
                      <a:pt x="93" y="13"/>
                      <a:pt x="93" y="13"/>
                    </a:cubicBezTo>
                    <a:cubicBezTo>
                      <a:pt x="91" y="12"/>
                      <a:pt x="88" y="11"/>
                      <a:pt x="86" y="10"/>
                    </a:cubicBezTo>
                    <a:cubicBezTo>
                      <a:pt x="80" y="0"/>
                      <a:pt x="80" y="0"/>
                      <a:pt x="80" y="0"/>
                    </a:cubicBezTo>
                    <a:cubicBezTo>
                      <a:pt x="53" y="0"/>
                      <a:pt x="53" y="0"/>
                      <a:pt x="53" y="0"/>
                    </a:cubicBezTo>
                    <a:cubicBezTo>
                      <a:pt x="48" y="10"/>
                      <a:pt x="48" y="10"/>
                      <a:pt x="48" y="10"/>
                    </a:cubicBezTo>
                    <a:cubicBezTo>
                      <a:pt x="46" y="11"/>
                      <a:pt x="43" y="12"/>
                      <a:pt x="41" y="13"/>
                    </a:cubicBezTo>
                    <a:cubicBezTo>
                      <a:pt x="29" y="9"/>
                      <a:pt x="29" y="9"/>
                      <a:pt x="29" y="9"/>
                    </a:cubicBezTo>
                    <a:cubicBezTo>
                      <a:pt x="10" y="28"/>
                      <a:pt x="10" y="28"/>
                      <a:pt x="10" y="28"/>
                    </a:cubicBezTo>
                    <a:cubicBezTo>
                      <a:pt x="14" y="40"/>
                      <a:pt x="14" y="40"/>
                      <a:pt x="14" y="40"/>
                    </a:cubicBezTo>
                    <a:cubicBezTo>
                      <a:pt x="13" y="42"/>
                      <a:pt x="12" y="44"/>
                      <a:pt x="11" y="47"/>
                    </a:cubicBezTo>
                    <a:cubicBezTo>
                      <a:pt x="0" y="52"/>
                      <a:pt x="0" y="52"/>
                      <a:pt x="0" y="52"/>
                    </a:cubicBezTo>
                    <a:cubicBezTo>
                      <a:pt x="0" y="79"/>
                      <a:pt x="0" y="79"/>
                      <a:pt x="0" y="79"/>
                    </a:cubicBezTo>
                    <a:cubicBezTo>
                      <a:pt x="11" y="85"/>
                      <a:pt x="11" y="85"/>
                      <a:pt x="11" y="85"/>
                    </a:cubicBezTo>
                    <a:cubicBezTo>
                      <a:pt x="11" y="87"/>
                      <a:pt x="12" y="90"/>
                      <a:pt x="13" y="92"/>
                    </a:cubicBezTo>
                    <a:cubicBezTo>
                      <a:pt x="10" y="103"/>
                      <a:pt x="10" y="103"/>
                      <a:pt x="10" y="103"/>
                    </a:cubicBezTo>
                    <a:cubicBezTo>
                      <a:pt x="29" y="122"/>
                      <a:pt x="29" y="122"/>
                      <a:pt x="29" y="122"/>
                    </a:cubicBezTo>
                    <a:cubicBezTo>
                      <a:pt x="39" y="119"/>
                      <a:pt x="39" y="119"/>
                      <a:pt x="39" y="119"/>
                    </a:cubicBezTo>
                    <a:cubicBezTo>
                      <a:pt x="42" y="120"/>
                      <a:pt x="45" y="122"/>
                      <a:pt x="48" y="122"/>
                    </a:cubicBezTo>
                    <a:cubicBezTo>
                      <a:pt x="53" y="132"/>
                      <a:pt x="53" y="132"/>
                      <a:pt x="53" y="132"/>
                    </a:cubicBezTo>
                    <a:cubicBezTo>
                      <a:pt x="80" y="132"/>
                      <a:pt x="80" y="132"/>
                      <a:pt x="80" y="132"/>
                    </a:cubicBezTo>
                    <a:cubicBezTo>
                      <a:pt x="85" y="123"/>
                      <a:pt x="85" y="123"/>
                      <a:pt x="85" y="123"/>
                    </a:cubicBezTo>
                    <a:cubicBezTo>
                      <a:pt x="88" y="122"/>
                      <a:pt x="91" y="121"/>
                      <a:pt x="94" y="119"/>
                    </a:cubicBezTo>
                    <a:cubicBezTo>
                      <a:pt x="104" y="122"/>
                      <a:pt x="104" y="122"/>
                      <a:pt x="104" y="122"/>
                    </a:cubicBezTo>
                    <a:cubicBezTo>
                      <a:pt x="123" y="103"/>
                      <a:pt x="123" y="103"/>
                      <a:pt x="123" y="103"/>
                    </a:cubicBezTo>
                    <a:cubicBezTo>
                      <a:pt x="120" y="93"/>
                      <a:pt x="120" y="93"/>
                      <a:pt x="120" y="93"/>
                    </a:cubicBezTo>
                    <a:cubicBezTo>
                      <a:pt x="121" y="90"/>
                      <a:pt x="122" y="88"/>
                      <a:pt x="123" y="85"/>
                    </a:cubicBezTo>
                    <a:lnTo>
                      <a:pt x="133" y="80"/>
                    </a:lnTo>
                    <a:close/>
                    <a:moveTo>
                      <a:pt x="97" y="66"/>
                    </a:moveTo>
                    <a:cubicBezTo>
                      <a:pt x="97" y="83"/>
                      <a:pt x="83" y="96"/>
                      <a:pt x="67" y="96"/>
                    </a:cubicBezTo>
                    <a:cubicBezTo>
                      <a:pt x="50" y="96"/>
                      <a:pt x="37" y="83"/>
                      <a:pt x="37" y="66"/>
                    </a:cubicBezTo>
                    <a:cubicBezTo>
                      <a:pt x="37" y="50"/>
                      <a:pt x="50" y="37"/>
                      <a:pt x="67" y="37"/>
                    </a:cubicBezTo>
                    <a:cubicBezTo>
                      <a:pt x="83" y="37"/>
                      <a:pt x="97" y="50"/>
                      <a:pt x="97" y="66"/>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sp>
            <p:nvSpPr>
              <p:cNvPr id="42" name="Freeform 28">
                <a:extLst>
                  <a:ext uri="{FF2B5EF4-FFF2-40B4-BE49-F238E27FC236}">
                    <a16:creationId xmlns:a16="http://schemas.microsoft.com/office/drawing/2014/main" id="{6F23A476-B1D1-411E-B3FE-8421268603F1}"/>
                  </a:ext>
                </a:extLst>
              </p:cNvPr>
              <p:cNvSpPr>
                <a:spLocks noEditPoints="1"/>
              </p:cNvSpPr>
              <p:nvPr/>
            </p:nvSpPr>
            <p:spPr bwMode="auto">
              <a:xfrm>
                <a:off x="4453179" y="3853454"/>
                <a:ext cx="106331" cy="106330"/>
              </a:xfrm>
              <a:custGeom>
                <a:avLst/>
                <a:gdLst>
                  <a:gd name="T0" fmla="*/ 108 w 108"/>
                  <a:gd name="T1" fmla="*/ 65 h 108"/>
                  <a:gd name="T2" fmla="*/ 108 w 108"/>
                  <a:gd name="T3" fmla="*/ 43 h 108"/>
                  <a:gd name="T4" fmla="*/ 100 w 108"/>
                  <a:gd name="T5" fmla="*/ 39 h 108"/>
                  <a:gd name="T6" fmla="*/ 97 w 108"/>
                  <a:gd name="T7" fmla="*/ 33 h 108"/>
                  <a:gd name="T8" fmla="*/ 100 w 108"/>
                  <a:gd name="T9" fmla="*/ 24 h 108"/>
                  <a:gd name="T10" fmla="*/ 84 w 108"/>
                  <a:gd name="T11" fmla="*/ 8 h 108"/>
                  <a:gd name="T12" fmla="*/ 75 w 108"/>
                  <a:gd name="T13" fmla="*/ 11 h 108"/>
                  <a:gd name="T14" fmla="*/ 70 w 108"/>
                  <a:gd name="T15" fmla="*/ 9 h 108"/>
                  <a:gd name="T16" fmla="*/ 65 w 108"/>
                  <a:gd name="T17" fmla="*/ 0 h 108"/>
                  <a:gd name="T18" fmla="*/ 43 w 108"/>
                  <a:gd name="T19" fmla="*/ 0 h 108"/>
                  <a:gd name="T20" fmla="*/ 39 w 108"/>
                  <a:gd name="T21" fmla="*/ 9 h 108"/>
                  <a:gd name="T22" fmla="*/ 33 w 108"/>
                  <a:gd name="T23" fmla="*/ 11 h 108"/>
                  <a:gd name="T24" fmla="*/ 24 w 108"/>
                  <a:gd name="T25" fmla="*/ 8 h 108"/>
                  <a:gd name="T26" fmla="*/ 8 w 108"/>
                  <a:gd name="T27" fmla="*/ 24 h 108"/>
                  <a:gd name="T28" fmla="*/ 11 w 108"/>
                  <a:gd name="T29" fmla="*/ 33 h 108"/>
                  <a:gd name="T30" fmla="*/ 9 w 108"/>
                  <a:gd name="T31" fmla="*/ 39 h 108"/>
                  <a:gd name="T32" fmla="*/ 0 w 108"/>
                  <a:gd name="T33" fmla="*/ 43 h 108"/>
                  <a:gd name="T34" fmla="*/ 0 w 108"/>
                  <a:gd name="T35" fmla="*/ 65 h 108"/>
                  <a:gd name="T36" fmla="*/ 8 w 108"/>
                  <a:gd name="T37" fmla="*/ 69 h 108"/>
                  <a:gd name="T38" fmla="*/ 11 w 108"/>
                  <a:gd name="T39" fmla="*/ 76 h 108"/>
                  <a:gd name="T40" fmla="*/ 8 w 108"/>
                  <a:gd name="T41" fmla="*/ 84 h 108"/>
                  <a:gd name="T42" fmla="*/ 23 w 108"/>
                  <a:gd name="T43" fmla="*/ 100 h 108"/>
                  <a:gd name="T44" fmla="*/ 32 w 108"/>
                  <a:gd name="T45" fmla="*/ 97 h 108"/>
                  <a:gd name="T46" fmla="*/ 39 w 108"/>
                  <a:gd name="T47" fmla="*/ 100 h 108"/>
                  <a:gd name="T48" fmla="*/ 43 w 108"/>
                  <a:gd name="T49" fmla="*/ 108 h 108"/>
                  <a:gd name="T50" fmla="*/ 65 w 108"/>
                  <a:gd name="T51" fmla="*/ 108 h 108"/>
                  <a:gd name="T52" fmla="*/ 69 w 108"/>
                  <a:gd name="T53" fmla="*/ 100 h 108"/>
                  <a:gd name="T54" fmla="*/ 76 w 108"/>
                  <a:gd name="T55" fmla="*/ 98 h 108"/>
                  <a:gd name="T56" fmla="*/ 84 w 108"/>
                  <a:gd name="T57" fmla="*/ 100 h 108"/>
                  <a:gd name="T58" fmla="*/ 100 w 108"/>
                  <a:gd name="T59" fmla="*/ 85 h 108"/>
                  <a:gd name="T60" fmla="*/ 97 w 108"/>
                  <a:gd name="T61" fmla="*/ 76 h 108"/>
                  <a:gd name="T62" fmla="*/ 100 w 108"/>
                  <a:gd name="T63" fmla="*/ 69 h 108"/>
                  <a:gd name="T64" fmla="*/ 108 w 108"/>
                  <a:gd name="T65" fmla="*/ 65 h 108"/>
                  <a:gd name="T66" fmla="*/ 78 w 108"/>
                  <a:gd name="T67" fmla="*/ 54 h 108"/>
                  <a:gd name="T68" fmla="*/ 54 w 108"/>
                  <a:gd name="T69" fmla="*/ 79 h 108"/>
                  <a:gd name="T70" fmla="*/ 30 w 108"/>
                  <a:gd name="T71" fmla="*/ 54 h 108"/>
                  <a:gd name="T72" fmla="*/ 54 w 108"/>
                  <a:gd name="T73" fmla="*/ 30 h 108"/>
                  <a:gd name="T74" fmla="*/ 78 w 108"/>
                  <a:gd name="T75"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 h="108">
                    <a:moveTo>
                      <a:pt x="108" y="65"/>
                    </a:moveTo>
                    <a:cubicBezTo>
                      <a:pt x="108" y="43"/>
                      <a:pt x="108" y="43"/>
                      <a:pt x="108" y="43"/>
                    </a:cubicBezTo>
                    <a:cubicBezTo>
                      <a:pt x="100" y="39"/>
                      <a:pt x="100" y="39"/>
                      <a:pt x="100" y="39"/>
                    </a:cubicBezTo>
                    <a:cubicBezTo>
                      <a:pt x="99" y="37"/>
                      <a:pt x="98" y="35"/>
                      <a:pt x="97" y="33"/>
                    </a:cubicBezTo>
                    <a:cubicBezTo>
                      <a:pt x="100" y="24"/>
                      <a:pt x="100" y="24"/>
                      <a:pt x="100" y="24"/>
                    </a:cubicBezTo>
                    <a:cubicBezTo>
                      <a:pt x="84" y="8"/>
                      <a:pt x="84" y="8"/>
                      <a:pt x="84" y="8"/>
                    </a:cubicBezTo>
                    <a:cubicBezTo>
                      <a:pt x="75" y="11"/>
                      <a:pt x="75" y="11"/>
                      <a:pt x="75" y="11"/>
                    </a:cubicBezTo>
                    <a:cubicBezTo>
                      <a:pt x="73" y="10"/>
                      <a:pt x="72" y="10"/>
                      <a:pt x="70" y="9"/>
                    </a:cubicBezTo>
                    <a:cubicBezTo>
                      <a:pt x="65" y="0"/>
                      <a:pt x="65" y="0"/>
                      <a:pt x="65" y="0"/>
                    </a:cubicBezTo>
                    <a:cubicBezTo>
                      <a:pt x="43" y="0"/>
                      <a:pt x="43" y="0"/>
                      <a:pt x="43" y="0"/>
                    </a:cubicBezTo>
                    <a:cubicBezTo>
                      <a:pt x="39" y="9"/>
                      <a:pt x="39" y="9"/>
                      <a:pt x="39" y="9"/>
                    </a:cubicBezTo>
                    <a:cubicBezTo>
                      <a:pt x="37" y="10"/>
                      <a:pt x="35" y="10"/>
                      <a:pt x="33" y="11"/>
                    </a:cubicBezTo>
                    <a:cubicBezTo>
                      <a:pt x="24" y="8"/>
                      <a:pt x="24" y="8"/>
                      <a:pt x="24" y="8"/>
                    </a:cubicBezTo>
                    <a:cubicBezTo>
                      <a:pt x="8" y="24"/>
                      <a:pt x="8" y="24"/>
                      <a:pt x="8" y="24"/>
                    </a:cubicBezTo>
                    <a:cubicBezTo>
                      <a:pt x="11" y="33"/>
                      <a:pt x="11" y="33"/>
                      <a:pt x="11" y="33"/>
                    </a:cubicBezTo>
                    <a:cubicBezTo>
                      <a:pt x="10" y="35"/>
                      <a:pt x="9" y="37"/>
                      <a:pt x="9" y="39"/>
                    </a:cubicBezTo>
                    <a:cubicBezTo>
                      <a:pt x="0" y="43"/>
                      <a:pt x="0" y="43"/>
                      <a:pt x="0" y="43"/>
                    </a:cubicBezTo>
                    <a:cubicBezTo>
                      <a:pt x="0" y="65"/>
                      <a:pt x="0" y="65"/>
                      <a:pt x="0" y="65"/>
                    </a:cubicBezTo>
                    <a:cubicBezTo>
                      <a:pt x="8" y="69"/>
                      <a:pt x="8" y="69"/>
                      <a:pt x="8" y="69"/>
                    </a:cubicBezTo>
                    <a:cubicBezTo>
                      <a:pt x="9" y="71"/>
                      <a:pt x="10" y="73"/>
                      <a:pt x="11" y="76"/>
                    </a:cubicBezTo>
                    <a:cubicBezTo>
                      <a:pt x="8" y="84"/>
                      <a:pt x="8" y="84"/>
                      <a:pt x="8" y="84"/>
                    </a:cubicBezTo>
                    <a:cubicBezTo>
                      <a:pt x="23" y="100"/>
                      <a:pt x="23" y="100"/>
                      <a:pt x="23" y="100"/>
                    </a:cubicBezTo>
                    <a:cubicBezTo>
                      <a:pt x="32" y="97"/>
                      <a:pt x="32" y="97"/>
                      <a:pt x="32" y="97"/>
                    </a:cubicBezTo>
                    <a:cubicBezTo>
                      <a:pt x="34" y="98"/>
                      <a:pt x="36" y="99"/>
                      <a:pt x="39" y="100"/>
                    </a:cubicBezTo>
                    <a:cubicBezTo>
                      <a:pt x="43" y="108"/>
                      <a:pt x="43" y="108"/>
                      <a:pt x="43" y="108"/>
                    </a:cubicBezTo>
                    <a:cubicBezTo>
                      <a:pt x="65" y="108"/>
                      <a:pt x="65" y="108"/>
                      <a:pt x="65" y="108"/>
                    </a:cubicBezTo>
                    <a:cubicBezTo>
                      <a:pt x="69" y="100"/>
                      <a:pt x="69" y="100"/>
                      <a:pt x="69" y="100"/>
                    </a:cubicBezTo>
                    <a:cubicBezTo>
                      <a:pt x="71" y="100"/>
                      <a:pt x="74" y="99"/>
                      <a:pt x="76" y="98"/>
                    </a:cubicBezTo>
                    <a:cubicBezTo>
                      <a:pt x="84" y="100"/>
                      <a:pt x="84" y="100"/>
                      <a:pt x="84" y="100"/>
                    </a:cubicBezTo>
                    <a:cubicBezTo>
                      <a:pt x="100" y="85"/>
                      <a:pt x="100" y="85"/>
                      <a:pt x="100" y="85"/>
                    </a:cubicBezTo>
                    <a:cubicBezTo>
                      <a:pt x="97" y="76"/>
                      <a:pt x="97" y="76"/>
                      <a:pt x="97" y="76"/>
                    </a:cubicBezTo>
                    <a:cubicBezTo>
                      <a:pt x="98" y="74"/>
                      <a:pt x="99" y="72"/>
                      <a:pt x="100" y="69"/>
                    </a:cubicBezTo>
                    <a:lnTo>
                      <a:pt x="108" y="65"/>
                    </a:lnTo>
                    <a:close/>
                    <a:moveTo>
                      <a:pt x="78" y="54"/>
                    </a:moveTo>
                    <a:cubicBezTo>
                      <a:pt x="78" y="68"/>
                      <a:pt x="68" y="79"/>
                      <a:pt x="54" y="79"/>
                    </a:cubicBezTo>
                    <a:cubicBezTo>
                      <a:pt x="41" y="79"/>
                      <a:pt x="30" y="68"/>
                      <a:pt x="30" y="54"/>
                    </a:cubicBezTo>
                    <a:cubicBezTo>
                      <a:pt x="30" y="41"/>
                      <a:pt x="41" y="30"/>
                      <a:pt x="54" y="30"/>
                    </a:cubicBezTo>
                    <a:cubicBezTo>
                      <a:pt x="68" y="30"/>
                      <a:pt x="78" y="41"/>
                      <a:pt x="78" y="54"/>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grpSp>
        <p:sp>
          <p:nvSpPr>
            <p:cNvPr id="39" name="Freeform 10">
              <a:extLst>
                <a:ext uri="{FF2B5EF4-FFF2-40B4-BE49-F238E27FC236}">
                  <a16:creationId xmlns:a16="http://schemas.microsoft.com/office/drawing/2014/main" id="{C252FCDE-E834-410F-B3EC-DFDFE89E4AEE}"/>
                </a:ext>
              </a:extLst>
            </p:cNvPr>
            <p:cNvSpPr>
              <a:spLocks noEditPoints="1"/>
            </p:cNvSpPr>
            <p:nvPr/>
          </p:nvSpPr>
          <p:spPr>
            <a:xfrm>
              <a:off x="7335268" y="3646312"/>
              <a:ext cx="426242" cy="483384"/>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90" h="102">
                  <a:moveTo>
                    <a:pt x="14" y="40"/>
                  </a:moveTo>
                  <a:cubicBezTo>
                    <a:pt x="65" y="40"/>
                    <a:pt x="65" y="40"/>
                    <a:pt x="65" y="40"/>
                  </a:cubicBezTo>
                  <a:cubicBezTo>
                    <a:pt x="72" y="40"/>
                    <a:pt x="79" y="47"/>
                    <a:pt x="79" y="54"/>
                  </a:cubicBezTo>
                  <a:cubicBezTo>
                    <a:pt x="79" y="63"/>
                    <a:pt x="79" y="63"/>
                    <a:pt x="79" y="63"/>
                  </a:cubicBezTo>
                  <a:cubicBezTo>
                    <a:pt x="44" y="63"/>
                    <a:pt x="44" y="63"/>
                    <a:pt x="44" y="63"/>
                  </a:cubicBezTo>
                  <a:cubicBezTo>
                    <a:pt x="44" y="81"/>
                    <a:pt x="44" y="81"/>
                    <a:pt x="44" y="81"/>
                  </a:cubicBezTo>
                  <a:cubicBezTo>
                    <a:pt x="79" y="81"/>
                    <a:pt x="79" y="81"/>
                    <a:pt x="79" y="81"/>
                  </a:cubicBezTo>
                  <a:cubicBezTo>
                    <a:pt x="79" y="89"/>
                    <a:pt x="79" y="89"/>
                    <a:pt x="79" y="89"/>
                  </a:cubicBezTo>
                  <a:cubicBezTo>
                    <a:pt x="79" y="96"/>
                    <a:pt x="72" y="102"/>
                    <a:pt x="65" y="102"/>
                  </a:cubicBezTo>
                  <a:cubicBezTo>
                    <a:pt x="0" y="102"/>
                    <a:pt x="0" y="102"/>
                    <a:pt x="0" y="102"/>
                  </a:cubicBezTo>
                  <a:cubicBezTo>
                    <a:pt x="0" y="36"/>
                    <a:pt x="0" y="36"/>
                    <a:pt x="0" y="36"/>
                  </a:cubicBezTo>
                  <a:cubicBezTo>
                    <a:pt x="0" y="36"/>
                    <a:pt x="0" y="35"/>
                    <a:pt x="0" y="35"/>
                  </a:cubicBezTo>
                  <a:cubicBezTo>
                    <a:pt x="0" y="33"/>
                    <a:pt x="0" y="30"/>
                    <a:pt x="1" y="28"/>
                  </a:cubicBezTo>
                  <a:cubicBezTo>
                    <a:pt x="3" y="24"/>
                    <a:pt x="5" y="22"/>
                    <a:pt x="7" y="20"/>
                  </a:cubicBezTo>
                  <a:cubicBezTo>
                    <a:pt x="8" y="19"/>
                    <a:pt x="8" y="19"/>
                    <a:pt x="8" y="19"/>
                  </a:cubicBezTo>
                  <a:cubicBezTo>
                    <a:pt x="10" y="19"/>
                    <a:pt x="10" y="19"/>
                    <a:pt x="10" y="19"/>
                  </a:cubicBezTo>
                  <a:cubicBezTo>
                    <a:pt x="30" y="19"/>
                    <a:pt x="30" y="19"/>
                    <a:pt x="30" y="19"/>
                  </a:cubicBezTo>
                  <a:cubicBezTo>
                    <a:pt x="45" y="3"/>
                    <a:pt x="45" y="3"/>
                    <a:pt x="45" y="3"/>
                  </a:cubicBezTo>
                  <a:cubicBezTo>
                    <a:pt x="48" y="0"/>
                    <a:pt x="48" y="0"/>
                    <a:pt x="48" y="0"/>
                  </a:cubicBezTo>
                  <a:cubicBezTo>
                    <a:pt x="51" y="3"/>
                    <a:pt x="51" y="3"/>
                    <a:pt x="51" y="3"/>
                  </a:cubicBezTo>
                  <a:cubicBezTo>
                    <a:pt x="70" y="19"/>
                    <a:pt x="70" y="19"/>
                    <a:pt x="70" y="19"/>
                  </a:cubicBezTo>
                  <a:cubicBezTo>
                    <a:pt x="74" y="19"/>
                    <a:pt x="74" y="19"/>
                    <a:pt x="74" y="19"/>
                  </a:cubicBezTo>
                  <a:cubicBezTo>
                    <a:pt x="74" y="23"/>
                    <a:pt x="74" y="23"/>
                    <a:pt x="74" y="23"/>
                  </a:cubicBezTo>
                  <a:cubicBezTo>
                    <a:pt x="87" y="34"/>
                    <a:pt x="87" y="34"/>
                    <a:pt x="87" y="34"/>
                  </a:cubicBezTo>
                  <a:cubicBezTo>
                    <a:pt x="90" y="37"/>
                    <a:pt x="90" y="37"/>
                    <a:pt x="90" y="37"/>
                  </a:cubicBezTo>
                  <a:cubicBezTo>
                    <a:pt x="81" y="47"/>
                    <a:pt x="81" y="47"/>
                    <a:pt x="81" y="47"/>
                  </a:cubicBezTo>
                  <a:cubicBezTo>
                    <a:pt x="75" y="41"/>
                    <a:pt x="75" y="41"/>
                    <a:pt x="75" y="41"/>
                  </a:cubicBezTo>
                  <a:cubicBezTo>
                    <a:pt x="78" y="38"/>
                    <a:pt x="78" y="38"/>
                    <a:pt x="78" y="38"/>
                  </a:cubicBezTo>
                  <a:cubicBezTo>
                    <a:pt x="49" y="12"/>
                    <a:pt x="49" y="12"/>
                    <a:pt x="49" y="12"/>
                  </a:cubicBezTo>
                  <a:cubicBezTo>
                    <a:pt x="25" y="37"/>
                    <a:pt x="25" y="37"/>
                    <a:pt x="25" y="37"/>
                  </a:cubicBezTo>
                  <a:cubicBezTo>
                    <a:pt x="13" y="37"/>
                    <a:pt x="13" y="37"/>
                    <a:pt x="13" y="37"/>
                  </a:cubicBezTo>
                  <a:cubicBezTo>
                    <a:pt x="22" y="28"/>
                    <a:pt x="22" y="28"/>
                    <a:pt x="22" y="28"/>
                  </a:cubicBezTo>
                  <a:cubicBezTo>
                    <a:pt x="11" y="28"/>
                    <a:pt x="11" y="28"/>
                    <a:pt x="11" y="28"/>
                  </a:cubicBezTo>
                  <a:cubicBezTo>
                    <a:pt x="10" y="29"/>
                    <a:pt x="10" y="30"/>
                    <a:pt x="9" y="31"/>
                  </a:cubicBezTo>
                  <a:cubicBezTo>
                    <a:pt x="9" y="32"/>
                    <a:pt x="9" y="33"/>
                    <a:pt x="9" y="34"/>
                  </a:cubicBezTo>
                  <a:cubicBezTo>
                    <a:pt x="9" y="36"/>
                    <a:pt x="9" y="37"/>
                    <a:pt x="10" y="38"/>
                  </a:cubicBezTo>
                  <a:cubicBezTo>
                    <a:pt x="11" y="39"/>
                    <a:pt x="12" y="40"/>
                    <a:pt x="14" y="40"/>
                  </a:cubicBezTo>
                  <a:close/>
                  <a:moveTo>
                    <a:pt x="57" y="67"/>
                  </a:moveTo>
                  <a:cubicBezTo>
                    <a:pt x="53" y="67"/>
                    <a:pt x="51" y="69"/>
                    <a:pt x="51" y="73"/>
                  </a:cubicBezTo>
                  <a:cubicBezTo>
                    <a:pt x="51" y="76"/>
                    <a:pt x="53" y="79"/>
                    <a:pt x="57" y="79"/>
                  </a:cubicBezTo>
                  <a:cubicBezTo>
                    <a:pt x="60" y="79"/>
                    <a:pt x="63" y="76"/>
                    <a:pt x="63" y="73"/>
                  </a:cubicBezTo>
                  <a:cubicBezTo>
                    <a:pt x="63" y="69"/>
                    <a:pt x="60" y="67"/>
                    <a:pt x="57" y="67"/>
                  </a:cubicBezTo>
                  <a:close/>
                </a:path>
              </a:pathLst>
            </a:custGeom>
            <a:solidFill>
              <a:schemeClr val="bg1"/>
            </a:solidFill>
            <a:ln w="9525">
              <a:noFill/>
            </a:ln>
          </p:spPr>
          <p:txBody>
            <a:bodyPr/>
            <a:lstStyle/>
            <a:p>
              <a:endParaRPr lang="zh-CN" altLang="en-US">
                <a:cs typeface="+mn-ea"/>
                <a:sym typeface="+mn-lt"/>
              </a:endParaRPr>
            </a:p>
          </p:txBody>
        </p:sp>
      </p:grpSp>
    </p:spTree>
    <p:extLst>
      <p:ext uri="{BB962C8B-B14F-4D97-AF65-F5344CB8AC3E}">
        <p14:creationId xmlns:p14="http://schemas.microsoft.com/office/powerpoint/2010/main" val="2121950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F03375D2-EEC1-40D3-A94D-671BBC33FEA8}"/>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502F086D-0E2C-4032-8EDE-D133576A8E13}"/>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CEC9865F-933A-4D90-9158-52E4E8877463}"/>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1B7B1D8D-2C66-4186-B067-551AA9F0F0AB}"/>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C68EDFA9-B1F0-42B6-A89E-CDC01811E8E0}"/>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2</a:t>
            </a:r>
          </a:p>
        </p:txBody>
      </p:sp>
      <p:sp>
        <p:nvSpPr>
          <p:cNvPr id="8" name="矩形 7">
            <a:extLst>
              <a:ext uri="{FF2B5EF4-FFF2-40B4-BE49-F238E27FC236}">
                <a16:creationId xmlns:a16="http://schemas.microsoft.com/office/drawing/2014/main" id="{B92C1757-59E8-4E67-922C-ABA34372C269}"/>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AA69907C-C887-4B2C-8EA2-03066CCE5F81}"/>
              </a:ext>
            </a:extLst>
          </p:cNvPr>
          <p:cNvSpPr txBox="1"/>
          <p:nvPr/>
        </p:nvSpPr>
        <p:spPr>
          <a:xfrm>
            <a:off x="7128930" y="3305875"/>
            <a:ext cx="4372087" cy="670120"/>
          </a:xfrm>
          <a:prstGeom prst="rect">
            <a:avLst/>
          </a:prstGeom>
          <a:noFill/>
        </p:spPr>
        <p:txBody>
          <a:bodyPr wrap="square" rtlCol="0">
            <a:spAutoFit/>
          </a:bodyPr>
          <a:lstStyle/>
          <a:p>
            <a:pPr algn="r">
              <a:lnSpc>
                <a:spcPct val="130000"/>
              </a:lnSpc>
            </a:pPr>
            <a:r>
              <a:rPr lang="zh-CN" altLang="en-US" sz="3200" b="1" dirty="0">
                <a:solidFill>
                  <a:schemeClr val="tx1">
                    <a:lumMod val="50000"/>
                    <a:lumOff val="50000"/>
                  </a:schemeClr>
                </a:solidFill>
                <a:latin typeface="+mj-ea"/>
                <a:ea typeface="+mj-ea"/>
                <a:cs typeface="+mn-ea"/>
                <a:sym typeface="+mn-lt"/>
              </a:rPr>
              <a:t>分布式理论</a:t>
            </a:r>
            <a:endParaRPr lang="en-US" altLang="zh-CN"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848FB63E-07DE-483C-B082-5CF4766D2171}"/>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02</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EBAE5495-19F8-4ABE-B3BA-C6139AF428AC}"/>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6603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5724925" y="1880478"/>
            <a:ext cx="5660572" cy="3367397"/>
          </a:xfrm>
          <a:prstGeom prst="rect">
            <a:avLst/>
          </a:prstGeom>
        </p:spPr>
        <p:txBody>
          <a:bodyPr wrap="square">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CAP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定理是加州大学计算机科学家埃里克</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布鲁尔提出来的猜想，后来被证明成为分布式计算领域公认的定理。</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CAP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定理，指的是：在一个分布式系统中， </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一致性（</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C</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Consistency</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可用性（</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A</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Availability</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和</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分区容错性（</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P</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Partition Tolerance</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r>
              <a:rPr lang="zh-CN" altLang="en-US" b="1" dirty="0">
                <a:solidFill>
                  <a:srgbClr val="788BA9"/>
                </a:solidFill>
                <a:latin typeface="微软雅黑" panose="020B0503020204020204" pitchFamily="34" charset="-122"/>
                <a:ea typeface="微软雅黑" panose="020B0503020204020204" pitchFamily="34" charset="-122"/>
                <a:cs typeface="+mn-ea"/>
                <a:sym typeface="+mn-lt"/>
              </a:rPr>
              <a:t>最多只能同时满足其中两项</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02</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CAP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定理</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6" name="Picture 2" descr="https://raw.githubusercontent.com/dunwu/images/dev/snap/20210522152744.png">
            <a:extLst>
              <a:ext uri="{FF2B5EF4-FFF2-40B4-BE49-F238E27FC236}">
                <a16:creationId xmlns:a16="http://schemas.microsoft.com/office/drawing/2014/main" id="{631B5A8C-33E6-49C9-BC3C-5F73F6615E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503" y="1568957"/>
            <a:ext cx="4186270" cy="3990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190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6096000" y="977722"/>
            <a:ext cx="5660572" cy="5444888"/>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分区容错性（</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Partition Tolerance</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指分布式系统在遇到任何网络分区故障的时候，仍然需要能对外提供一致性和可用性的服务，除非是整个网络环境都发生了故障。</a:t>
            </a:r>
          </a:p>
          <a:p>
            <a:pPr>
              <a:lnSpc>
                <a:spcPct val="150000"/>
              </a:lnSpc>
            </a:pP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在一个分布式系统里面，节点组成的网络本来应该是连通的。然而可能因为一些故障，使得有些节点之间不连通了，整个网络就分成了几块区域。数据就散布在了这些不连通的区域中，这就叫</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分区</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b="1" dirty="0">
                <a:solidFill>
                  <a:srgbClr val="788BA9"/>
                </a:solidFill>
                <a:latin typeface="微软雅黑" panose="020B0503020204020204" pitchFamily="34" charset="-122"/>
                <a:ea typeface="微软雅黑" panose="020B0503020204020204" pitchFamily="34" charset="-122"/>
                <a:cs typeface="+mn-ea"/>
                <a:sym typeface="+mn-lt"/>
              </a:rPr>
              <a:t>一般来说，分区容错无法避免</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，因此可以认为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CAP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总是成立。</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CAP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定理告诉我们，剩下的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无法同时做到。</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02</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CAP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定理</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7" name="Picture 2" descr="https://www.wangbase.com/blogimg/asset/201807/bg2018071601.png">
            <a:extLst>
              <a:ext uri="{FF2B5EF4-FFF2-40B4-BE49-F238E27FC236}">
                <a16:creationId xmlns:a16="http://schemas.microsoft.com/office/drawing/2014/main" id="{E18A777B-B3E2-4AB7-8877-05EAFB851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689" y="1263626"/>
            <a:ext cx="4527289" cy="360590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089C3129-7825-4E10-A6FE-585971417899}"/>
              </a:ext>
            </a:extLst>
          </p:cNvPr>
          <p:cNvSpPr/>
          <p:nvPr/>
        </p:nvSpPr>
        <p:spPr>
          <a:xfrm>
            <a:off x="433176" y="5155436"/>
            <a:ext cx="5285813" cy="1156855"/>
          </a:xfrm>
          <a:prstGeom prst="rect">
            <a:avLst/>
          </a:prstGeom>
        </p:spPr>
        <p:txBody>
          <a:bodyPr wrap="square">
            <a:spAutoFit/>
          </a:bodyPr>
          <a:lstStyle/>
          <a:p>
            <a:pPr>
              <a:lnSpc>
                <a:spcPct val="150000"/>
              </a:lnSpc>
            </a:pP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上图中，</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G1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G2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是两台跨区的服务器。</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G1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向 </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G2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发送一条消息，</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G2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可能无法收到。系统设计的时候，必须考虑到这种情况。</a:t>
            </a:r>
            <a:endPar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24237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290654" y="10716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6096000" y="1745301"/>
            <a:ext cx="5660572" cy="3367397"/>
          </a:xfrm>
          <a:prstGeom prst="rect">
            <a:avLst/>
          </a:prstGeom>
        </p:spPr>
        <p:txBody>
          <a:bodyPr wrap="square">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一致性（</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Consistency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）指的是多个数据副本是否能保持一致的特性。数据一致性可以分为：</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171450" indent="-171450">
              <a:lnSpc>
                <a:spcPct val="150000"/>
              </a:lnSpc>
              <a:buFont typeface="Arial" panose="020B0604020202020204" pitchFamily="34" charset="0"/>
              <a:buChar char="•"/>
            </a:pP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强一致性</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：数据更新操作结果和操作响应总是一致的，即操作响应通知更新失败，那么数据一定没有被更新，而不是处于不确定状态。</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171450" indent="-171450">
              <a:lnSpc>
                <a:spcPct val="150000"/>
              </a:lnSpc>
              <a:buFont typeface="Arial" panose="020B0604020202020204" pitchFamily="34" charset="0"/>
              <a:buChar char="•"/>
            </a:pP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最终一致性</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：即物理存储的数据可能是不一致的，终端用户访问到的数据可能也是不一致的，但系统经过一段时间的自我修复和修正，数据最终会达到一致。</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02</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CAP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定理</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2" name="矩形 1">
            <a:extLst>
              <a:ext uri="{FF2B5EF4-FFF2-40B4-BE49-F238E27FC236}">
                <a16:creationId xmlns:a16="http://schemas.microsoft.com/office/drawing/2014/main" id="{089C3129-7825-4E10-A6FE-585971417899}"/>
              </a:ext>
            </a:extLst>
          </p:cNvPr>
          <p:cNvSpPr/>
          <p:nvPr/>
        </p:nvSpPr>
        <p:spPr>
          <a:xfrm>
            <a:off x="433176" y="5155436"/>
            <a:ext cx="5285813" cy="787523"/>
          </a:xfrm>
          <a:prstGeom prst="rect">
            <a:avLst/>
          </a:prstGeom>
        </p:spPr>
        <p:txBody>
          <a:bodyPr wrap="square">
            <a:spAutoFit/>
          </a:bodyPr>
          <a:lstStyle/>
          <a:p>
            <a:pPr>
              <a:lnSpc>
                <a:spcPct val="150000"/>
              </a:lnSpc>
            </a:pP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上图中，</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G1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的值为 </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v1</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G2</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的值为</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v2</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，存在数据不一致的问题。</a:t>
            </a:r>
            <a:endPar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pic>
        <p:nvPicPr>
          <p:cNvPr id="8" name="Picture 6" descr="img">
            <a:extLst>
              <a:ext uri="{FF2B5EF4-FFF2-40B4-BE49-F238E27FC236}">
                <a16:creationId xmlns:a16="http://schemas.microsoft.com/office/drawing/2014/main" id="{6D0AEA40-DE0A-4FC6-9F6F-1278F46968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480" y="1518716"/>
            <a:ext cx="5739204" cy="3095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359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290654" y="10716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478105" y="1083337"/>
            <a:ext cx="9127672" cy="2723823"/>
          </a:xfrm>
          <a:prstGeom prst="rect">
            <a:avLst/>
          </a:prstGeom>
        </p:spPr>
        <p:txBody>
          <a:bodyPr wrap="square">
            <a:spAutoFit/>
          </a:bodyPr>
          <a:lstStyle/>
          <a:p>
            <a:pPr>
              <a:lnSpc>
                <a:spcPct val="150000"/>
              </a:lnSpc>
            </a:pPr>
            <a:r>
              <a:rPr lang="zh-CN" altLang="en-US" b="1" dirty="0">
                <a:solidFill>
                  <a:srgbClr val="788BA9"/>
                </a:solidFill>
                <a:latin typeface="微软雅黑" panose="020B0503020204020204" pitchFamily="34" charset="-122"/>
                <a:ea typeface="微软雅黑" panose="020B0503020204020204" pitchFamily="34" charset="-122"/>
                <a:cs typeface="+mn-ea"/>
              </a:rPr>
              <a:t>什么是 </a:t>
            </a:r>
            <a:r>
              <a:rPr lang="en-US" altLang="zh-CN" b="1" dirty="0">
                <a:solidFill>
                  <a:srgbClr val="788BA9"/>
                </a:solidFill>
                <a:latin typeface="微软雅黑" panose="020B0503020204020204" pitchFamily="34" charset="-122"/>
                <a:ea typeface="微软雅黑" panose="020B0503020204020204" pitchFamily="34" charset="-122"/>
                <a:cs typeface="+mn-ea"/>
              </a:rPr>
              <a:t>BASE</a:t>
            </a:r>
          </a:p>
          <a:p>
            <a:pPr marL="171450" indent="-1714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基本可用（</a:t>
            </a:r>
            <a:r>
              <a:rPr lang="en-US" altLang="zh-CN" b="1" dirty="0">
                <a:solidFill>
                  <a:srgbClr val="D67A71"/>
                </a:solidFill>
                <a:latin typeface="微软雅黑" panose="020B0503020204020204" pitchFamily="34" charset="-122"/>
                <a:ea typeface="微软雅黑" panose="020B0503020204020204" pitchFamily="34" charset="-122"/>
                <a:cs typeface="+mn-ea"/>
              </a:rPr>
              <a:t>Basically Available</a:t>
            </a:r>
            <a:r>
              <a:rPr lang="zh-CN" altLang="en-US" b="1" dirty="0">
                <a:solidFill>
                  <a:srgbClr val="D67A71"/>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指分布式系统在出现，并认为该中间状态不会影响系统整体可用性，即允许系统不同节点的数据副本之间进行同步的过程存在故障的时候，保证核心可用，允许损失部分可用性。</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软状态（</a:t>
            </a:r>
            <a:r>
              <a:rPr lang="en-US" altLang="zh-CN" b="1" dirty="0">
                <a:solidFill>
                  <a:srgbClr val="D67A71"/>
                </a:solidFill>
                <a:latin typeface="微软雅黑" panose="020B0503020204020204" pitchFamily="34" charset="-122"/>
                <a:ea typeface="微软雅黑" panose="020B0503020204020204" pitchFamily="34" charset="-122"/>
                <a:cs typeface="+mn-ea"/>
              </a:rPr>
              <a:t>Soft State</a:t>
            </a:r>
            <a:r>
              <a:rPr lang="zh-CN" altLang="en-US" b="1" dirty="0">
                <a:solidFill>
                  <a:srgbClr val="D67A71"/>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指允许系统中的数据存在中间状态延时。</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最终一致性（</a:t>
            </a:r>
            <a:r>
              <a:rPr lang="en-US" altLang="zh-CN" b="1" dirty="0">
                <a:solidFill>
                  <a:srgbClr val="D67A71"/>
                </a:solidFill>
                <a:latin typeface="微软雅黑" panose="020B0503020204020204" pitchFamily="34" charset="-122"/>
                <a:ea typeface="微软雅黑" panose="020B0503020204020204" pitchFamily="34" charset="-122"/>
                <a:cs typeface="+mn-ea"/>
              </a:rPr>
              <a:t>Eventually Consistent</a:t>
            </a:r>
            <a:r>
              <a:rPr lang="zh-CN" altLang="en-US" b="1" dirty="0">
                <a:solidFill>
                  <a:srgbClr val="D67A71"/>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强调的是系统中所有的数据副本，在经过一段时间的同步后，最终能达到一致的状态。</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02</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BASE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定理</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434111AD-4557-43E8-B5AB-05C4A481D7BC}"/>
              </a:ext>
            </a:extLst>
          </p:cNvPr>
          <p:cNvSpPr/>
          <p:nvPr/>
        </p:nvSpPr>
        <p:spPr>
          <a:xfrm>
            <a:off x="1478105" y="4049347"/>
            <a:ext cx="9127672" cy="2536400"/>
          </a:xfrm>
          <a:prstGeom prst="rect">
            <a:avLst/>
          </a:prstGeom>
        </p:spPr>
        <p:txBody>
          <a:bodyPr wrap="square">
            <a:spAutoFit/>
          </a:bodyPr>
          <a:lstStyle/>
          <a:p>
            <a:pPr>
              <a:lnSpc>
                <a:spcPct val="150000"/>
              </a:lnSpc>
            </a:pPr>
            <a:r>
              <a:rPr lang="en-US" altLang="zh-CN" b="1" dirty="0">
                <a:solidFill>
                  <a:srgbClr val="788BA9"/>
                </a:solidFill>
                <a:latin typeface="微软雅黑" panose="020B0503020204020204" pitchFamily="34" charset="-122"/>
                <a:ea typeface="微软雅黑" panose="020B0503020204020204" pitchFamily="34" charset="-122"/>
                <a:cs typeface="+mn-ea"/>
              </a:rPr>
              <a:t>BASE </a:t>
            </a:r>
            <a:r>
              <a:rPr lang="zh-CN" altLang="en-US" b="1" dirty="0">
                <a:solidFill>
                  <a:srgbClr val="788BA9"/>
                </a:solidFill>
                <a:latin typeface="微软雅黑" panose="020B0503020204020204" pitchFamily="34" charset="-122"/>
                <a:ea typeface="微软雅黑" panose="020B0503020204020204" pitchFamily="34" charset="-122"/>
                <a:cs typeface="+mn-ea"/>
              </a:rPr>
              <a:t>的要点</a:t>
            </a:r>
            <a:endParaRPr lang="en-US" altLang="zh-CN" b="1" dirty="0">
              <a:solidFill>
                <a:srgbClr val="788BA9"/>
              </a:solidFill>
              <a:latin typeface="微软雅黑" panose="020B0503020204020204" pitchFamily="34" charset="-122"/>
              <a:ea typeface="微软雅黑" panose="020B0503020204020204" pitchFamily="34" charset="-122"/>
              <a:cs typeface="+mn-ea"/>
            </a:endParaRPr>
          </a:p>
          <a:p>
            <a:pPr>
              <a:lnSpc>
                <a:spcPct val="150000"/>
              </a:lnSpc>
            </a:pPr>
            <a:r>
              <a:rPr lang="zh-CN" altLang="en-US" b="1" dirty="0">
                <a:solidFill>
                  <a:srgbClr val="788BA9"/>
                </a:solidFill>
                <a:latin typeface="微软雅黑" panose="020B0503020204020204" pitchFamily="34" charset="-122"/>
                <a:ea typeface="微软雅黑" panose="020B0503020204020204" pitchFamily="34" charset="-122"/>
                <a:cs typeface="+mn-ea"/>
              </a:rPr>
              <a:t>BASE 理论是对 CAP 中一致性和可用性权衡的结果</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，它的理论的核心思想是：即使无法做到强一致性，但每个应用都可以根据自身业务特点，采用适当的方式来使系统达到最终一致性。</a:t>
            </a:r>
            <a:endParaRPr lang="en-US" altLang="zh-CN" sz="2400" b="1" dirty="0">
              <a:solidFill>
                <a:srgbClr val="788BA9"/>
              </a:solidFill>
              <a:latin typeface="微软雅黑" panose="020B0503020204020204" pitchFamily="34" charset="-122"/>
              <a:ea typeface="微软雅黑" panose="020B0503020204020204" pitchFamily="34" charset="-122"/>
              <a:cs typeface="+mn-ea"/>
            </a:endParaRPr>
          </a:p>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ACID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要求强一致性，通常运用在传统的数据库系统上。而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BASE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要求最终一致性，通过牺牲强一致性来达到可用性，通常运用在大型分布式系统中。</a:t>
            </a:r>
          </a:p>
        </p:txBody>
      </p:sp>
    </p:spTree>
    <p:extLst>
      <p:ext uri="{BB962C8B-B14F-4D97-AF65-F5344CB8AC3E}">
        <p14:creationId xmlns:p14="http://schemas.microsoft.com/office/powerpoint/2010/main" val="2035560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F03375D2-EEC1-40D3-A94D-671BBC33FEA8}"/>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502F086D-0E2C-4032-8EDE-D133576A8E13}"/>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CEC9865F-933A-4D90-9158-52E4E8877463}"/>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1B7B1D8D-2C66-4186-B067-551AA9F0F0AB}"/>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C68EDFA9-B1F0-42B6-A89E-CDC01811E8E0}"/>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3</a:t>
            </a:r>
          </a:p>
        </p:txBody>
      </p:sp>
      <p:sp>
        <p:nvSpPr>
          <p:cNvPr id="8" name="矩形 7">
            <a:extLst>
              <a:ext uri="{FF2B5EF4-FFF2-40B4-BE49-F238E27FC236}">
                <a16:creationId xmlns:a16="http://schemas.microsoft.com/office/drawing/2014/main" id="{B92C1757-59E8-4E67-922C-ABA34372C269}"/>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AA69907C-C887-4B2C-8EA2-03066CCE5F81}"/>
              </a:ext>
            </a:extLst>
          </p:cNvPr>
          <p:cNvSpPr txBox="1"/>
          <p:nvPr/>
        </p:nvSpPr>
        <p:spPr>
          <a:xfrm>
            <a:off x="7128930" y="3305875"/>
            <a:ext cx="4372087" cy="670120"/>
          </a:xfrm>
          <a:prstGeom prst="rect">
            <a:avLst/>
          </a:prstGeom>
          <a:noFill/>
        </p:spPr>
        <p:txBody>
          <a:bodyPr wrap="square" rtlCol="0">
            <a:spAutoFit/>
          </a:bodyPr>
          <a:lstStyle/>
          <a:p>
            <a:pPr algn="r">
              <a:lnSpc>
                <a:spcPct val="130000"/>
              </a:lnSpc>
            </a:pPr>
            <a:r>
              <a:rPr lang="zh-CN" altLang="en-US" sz="3200" b="1" dirty="0">
                <a:solidFill>
                  <a:schemeClr val="tx1">
                    <a:lumMod val="50000"/>
                    <a:lumOff val="50000"/>
                  </a:schemeClr>
                </a:solidFill>
                <a:latin typeface="+mj-ea"/>
                <a:ea typeface="+mj-ea"/>
                <a:cs typeface="+mn-ea"/>
                <a:sym typeface="+mn-lt"/>
              </a:rPr>
              <a:t>分布式算法</a:t>
            </a:r>
            <a:endParaRPr lang="en-US" altLang="zh-CN"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848FB63E-07DE-483C-B082-5CF4766D2171}"/>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03</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EBAE5495-19F8-4ABE-B3BA-C6139AF428AC}"/>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571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471135" y="909436"/>
            <a:ext cx="8732858" cy="2264851"/>
          </a:xfrm>
          <a:prstGeom prst="rect">
            <a:avLst/>
          </a:prstGeom>
        </p:spPr>
        <p:txBody>
          <a:bodyPr wrap="square">
            <a:spAutoFit/>
          </a:bodyPr>
          <a:lstStyle/>
          <a:p>
            <a:pPr>
              <a:lnSpc>
                <a:spcPct val="150000"/>
              </a:lnSpc>
            </a:pPr>
            <a:r>
              <a:rPr lang="zh-CN" altLang="en-US" sz="1600" b="1" dirty="0">
                <a:solidFill>
                  <a:srgbClr val="788BA9"/>
                </a:solidFill>
                <a:latin typeface="微软雅黑" panose="020B0503020204020204" pitchFamily="34" charset="-122"/>
                <a:ea typeface="微软雅黑" panose="020B0503020204020204" pitchFamily="34" charset="-122"/>
                <a:cs typeface="+mn-ea"/>
              </a:rPr>
              <a:t>兰伯特提出的拜占庭讲解问题：</a:t>
            </a:r>
            <a:endParaRPr lang="en-US" altLang="zh-CN" sz="1600" b="1" dirty="0">
              <a:solidFill>
                <a:srgbClr val="788BA9"/>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Ø"/>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一群拜占庭将军各领一支军队共同围困一座城市。</a:t>
            </a:r>
          </a:p>
          <a:p>
            <a:pPr marL="171450" indent="-171450">
              <a:lnSpc>
                <a:spcPct val="150000"/>
              </a:lnSpc>
              <a:buFont typeface="Wingdings" panose="05000000000000000000" pitchFamily="2" charset="2"/>
              <a:buChar char="Ø"/>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将军们通过投票来达成一致策略：同进或同退。</a:t>
            </a:r>
          </a:p>
          <a:p>
            <a:pPr marL="171450" indent="-171450">
              <a:lnSpc>
                <a:spcPct val="150000"/>
              </a:lnSpc>
              <a:buFont typeface="Wingdings" panose="05000000000000000000" pitchFamily="2" charset="2"/>
              <a:buChar char="Ø"/>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将军们通过信使来通信，投票过程中，每位将军要将自己的投票信息通知其他所有将军。</a:t>
            </a:r>
          </a:p>
          <a:p>
            <a:pPr marL="171450" indent="-171450">
              <a:lnSpc>
                <a:spcPct val="150000"/>
              </a:lnSpc>
              <a:buFont typeface="Wingdings" panose="05000000000000000000" pitchFamily="2" charset="2"/>
              <a:buChar char="Ø"/>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将军中可能存在叛徒，他们不仅会发出误导性投票，还可能选择性地发送投票信息。</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将军代表分布式系统中的节点；信使代表通信系统；叛徒代表故障或异常。</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拜占庭将军问题</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1026" name="Picture 2">
            <a:extLst>
              <a:ext uri="{FF2B5EF4-FFF2-40B4-BE49-F238E27FC236}">
                <a16:creationId xmlns:a16="http://schemas.microsoft.com/office/drawing/2014/main" id="{0035AE25-EDA8-4061-9205-CB558FC817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3649" y="3242573"/>
            <a:ext cx="7007830" cy="3503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23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拜占庭将军问题</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2050" name="Picture 2">
            <a:extLst>
              <a:ext uri="{FF2B5EF4-FFF2-40B4-BE49-F238E27FC236}">
                <a16:creationId xmlns:a16="http://schemas.microsoft.com/office/drawing/2014/main" id="{CAC52DE9-F177-462F-B2E1-2FD1FB79E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801" y="1391245"/>
            <a:ext cx="6896445" cy="2270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ED28AEC8-FDE9-428C-AF55-BE113731B1C2}"/>
              </a:ext>
            </a:extLst>
          </p:cNvPr>
          <p:cNvSpPr txBox="1"/>
          <p:nvPr/>
        </p:nvSpPr>
        <p:spPr>
          <a:xfrm>
            <a:off x="2433129" y="1115757"/>
            <a:ext cx="3724507" cy="338554"/>
          </a:xfrm>
          <a:prstGeom prst="rect">
            <a:avLst/>
          </a:prstGeom>
          <a:noFill/>
        </p:spPr>
        <p:txBody>
          <a:bodyPr wrap="square">
            <a:spAutoFit/>
          </a:bodyPr>
          <a:lstStyle/>
          <a:p>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叛徒人数为 1，将军人数为 3</a:t>
            </a:r>
          </a:p>
        </p:txBody>
      </p:sp>
      <p:sp>
        <p:nvSpPr>
          <p:cNvPr id="12" name="文本框 11">
            <a:extLst>
              <a:ext uri="{FF2B5EF4-FFF2-40B4-BE49-F238E27FC236}">
                <a16:creationId xmlns:a16="http://schemas.microsoft.com/office/drawing/2014/main" id="{702CD2CB-7295-48E0-87FC-B03B55148E89}"/>
              </a:ext>
            </a:extLst>
          </p:cNvPr>
          <p:cNvSpPr txBox="1"/>
          <p:nvPr/>
        </p:nvSpPr>
        <p:spPr>
          <a:xfrm>
            <a:off x="2433129" y="3800760"/>
            <a:ext cx="2899317" cy="338554"/>
          </a:xfrm>
          <a:prstGeom prst="rect">
            <a:avLst/>
          </a:prstGeom>
          <a:noFill/>
        </p:spPr>
        <p:txBody>
          <a:bodyPr wrap="square">
            <a:spAutoFit/>
          </a:bodyPr>
          <a:lstStyle/>
          <a:p>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叛徒人数为 1，将军人数为 4</a:t>
            </a:r>
          </a:p>
        </p:txBody>
      </p:sp>
      <p:pic>
        <p:nvPicPr>
          <p:cNvPr id="7" name="图片 6">
            <a:extLst>
              <a:ext uri="{FF2B5EF4-FFF2-40B4-BE49-F238E27FC236}">
                <a16:creationId xmlns:a16="http://schemas.microsoft.com/office/drawing/2014/main" id="{CC9AD112-2372-45D0-9559-A068D8EEB0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802" y="4275384"/>
            <a:ext cx="7030023" cy="2453801"/>
          </a:xfrm>
          <a:prstGeom prst="rect">
            <a:avLst/>
          </a:prstGeom>
        </p:spPr>
      </p:pic>
      <p:sp>
        <p:nvSpPr>
          <p:cNvPr id="17" name="文本框 16">
            <a:extLst>
              <a:ext uri="{FF2B5EF4-FFF2-40B4-BE49-F238E27FC236}">
                <a16:creationId xmlns:a16="http://schemas.microsoft.com/office/drawing/2014/main" id="{6E14F1E1-DC83-4211-8BA9-42AC4F18F4F3}"/>
              </a:ext>
            </a:extLst>
          </p:cNvPr>
          <p:cNvSpPr txBox="1"/>
          <p:nvPr/>
        </p:nvSpPr>
        <p:spPr>
          <a:xfrm>
            <a:off x="7740296" y="2009804"/>
            <a:ext cx="3468029" cy="830997"/>
          </a:xfrm>
          <a:prstGeom prst="rect">
            <a:avLst/>
          </a:prstGeom>
          <a:noFill/>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这个示例中，将军人数不满足 3m + 1，无法保证忠诚的副官都执行将军的命令。</a:t>
            </a:r>
          </a:p>
        </p:txBody>
      </p:sp>
      <p:sp>
        <p:nvSpPr>
          <p:cNvPr id="19" name="文本框 18">
            <a:extLst>
              <a:ext uri="{FF2B5EF4-FFF2-40B4-BE49-F238E27FC236}">
                <a16:creationId xmlns:a16="http://schemas.microsoft.com/office/drawing/2014/main" id="{122E172D-3FEF-4E8B-91F4-C08021116343}"/>
              </a:ext>
            </a:extLst>
          </p:cNvPr>
          <p:cNvSpPr txBox="1"/>
          <p:nvPr/>
        </p:nvSpPr>
        <p:spPr>
          <a:xfrm>
            <a:off x="7740296" y="4852691"/>
            <a:ext cx="3980985" cy="830997"/>
          </a:xfrm>
          <a:prstGeom prst="rect">
            <a:avLst/>
          </a:prstGeom>
          <a:noFill/>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这个示例中，将军人数满足 3m + 1，无论是副官中有叛徒，还是将军是叛徒，都能保证忠诚的副官执行将军的命令。</a:t>
            </a:r>
          </a:p>
        </p:txBody>
      </p:sp>
    </p:spTree>
    <p:extLst>
      <p:ext uri="{BB962C8B-B14F-4D97-AF65-F5344CB8AC3E}">
        <p14:creationId xmlns:p14="http://schemas.microsoft.com/office/powerpoint/2010/main" val="658756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440903" y="1953051"/>
            <a:ext cx="9946713" cy="1705403"/>
          </a:xfrm>
          <a:prstGeom prst="rect">
            <a:avLst/>
          </a:prstGeom>
        </p:spPr>
        <p:txBody>
          <a:bodyPr wrap="square">
            <a:spAutoFit/>
          </a:bodyPr>
          <a:lstStyle/>
          <a:p>
            <a:pPr>
              <a:lnSpc>
                <a:spcPct val="150000"/>
              </a:lnSpc>
            </a:pP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是一种基于消息传递且具有容错性的</a:t>
            </a:r>
            <a:r>
              <a:rPr lang="zh-CN" altLang="en-US" b="1" dirty="0">
                <a:solidFill>
                  <a:srgbClr val="788BA9"/>
                </a:solidFill>
                <a:latin typeface="微软雅黑" panose="020B0503020204020204" pitchFamily="34" charset="-122"/>
                <a:ea typeface="微软雅黑" panose="020B0503020204020204" pitchFamily="34" charset="-122"/>
                <a:cs typeface="+mn-ea"/>
              </a:rPr>
              <a:t>共识性（</a:t>
            </a:r>
            <a:r>
              <a:rPr lang="en-US" altLang="zh-CN" b="1" dirty="0">
                <a:solidFill>
                  <a:srgbClr val="788BA9"/>
                </a:solidFill>
                <a:latin typeface="微软雅黑" panose="020B0503020204020204" pitchFamily="34" charset="-122"/>
                <a:ea typeface="微软雅黑" panose="020B0503020204020204" pitchFamily="34" charset="-122"/>
                <a:cs typeface="+mn-ea"/>
              </a:rPr>
              <a:t>consensus</a:t>
            </a:r>
            <a:r>
              <a:rPr lang="zh-CN" altLang="en-US" b="1" dirty="0">
                <a:solidFill>
                  <a:srgbClr val="788BA9"/>
                </a:solidFill>
                <a:latin typeface="微软雅黑" panose="020B0503020204020204" pitchFamily="34" charset="-122"/>
                <a:ea typeface="微软雅黑" panose="020B0503020204020204" pitchFamily="34" charset="-122"/>
                <a:cs typeface="+mn-ea"/>
              </a:rPr>
              <a:t>）算法</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算法解决的问题正是分布式一致性问题，即一个分布式系统中的各个进程如何就某个值（决议）达成一致。在一个节点数为 </a:t>
            </a:r>
            <a:r>
              <a:rPr lang="en-US" altLang="zh-CN" b="1" dirty="0">
                <a:solidFill>
                  <a:srgbClr val="788BA9"/>
                </a:solidFill>
                <a:latin typeface="微软雅黑" panose="020B0503020204020204" pitchFamily="34" charset="-122"/>
                <a:ea typeface="微软雅黑" panose="020B0503020204020204" pitchFamily="34" charset="-122"/>
                <a:cs typeface="+mn-ea"/>
              </a:rPr>
              <a:t>2N+1</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的分布式集群中，只要半数以上的节点（</a:t>
            </a:r>
            <a:r>
              <a:rPr lang="en-US" altLang="zh-CN" b="1" dirty="0">
                <a:solidFill>
                  <a:srgbClr val="788BA9"/>
                </a:solidFill>
                <a:latin typeface="微软雅黑" panose="020B0503020204020204" pitchFamily="34" charset="-122"/>
                <a:ea typeface="微软雅黑" panose="020B0503020204020204" pitchFamily="34" charset="-122"/>
                <a:cs typeface="+mn-ea"/>
              </a:rPr>
              <a:t>N + 1</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）还正常工作，整个系统仍可以正常工作。</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6" name="矩形 5">
            <a:extLst>
              <a:ext uri="{FF2B5EF4-FFF2-40B4-BE49-F238E27FC236}">
                <a16:creationId xmlns:a16="http://schemas.microsoft.com/office/drawing/2014/main" id="{B1299BBE-03F9-428A-903A-D4A6DBA5FF11}"/>
              </a:ext>
            </a:extLst>
          </p:cNvPr>
          <p:cNvSpPr/>
          <p:nvPr/>
        </p:nvSpPr>
        <p:spPr>
          <a:xfrm>
            <a:off x="1440903" y="4074143"/>
            <a:ext cx="9946713" cy="1289905"/>
          </a:xfrm>
          <a:prstGeom prst="rect">
            <a:avLst/>
          </a:prstGeom>
        </p:spPr>
        <p:txBody>
          <a:bodyPr wrap="square">
            <a:spAutoFit/>
          </a:bodyPr>
          <a:lstStyle/>
          <a:p>
            <a:pPr>
              <a:lnSpc>
                <a:spcPct val="150000"/>
              </a:lnSpc>
            </a:pP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算法包含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2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个部分：</a:t>
            </a: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Basic </a:t>
            </a:r>
            <a:r>
              <a:rPr lang="en-US" altLang="zh-CN" b="1" dirty="0" err="1">
                <a:solidFill>
                  <a:srgbClr val="788BA9"/>
                </a:solidFill>
                <a:latin typeface="微软雅黑" panose="020B0503020204020204" pitchFamily="34" charset="-122"/>
                <a:ea typeface="微软雅黑" panose="020B0503020204020204" pitchFamily="34" charset="-122"/>
                <a:cs typeface="+mn-ea"/>
              </a:rPr>
              <a:t>Paxos</a:t>
            </a:r>
            <a:r>
              <a:rPr lang="en-US" altLang="zh-CN" b="1" dirty="0">
                <a:solidFill>
                  <a:srgbClr val="788BA9"/>
                </a:solidFill>
                <a:latin typeface="微软雅黑" panose="020B0503020204020204" pitchFamily="34" charset="-122"/>
                <a:ea typeface="微软雅黑" panose="020B0503020204020204" pitchFamily="34" charset="-122"/>
                <a:cs typeface="+mn-ea"/>
              </a:rPr>
              <a:t> </a:t>
            </a:r>
            <a:r>
              <a:rPr lang="zh-CN" altLang="en-US" b="1" dirty="0">
                <a:solidFill>
                  <a:srgbClr val="788BA9"/>
                </a:solidFill>
                <a:latin typeface="微软雅黑" panose="020B0503020204020204" pitchFamily="34" charset="-122"/>
                <a:ea typeface="微软雅黑" panose="020B0503020204020204" pitchFamily="34" charset="-122"/>
                <a:cs typeface="+mn-ea"/>
              </a:rPr>
              <a:t>算法</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：描述的多节点之间如何就某个值达成共识。</a:t>
            </a: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Multi </a:t>
            </a:r>
            <a:r>
              <a:rPr lang="en-US" altLang="zh-CN" b="1" dirty="0" err="1">
                <a:solidFill>
                  <a:srgbClr val="788BA9"/>
                </a:solidFill>
                <a:latin typeface="微软雅黑" panose="020B0503020204020204" pitchFamily="34" charset="-122"/>
                <a:ea typeface="微软雅黑" panose="020B0503020204020204" pitchFamily="34" charset="-122"/>
                <a:cs typeface="+mn-ea"/>
              </a:rPr>
              <a:t>Paxos</a:t>
            </a:r>
            <a:r>
              <a:rPr lang="en-US" altLang="zh-CN" b="1" dirty="0">
                <a:solidFill>
                  <a:srgbClr val="788BA9"/>
                </a:solidFill>
                <a:latin typeface="微软雅黑" panose="020B0503020204020204" pitchFamily="34" charset="-122"/>
                <a:ea typeface="微软雅黑" panose="020B0503020204020204" pitchFamily="34" charset="-122"/>
                <a:cs typeface="+mn-ea"/>
              </a:rPr>
              <a:t> </a:t>
            </a:r>
            <a:r>
              <a:rPr lang="zh-CN" altLang="en-US" b="1" dirty="0">
                <a:solidFill>
                  <a:srgbClr val="788BA9"/>
                </a:solidFill>
                <a:latin typeface="微软雅黑" panose="020B0503020204020204" pitchFamily="34" charset="-122"/>
                <a:ea typeface="微软雅黑" panose="020B0503020204020204" pitchFamily="34" charset="-122"/>
                <a:cs typeface="+mn-ea"/>
              </a:rPr>
              <a:t>思想</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：描述的是执行多个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Basic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实例，就一系列值达成共识。</a:t>
            </a:r>
          </a:p>
        </p:txBody>
      </p:sp>
    </p:spTree>
    <p:extLst>
      <p:ext uri="{BB962C8B-B14F-4D97-AF65-F5344CB8AC3E}">
        <p14:creationId xmlns:p14="http://schemas.microsoft.com/office/powerpoint/2010/main" val="284911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C4D3272-0AB2-40CD-80D4-CABDFFB7E90C}"/>
              </a:ext>
            </a:extLst>
          </p:cNvPr>
          <p:cNvCxnSpPr/>
          <p:nvPr/>
        </p:nvCxnSpPr>
        <p:spPr>
          <a:xfrm rot="5400000">
            <a:off x="3050290" y="3428999"/>
            <a:ext cx="609142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6020D902-4092-4033-951E-E06DB19A8863}"/>
              </a:ext>
            </a:extLst>
          </p:cNvPr>
          <p:cNvGrpSpPr/>
          <p:nvPr/>
        </p:nvGrpSpPr>
        <p:grpSpPr>
          <a:xfrm>
            <a:off x="4289459" y="5794573"/>
            <a:ext cx="4179442" cy="2901465"/>
            <a:chOff x="4289459" y="5794573"/>
            <a:chExt cx="4179442" cy="2901465"/>
          </a:xfrm>
        </p:grpSpPr>
        <p:sp>
          <p:nvSpPr>
            <p:cNvPr id="4" name="Freeform 20113">
              <a:extLst>
                <a:ext uri="{FF2B5EF4-FFF2-40B4-BE49-F238E27FC236}">
                  <a16:creationId xmlns:a16="http://schemas.microsoft.com/office/drawing/2014/main" id="{48B63C43-D104-474A-8D05-10058C1361E0}"/>
                </a:ext>
              </a:extLst>
            </p:cNvPr>
            <p:cNvSpPr>
              <a:spLocks noEditPoints="1"/>
            </p:cNvSpPr>
            <p:nvPr/>
          </p:nvSpPr>
          <p:spPr bwMode="auto">
            <a:xfrm>
              <a:off x="6932805" y="6155423"/>
              <a:ext cx="447560" cy="1528772"/>
            </a:xfrm>
            <a:custGeom>
              <a:avLst/>
              <a:gdLst>
                <a:gd name="T0" fmla="*/ 280 w 284"/>
                <a:gd name="T1" fmla="*/ 957 h 970"/>
                <a:gd name="T2" fmla="*/ 276 w 284"/>
                <a:gd name="T3" fmla="*/ 958 h 970"/>
                <a:gd name="T4" fmla="*/ 279 w 284"/>
                <a:gd name="T5" fmla="*/ 970 h 970"/>
                <a:gd name="T6" fmla="*/ 284 w 284"/>
                <a:gd name="T7" fmla="*/ 969 h 970"/>
                <a:gd name="T8" fmla="*/ 280 w 284"/>
                <a:gd name="T9" fmla="*/ 957 h 970"/>
                <a:gd name="T10" fmla="*/ 89 w 284"/>
                <a:gd name="T11" fmla="*/ 313 h 970"/>
                <a:gd name="T12" fmla="*/ 85 w 284"/>
                <a:gd name="T13" fmla="*/ 314 h 970"/>
                <a:gd name="T14" fmla="*/ 89 w 284"/>
                <a:gd name="T15" fmla="*/ 326 h 970"/>
                <a:gd name="T16" fmla="*/ 93 w 284"/>
                <a:gd name="T17" fmla="*/ 324 h 970"/>
                <a:gd name="T18" fmla="*/ 89 w 284"/>
                <a:gd name="T19" fmla="*/ 313 h 970"/>
                <a:gd name="T20" fmla="*/ 73 w 284"/>
                <a:gd name="T21" fmla="*/ 253 h 970"/>
                <a:gd name="T22" fmla="*/ 69 w 284"/>
                <a:gd name="T23" fmla="*/ 255 h 970"/>
                <a:gd name="T24" fmla="*/ 72 w 284"/>
                <a:gd name="T25" fmla="*/ 266 h 970"/>
                <a:gd name="T26" fmla="*/ 76 w 284"/>
                <a:gd name="T27" fmla="*/ 265 h 970"/>
                <a:gd name="T28" fmla="*/ 73 w 284"/>
                <a:gd name="T29" fmla="*/ 253 h 970"/>
                <a:gd name="T30" fmla="*/ 15 w 284"/>
                <a:gd name="T31" fmla="*/ 41 h 970"/>
                <a:gd name="T32" fmla="*/ 11 w 284"/>
                <a:gd name="T33" fmla="*/ 42 h 970"/>
                <a:gd name="T34" fmla="*/ 13 w 284"/>
                <a:gd name="T35" fmla="*/ 50 h 970"/>
                <a:gd name="T36" fmla="*/ 18 w 284"/>
                <a:gd name="T37" fmla="*/ 49 h 970"/>
                <a:gd name="T38" fmla="*/ 15 w 284"/>
                <a:gd name="T39" fmla="*/ 41 h 970"/>
                <a:gd name="T40" fmla="*/ 5 w 284"/>
                <a:gd name="T41" fmla="*/ 0 h 970"/>
                <a:gd name="T42" fmla="*/ 0 w 284"/>
                <a:gd name="T43" fmla="*/ 1 h 970"/>
                <a:gd name="T44" fmla="*/ 3 w 284"/>
                <a:gd name="T45" fmla="*/ 9 h 970"/>
                <a:gd name="T46" fmla="*/ 7 w 284"/>
                <a:gd name="T47" fmla="*/ 8 h 970"/>
                <a:gd name="T48" fmla="*/ 5 w 284"/>
                <a:gd name="T49"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970">
                  <a:moveTo>
                    <a:pt x="280" y="957"/>
                  </a:moveTo>
                  <a:cubicBezTo>
                    <a:pt x="279" y="957"/>
                    <a:pt x="277" y="958"/>
                    <a:pt x="276" y="958"/>
                  </a:cubicBezTo>
                  <a:cubicBezTo>
                    <a:pt x="279" y="970"/>
                    <a:pt x="279" y="970"/>
                    <a:pt x="279" y="970"/>
                  </a:cubicBezTo>
                  <a:cubicBezTo>
                    <a:pt x="281" y="969"/>
                    <a:pt x="282" y="969"/>
                    <a:pt x="284" y="969"/>
                  </a:cubicBezTo>
                  <a:cubicBezTo>
                    <a:pt x="280" y="957"/>
                    <a:pt x="280" y="957"/>
                    <a:pt x="280" y="957"/>
                  </a:cubicBezTo>
                  <a:moveTo>
                    <a:pt x="89" y="313"/>
                  </a:moveTo>
                  <a:cubicBezTo>
                    <a:pt x="88" y="313"/>
                    <a:pt x="87" y="314"/>
                    <a:pt x="85" y="314"/>
                  </a:cubicBezTo>
                  <a:cubicBezTo>
                    <a:pt x="89" y="326"/>
                    <a:pt x="89" y="326"/>
                    <a:pt x="89" y="326"/>
                  </a:cubicBezTo>
                  <a:cubicBezTo>
                    <a:pt x="90" y="325"/>
                    <a:pt x="91" y="325"/>
                    <a:pt x="93" y="324"/>
                  </a:cubicBezTo>
                  <a:cubicBezTo>
                    <a:pt x="89" y="313"/>
                    <a:pt x="89" y="313"/>
                    <a:pt x="89" y="313"/>
                  </a:cubicBezTo>
                  <a:moveTo>
                    <a:pt x="73" y="253"/>
                  </a:moveTo>
                  <a:cubicBezTo>
                    <a:pt x="71" y="254"/>
                    <a:pt x="70" y="254"/>
                    <a:pt x="69" y="255"/>
                  </a:cubicBezTo>
                  <a:cubicBezTo>
                    <a:pt x="72" y="266"/>
                    <a:pt x="72" y="266"/>
                    <a:pt x="72" y="266"/>
                  </a:cubicBezTo>
                  <a:cubicBezTo>
                    <a:pt x="73" y="266"/>
                    <a:pt x="75" y="265"/>
                    <a:pt x="76" y="265"/>
                  </a:cubicBezTo>
                  <a:cubicBezTo>
                    <a:pt x="73" y="253"/>
                    <a:pt x="73" y="253"/>
                    <a:pt x="73" y="253"/>
                  </a:cubicBezTo>
                  <a:moveTo>
                    <a:pt x="15" y="41"/>
                  </a:moveTo>
                  <a:cubicBezTo>
                    <a:pt x="14" y="41"/>
                    <a:pt x="13" y="42"/>
                    <a:pt x="11" y="42"/>
                  </a:cubicBezTo>
                  <a:cubicBezTo>
                    <a:pt x="13" y="50"/>
                    <a:pt x="13" y="50"/>
                    <a:pt x="13" y="50"/>
                  </a:cubicBezTo>
                  <a:cubicBezTo>
                    <a:pt x="15" y="50"/>
                    <a:pt x="16" y="49"/>
                    <a:pt x="18" y="49"/>
                  </a:cubicBezTo>
                  <a:cubicBezTo>
                    <a:pt x="15" y="41"/>
                    <a:pt x="15" y="41"/>
                    <a:pt x="15" y="41"/>
                  </a:cubicBezTo>
                  <a:moveTo>
                    <a:pt x="5" y="0"/>
                  </a:moveTo>
                  <a:cubicBezTo>
                    <a:pt x="3" y="0"/>
                    <a:pt x="2" y="1"/>
                    <a:pt x="0" y="1"/>
                  </a:cubicBezTo>
                  <a:cubicBezTo>
                    <a:pt x="3" y="9"/>
                    <a:pt x="3" y="9"/>
                    <a:pt x="3" y="9"/>
                  </a:cubicBezTo>
                  <a:cubicBezTo>
                    <a:pt x="4" y="9"/>
                    <a:pt x="5" y="8"/>
                    <a:pt x="7" y="8"/>
                  </a:cubicBezTo>
                  <a:cubicBezTo>
                    <a:pt x="5" y="0"/>
                    <a:pt x="5" y="0"/>
                    <a:pt x="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0173">
              <a:extLst>
                <a:ext uri="{FF2B5EF4-FFF2-40B4-BE49-F238E27FC236}">
                  <a16:creationId xmlns:a16="http://schemas.microsoft.com/office/drawing/2014/main" id="{06F78A0A-9561-4BEC-A6BD-FE928BB6BF3C}"/>
                </a:ext>
              </a:extLst>
            </p:cNvPr>
            <p:cNvSpPr/>
            <p:nvPr/>
          </p:nvSpPr>
          <p:spPr bwMode="auto">
            <a:xfrm>
              <a:off x="4442874" y="8092401"/>
              <a:ext cx="9338" cy="4669"/>
            </a:xfrm>
            <a:custGeom>
              <a:avLst/>
              <a:gdLst>
                <a:gd name="T0" fmla="*/ 9 w 14"/>
                <a:gd name="T1" fmla="*/ 0 h 7"/>
                <a:gd name="T2" fmla="*/ 2 w 14"/>
                <a:gd name="T3" fmla="*/ 3 h 7"/>
                <a:gd name="T4" fmla="*/ 0 w 14"/>
                <a:gd name="T5" fmla="*/ 3 h 7"/>
                <a:gd name="T6" fmla="*/ 14 w 14"/>
                <a:gd name="T7" fmla="*/ 7 h 7"/>
                <a:gd name="T8" fmla="*/ 9 w 14"/>
                <a:gd name="T9" fmla="*/ 0 h 7"/>
              </a:gdLst>
              <a:ahLst/>
              <a:cxnLst>
                <a:cxn ang="0">
                  <a:pos x="T0" y="T1"/>
                </a:cxn>
                <a:cxn ang="0">
                  <a:pos x="T2" y="T3"/>
                </a:cxn>
                <a:cxn ang="0">
                  <a:pos x="T4" y="T5"/>
                </a:cxn>
                <a:cxn ang="0">
                  <a:pos x="T6" y="T7"/>
                </a:cxn>
                <a:cxn ang="0">
                  <a:pos x="T8" y="T9"/>
                </a:cxn>
              </a:cxnLst>
              <a:rect l="0" t="0" r="r" b="b"/>
              <a:pathLst>
                <a:path w="14" h="7">
                  <a:moveTo>
                    <a:pt x="9" y="0"/>
                  </a:moveTo>
                  <a:lnTo>
                    <a:pt x="2" y="3"/>
                  </a:lnTo>
                  <a:lnTo>
                    <a:pt x="0" y="3"/>
                  </a:lnTo>
                  <a:lnTo>
                    <a:pt x="14" y="7"/>
                  </a:lnTo>
                  <a:lnTo>
                    <a:pt x="9" y="0"/>
                  </a:ln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 name="Freeform 20175">
              <a:extLst>
                <a:ext uri="{FF2B5EF4-FFF2-40B4-BE49-F238E27FC236}">
                  <a16:creationId xmlns:a16="http://schemas.microsoft.com/office/drawing/2014/main" id="{315F770A-4236-4A52-B471-FD8233732CDB}"/>
                </a:ext>
              </a:extLst>
            </p:cNvPr>
            <p:cNvSpPr>
              <a:spLocks noEditPoints="1"/>
            </p:cNvSpPr>
            <p:nvPr/>
          </p:nvSpPr>
          <p:spPr bwMode="auto">
            <a:xfrm>
              <a:off x="4328817" y="6333512"/>
              <a:ext cx="529602" cy="1161920"/>
            </a:xfrm>
            <a:custGeom>
              <a:avLst/>
              <a:gdLst>
                <a:gd name="T0" fmla="*/ 162 w 336"/>
                <a:gd name="T1" fmla="*/ 720 h 737"/>
                <a:gd name="T2" fmla="*/ 154 w 336"/>
                <a:gd name="T3" fmla="*/ 735 h 737"/>
                <a:gd name="T4" fmla="*/ 158 w 336"/>
                <a:gd name="T5" fmla="*/ 737 h 737"/>
                <a:gd name="T6" fmla="*/ 166 w 336"/>
                <a:gd name="T7" fmla="*/ 722 h 737"/>
                <a:gd name="T8" fmla="*/ 162 w 336"/>
                <a:gd name="T9" fmla="*/ 720 h 737"/>
                <a:gd name="T10" fmla="*/ 133 w 336"/>
                <a:gd name="T11" fmla="*/ 716 h 737"/>
                <a:gd name="T12" fmla="*/ 129 w 336"/>
                <a:gd name="T13" fmla="*/ 717 h 737"/>
                <a:gd name="T14" fmla="*/ 132 w 336"/>
                <a:gd name="T15" fmla="*/ 733 h 737"/>
                <a:gd name="T16" fmla="*/ 136 w 336"/>
                <a:gd name="T17" fmla="*/ 732 h 737"/>
                <a:gd name="T18" fmla="*/ 133 w 336"/>
                <a:gd name="T19" fmla="*/ 716 h 737"/>
                <a:gd name="T20" fmla="*/ 332 w 336"/>
                <a:gd name="T21" fmla="*/ 398 h 737"/>
                <a:gd name="T22" fmla="*/ 171 w 336"/>
                <a:gd name="T23" fmla="*/ 704 h 737"/>
                <a:gd name="T24" fmla="*/ 175 w 336"/>
                <a:gd name="T25" fmla="*/ 706 h 737"/>
                <a:gd name="T26" fmla="*/ 336 w 336"/>
                <a:gd name="T27" fmla="*/ 400 h 737"/>
                <a:gd name="T28" fmla="*/ 332 w 336"/>
                <a:gd name="T29" fmla="*/ 398 h 737"/>
                <a:gd name="T30" fmla="*/ 4 w 336"/>
                <a:gd name="T31" fmla="*/ 6 h 737"/>
                <a:gd name="T32" fmla="*/ 0 w 336"/>
                <a:gd name="T33" fmla="*/ 7 h 737"/>
                <a:gd name="T34" fmla="*/ 125 w 336"/>
                <a:gd name="T35" fmla="*/ 698 h 737"/>
                <a:gd name="T36" fmla="*/ 130 w 336"/>
                <a:gd name="T37" fmla="*/ 697 h 737"/>
                <a:gd name="T38" fmla="*/ 4 w 336"/>
                <a:gd name="T39" fmla="*/ 6 h 737"/>
                <a:gd name="T40" fmla="*/ 14 w 336"/>
                <a:gd name="T41" fmla="*/ 0 h 737"/>
                <a:gd name="T42" fmla="*/ 11 w 336"/>
                <a:gd name="T43" fmla="*/ 3 h 737"/>
                <a:gd name="T44" fmla="*/ 327 w 336"/>
                <a:gd name="T45" fmla="*/ 349 h 737"/>
                <a:gd name="T46" fmla="*/ 330 w 336"/>
                <a:gd name="T47" fmla="*/ 346 h 737"/>
                <a:gd name="T48" fmla="*/ 14 w 336"/>
                <a:gd name="T49"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737">
                  <a:moveTo>
                    <a:pt x="162" y="720"/>
                  </a:moveTo>
                  <a:cubicBezTo>
                    <a:pt x="154" y="735"/>
                    <a:pt x="154" y="735"/>
                    <a:pt x="154" y="735"/>
                  </a:cubicBezTo>
                  <a:cubicBezTo>
                    <a:pt x="155" y="736"/>
                    <a:pt x="157" y="736"/>
                    <a:pt x="158" y="737"/>
                  </a:cubicBezTo>
                  <a:cubicBezTo>
                    <a:pt x="166" y="722"/>
                    <a:pt x="166" y="722"/>
                    <a:pt x="166" y="722"/>
                  </a:cubicBezTo>
                  <a:cubicBezTo>
                    <a:pt x="164" y="722"/>
                    <a:pt x="163" y="721"/>
                    <a:pt x="162" y="720"/>
                  </a:cubicBezTo>
                  <a:moveTo>
                    <a:pt x="133" y="716"/>
                  </a:moveTo>
                  <a:cubicBezTo>
                    <a:pt x="131" y="716"/>
                    <a:pt x="130" y="716"/>
                    <a:pt x="129" y="717"/>
                  </a:cubicBezTo>
                  <a:cubicBezTo>
                    <a:pt x="132" y="733"/>
                    <a:pt x="132" y="733"/>
                    <a:pt x="132" y="733"/>
                  </a:cubicBezTo>
                  <a:cubicBezTo>
                    <a:pt x="133" y="733"/>
                    <a:pt x="134" y="732"/>
                    <a:pt x="136" y="732"/>
                  </a:cubicBezTo>
                  <a:cubicBezTo>
                    <a:pt x="133" y="716"/>
                    <a:pt x="133" y="716"/>
                    <a:pt x="133" y="716"/>
                  </a:cubicBezTo>
                  <a:moveTo>
                    <a:pt x="332" y="398"/>
                  </a:moveTo>
                  <a:cubicBezTo>
                    <a:pt x="171" y="704"/>
                    <a:pt x="171" y="704"/>
                    <a:pt x="171" y="704"/>
                  </a:cubicBezTo>
                  <a:cubicBezTo>
                    <a:pt x="172" y="704"/>
                    <a:pt x="173" y="705"/>
                    <a:pt x="175" y="706"/>
                  </a:cubicBezTo>
                  <a:cubicBezTo>
                    <a:pt x="336" y="400"/>
                    <a:pt x="336" y="400"/>
                    <a:pt x="336" y="400"/>
                  </a:cubicBezTo>
                  <a:cubicBezTo>
                    <a:pt x="335" y="399"/>
                    <a:pt x="333" y="399"/>
                    <a:pt x="332" y="398"/>
                  </a:cubicBezTo>
                  <a:moveTo>
                    <a:pt x="4" y="6"/>
                  </a:moveTo>
                  <a:cubicBezTo>
                    <a:pt x="3" y="7"/>
                    <a:pt x="2" y="7"/>
                    <a:pt x="0" y="7"/>
                  </a:cubicBezTo>
                  <a:cubicBezTo>
                    <a:pt x="125" y="698"/>
                    <a:pt x="125" y="698"/>
                    <a:pt x="125" y="698"/>
                  </a:cubicBezTo>
                  <a:cubicBezTo>
                    <a:pt x="127" y="698"/>
                    <a:pt x="128" y="697"/>
                    <a:pt x="130" y="697"/>
                  </a:cubicBezTo>
                  <a:cubicBezTo>
                    <a:pt x="4" y="6"/>
                    <a:pt x="4" y="6"/>
                    <a:pt x="4" y="6"/>
                  </a:cubicBezTo>
                  <a:moveTo>
                    <a:pt x="14" y="0"/>
                  </a:moveTo>
                  <a:cubicBezTo>
                    <a:pt x="13" y="1"/>
                    <a:pt x="12" y="2"/>
                    <a:pt x="11" y="3"/>
                  </a:cubicBezTo>
                  <a:cubicBezTo>
                    <a:pt x="327" y="349"/>
                    <a:pt x="327" y="349"/>
                    <a:pt x="327" y="349"/>
                  </a:cubicBezTo>
                  <a:cubicBezTo>
                    <a:pt x="328" y="348"/>
                    <a:pt x="329" y="347"/>
                    <a:pt x="330" y="346"/>
                  </a:cubicBezTo>
                  <a:cubicBezTo>
                    <a:pt x="14" y="0"/>
                    <a:pt x="14" y="0"/>
                    <a:pt x="1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 name="Freeform 20176">
              <a:extLst>
                <a:ext uri="{FF2B5EF4-FFF2-40B4-BE49-F238E27FC236}">
                  <a16:creationId xmlns:a16="http://schemas.microsoft.com/office/drawing/2014/main" id="{25D86302-E2C9-4A5A-A0A9-756FAE1D8EE4}"/>
                </a:ext>
              </a:extLst>
            </p:cNvPr>
            <p:cNvSpPr>
              <a:spLocks noEditPoints="1"/>
            </p:cNvSpPr>
            <p:nvPr/>
          </p:nvSpPr>
          <p:spPr bwMode="auto">
            <a:xfrm>
              <a:off x="4352829" y="6060708"/>
              <a:ext cx="764388" cy="815078"/>
            </a:xfrm>
            <a:custGeom>
              <a:avLst/>
              <a:gdLst>
                <a:gd name="T0" fmla="*/ 346 w 485"/>
                <a:gd name="T1" fmla="*/ 515 h 517"/>
                <a:gd name="T2" fmla="*/ 478 w 485"/>
                <a:gd name="T3" fmla="*/ 269 h 517"/>
                <a:gd name="T4" fmla="*/ 308 w 485"/>
                <a:gd name="T5" fmla="*/ 261 h 517"/>
                <a:gd name="T6" fmla="*/ 329 w 485"/>
                <a:gd name="T7" fmla="*/ 513 h 517"/>
                <a:gd name="T8" fmla="*/ 308 w 485"/>
                <a:gd name="T9" fmla="*/ 261 h 517"/>
                <a:gd name="T10" fmla="*/ 478 w 485"/>
                <a:gd name="T11" fmla="*/ 261 h 517"/>
                <a:gd name="T12" fmla="*/ 485 w 485"/>
                <a:gd name="T13" fmla="*/ 256 h 517"/>
                <a:gd name="T14" fmla="*/ 306 w 485"/>
                <a:gd name="T15" fmla="*/ 235 h 517"/>
                <a:gd name="T16" fmla="*/ 302 w 485"/>
                <a:gd name="T17" fmla="*/ 236 h 517"/>
                <a:gd name="T18" fmla="*/ 303 w 485"/>
                <a:gd name="T19" fmla="*/ 248 h 517"/>
                <a:gd name="T20" fmla="*/ 306 w 485"/>
                <a:gd name="T21" fmla="*/ 235 h 517"/>
                <a:gd name="T22" fmla="*/ 466 w 485"/>
                <a:gd name="T23" fmla="*/ 239 h 517"/>
                <a:gd name="T24" fmla="*/ 473 w 485"/>
                <a:gd name="T25" fmla="*/ 236 h 517"/>
                <a:gd name="T26" fmla="*/ 352 w 485"/>
                <a:gd name="T27" fmla="*/ 217 h 517"/>
                <a:gd name="T28" fmla="*/ 458 w 485"/>
                <a:gd name="T29" fmla="*/ 238 h 517"/>
                <a:gd name="T30" fmla="*/ 352 w 485"/>
                <a:gd name="T31" fmla="*/ 217 h 517"/>
                <a:gd name="T32" fmla="*/ 326 w 485"/>
                <a:gd name="T33" fmla="*/ 217 h 517"/>
                <a:gd name="T34" fmla="*/ 338 w 485"/>
                <a:gd name="T35" fmla="*/ 214 h 517"/>
                <a:gd name="T36" fmla="*/ 266 w 485"/>
                <a:gd name="T37" fmla="*/ 203 h 517"/>
                <a:gd name="T38" fmla="*/ 277 w 485"/>
                <a:gd name="T39" fmla="*/ 209 h 517"/>
                <a:gd name="T40" fmla="*/ 266 w 485"/>
                <a:gd name="T41" fmla="*/ 203 h 517"/>
                <a:gd name="T42" fmla="*/ 295 w 485"/>
                <a:gd name="T43" fmla="*/ 174 h 517"/>
                <a:gd name="T44" fmla="*/ 301 w 485"/>
                <a:gd name="T45" fmla="*/ 186 h 517"/>
                <a:gd name="T46" fmla="*/ 4 w 485"/>
                <a:gd name="T47" fmla="*/ 161 h 517"/>
                <a:gd name="T48" fmla="*/ 252 w 485"/>
                <a:gd name="T49" fmla="*/ 205 h 517"/>
                <a:gd name="T50" fmla="*/ 4 w 485"/>
                <a:gd name="T51" fmla="*/ 161 h 517"/>
                <a:gd name="T52" fmla="*/ 281 w 485"/>
                <a:gd name="T53" fmla="*/ 13 h 517"/>
                <a:gd name="T54" fmla="*/ 279 w 485"/>
                <a:gd name="T55" fmla="*/ 13 h 517"/>
                <a:gd name="T56" fmla="*/ 298 w 485"/>
                <a:gd name="T57" fmla="*/ 160 h 517"/>
                <a:gd name="T58" fmla="*/ 261 w 485"/>
                <a:gd name="T59" fmla="*/ 0 h 517"/>
                <a:gd name="T60" fmla="*/ 3 w 485"/>
                <a:gd name="T61" fmla="*/ 151 h 517"/>
                <a:gd name="T62" fmla="*/ 261 w 485"/>
                <a:gd name="T63"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5" h="517">
                  <a:moveTo>
                    <a:pt x="474" y="268"/>
                  </a:moveTo>
                  <a:cubicBezTo>
                    <a:pt x="346" y="515"/>
                    <a:pt x="346" y="515"/>
                    <a:pt x="346" y="515"/>
                  </a:cubicBezTo>
                  <a:cubicBezTo>
                    <a:pt x="347" y="516"/>
                    <a:pt x="349" y="517"/>
                    <a:pt x="350" y="517"/>
                  </a:cubicBezTo>
                  <a:cubicBezTo>
                    <a:pt x="478" y="269"/>
                    <a:pt x="478" y="269"/>
                    <a:pt x="478" y="269"/>
                  </a:cubicBezTo>
                  <a:cubicBezTo>
                    <a:pt x="477" y="269"/>
                    <a:pt x="475" y="268"/>
                    <a:pt x="474" y="268"/>
                  </a:cubicBezTo>
                  <a:moveTo>
                    <a:pt x="308" y="261"/>
                  </a:moveTo>
                  <a:cubicBezTo>
                    <a:pt x="307" y="261"/>
                    <a:pt x="305" y="261"/>
                    <a:pt x="304" y="261"/>
                  </a:cubicBezTo>
                  <a:cubicBezTo>
                    <a:pt x="329" y="513"/>
                    <a:pt x="329" y="513"/>
                    <a:pt x="329" y="513"/>
                  </a:cubicBezTo>
                  <a:cubicBezTo>
                    <a:pt x="330" y="513"/>
                    <a:pt x="332" y="513"/>
                    <a:pt x="333" y="513"/>
                  </a:cubicBezTo>
                  <a:cubicBezTo>
                    <a:pt x="308" y="261"/>
                    <a:pt x="308" y="261"/>
                    <a:pt x="308" y="261"/>
                  </a:cubicBezTo>
                  <a:moveTo>
                    <a:pt x="481" y="254"/>
                  </a:moveTo>
                  <a:cubicBezTo>
                    <a:pt x="478" y="261"/>
                    <a:pt x="478" y="261"/>
                    <a:pt x="478" y="261"/>
                  </a:cubicBezTo>
                  <a:cubicBezTo>
                    <a:pt x="479" y="261"/>
                    <a:pt x="480" y="262"/>
                    <a:pt x="482" y="262"/>
                  </a:cubicBezTo>
                  <a:cubicBezTo>
                    <a:pt x="485" y="256"/>
                    <a:pt x="485" y="256"/>
                    <a:pt x="485" y="256"/>
                  </a:cubicBezTo>
                  <a:cubicBezTo>
                    <a:pt x="483" y="255"/>
                    <a:pt x="482" y="255"/>
                    <a:pt x="481" y="254"/>
                  </a:cubicBezTo>
                  <a:moveTo>
                    <a:pt x="306" y="235"/>
                  </a:moveTo>
                  <a:cubicBezTo>
                    <a:pt x="305" y="235"/>
                    <a:pt x="303" y="235"/>
                    <a:pt x="302" y="236"/>
                  </a:cubicBezTo>
                  <a:cubicBezTo>
                    <a:pt x="302" y="236"/>
                    <a:pt x="302" y="236"/>
                    <a:pt x="302" y="236"/>
                  </a:cubicBezTo>
                  <a:cubicBezTo>
                    <a:pt x="302" y="236"/>
                    <a:pt x="302" y="236"/>
                    <a:pt x="301" y="236"/>
                  </a:cubicBezTo>
                  <a:cubicBezTo>
                    <a:pt x="303" y="248"/>
                    <a:pt x="303" y="248"/>
                    <a:pt x="303" y="248"/>
                  </a:cubicBezTo>
                  <a:cubicBezTo>
                    <a:pt x="304" y="248"/>
                    <a:pt x="306" y="247"/>
                    <a:pt x="307" y="247"/>
                  </a:cubicBezTo>
                  <a:cubicBezTo>
                    <a:pt x="306" y="235"/>
                    <a:pt x="306" y="235"/>
                    <a:pt x="306" y="235"/>
                  </a:cubicBezTo>
                  <a:moveTo>
                    <a:pt x="466" y="235"/>
                  </a:moveTo>
                  <a:cubicBezTo>
                    <a:pt x="466" y="236"/>
                    <a:pt x="466" y="238"/>
                    <a:pt x="466" y="239"/>
                  </a:cubicBezTo>
                  <a:cubicBezTo>
                    <a:pt x="472" y="240"/>
                    <a:pt x="472" y="240"/>
                    <a:pt x="472" y="240"/>
                  </a:cubicBezTo>
                  <a:cubicBezTo>
                    <a:pt x="473" y="239"/>
                    <a:pt x="473" y="237"/>
                    <a:pt x="473" y="236"/>
                  </a:cubicBezTo>
                  <a:cubicBezTo>
                    <a:pt x="466" y="235"/>
                    <a:pt x="466" y="235"/>
                    <a:pt x="466" y="235"/>
                  </a:cubicBezTo>
                  <a:moveTo>
                    <a:pt x="352" y="217"/>
                  </a:moveTo>
                  <a:cubicBezTo>
                    <a:pt x="352" y="218"/>
                    <a:pt x="351" y="219"/>
                    <a:pt x="351" y="221"/>
                  </a:cubicBezTo>
                  <a:cubicBezTo>
                    <a:pt x="458" y="238"/>
                    <a:pt x="458" y="238"/>
                    <a:pt x="458" y="238"/>
                  </a:cubicBezTo>
                  <a:cubicBezTo>
                    <a:pt x="458" y="237"/>
                    <a:pt x="458" y="235"/>
                    <a:pt x="459" y="234"/>
                  </a:cubicBezTo>
                  <a:cubicBezTo>
                    <a:pt x="352" y="217"/>
                    <a:pt x="352" y="217"/>
                    <a:pt x="352" y="217"/>
                  </a:cubicBezTo>
                  <a:moveTo>
                    <a:pt x="326" y="212"/>
                  </a:moveTo>
                  <a:cubicBezTo>
                    <a:pt x="326" y="214"/>
                    <a:pt x="326" y="215"/>
                    <a:pt x="326" y="217"/>
                  </a:cubicBezTo>
                  <a:cubicBezTo>
                    <a:pt x="338" y="219"/>
                    <a:pt x="338" y="219"/>
                    <a:pt x="338" y="219"/>
                  </a:cubicBezTo>
                  <a:cubicBezTo>
                    <a:pt x="338" y="217"/>
                    <a:pt x="338" y="216"/>
                    <a:pt x="338" y="214"/>
                  </a:cubicBezTo>
                  <a:cubicBezTo>
                    <a:pt x="326" y="212"/>
                    <a:pt x="326" y="212"/>
                    <a:pt x="326" y="212"/>
                  </a:cubicBezTo>
                  <a:moveTo>
                    <a:pt x="266" y="203"/>
                  </a:moveTo>
                  <a:cubicBezTo>
                    <a:pt x="265" y="204"/>
                    <a:pt x="265" y="206"/>
                    <a:pt x="265" y="207"/>
                  </a:cubicBezTo>
                  <a:cubicBezTo>
                    <a:pt x="277" y="209"/>
                    <a:pt x="277" y="209"/>
                    <a:pt x="277" y="209"/>
                  </a:cubicBezTo>
                  <a:cubicBezTo>
                    <a:pt x="277" y="207"/>
                    <a:pt x="277" y="206"/>
                    <a:pt x="278" y="205"/>
                  </a:cubicBezTo>
                  <a:cubicBezTo>
                    <a:pt x="266" y="203"/>
                    <a:pt x="266" y="203"/>
                    <a:pt x="266" y="203"/>
                  </a:cubicBezTo>
                  <a:moveTo>
                    <a:pt x="300" y="174"/>
                  </a:moveTo>
                  <a:cubicBezTo>
                    <a:pt x="298" y="174"/>
                    <a:pt x="297" y="174"/>
                    <a:pt x="295" y="174"/>
                  </a:cubicBezTo>
                  <a:cubicBezTo>
                    <a:pt x="297" y="186"/>
                    <a:pt x="297" y="186"/>
                    <a:pt x="297" y="186"/>
                  </a:cubicBezTo>
                  <a:cubicBezTo>
                    <a:pt x="298" y="186"/>
                    <a:pt x="299" y="186"/>
                    <a:pt x="301" y="186"/>
                  </a:cubicBezTo>
                  <a:cubicBezTo>
                    <a:pt x="300" y="174"/>
                    <a:pt x="300" y="174"/>
                    <a:pt x="300" y="174"/>
                  </a:cubicBezTo>
                  <a:moveTo>
                    <a:pt x="4" y="161"/>
                  </a:moveTo>
                  <a:cubicBezTo>
                    <a:pt x="4" y="162"/>
                    <a:pt x="4" y="163"/>
                    <a:pt x="4" y="165"/>
                  </a:cubicBezTo>
                  <a:cubicBezTo>
                    <a:pt x="252" y="205"/>
                    <a:pt x="252" y="205"/>
                    <a:pt x="252" y="205"/>
                  </a:cubicBezTo>
                  <a:cubicBezTo>
                    <a:pt x="252" y="203"/>
                    <a:pt x="252" y="202"/>
                    <a:pt x="252" y="201"/>
                  </a:cubicBezTo>
                  <a:cubicBezTo>
                    <a:pt x="4" y="161"/>
                    <a:pt x="4" y="161"/>
                    <a:pt x="4" y="161"/>
                  </a:cubicBezTo>
                  <a:moveTo>
                    <a:pt x="284" y="13"/>
                  </a:moveTo>
                  <a:cubicBezTo>
                    <a:pt x="283" y="13"/>
                    <a:pt x="282" y="13"/>
                    <a:pt x="281" y="13"/>
                  </a:cubicBezTo>
                  <a:cubicBezTo>
                    <a:pt x="281" y="13"/>
                    <a:pt x="281" y="13"/>
                    <a:pt x="280" y="13"/>
                  </a:cubicBezTo>
                  <a:cubicBezTo>
                    <a:pt x="280" y="13"/>
                    <a:pt x="280" y="13"/>
                    <a:pt x="279" y="13"/>
                  </a:cubicBezTo>
                  <a:cubicBezTo>
                    <a:pt x="294" y="161"/>
                    <a:pt x="294" y="161"/>
                    <a:pt x="294" y="161"/>
                  </a:cubicBezTo>
                  <a:cubicBezTo>
                    <a:pt x="295" y="161"/>
                    <a:pt x="297" y="160"/>
                    <a:pt x="298" y="160"/>
                  </a:cubicBezTo>
                  <a:cubicBezTo>
                    <a:pt x="284" y="13"/>
                    <a:pt x="284" y="13"/>
                    <a:pt x="284" y="13"/>
                  </a:cubicBezTo>
                  <a:moveTo>
                    <a:pt x="261" y="0"/>
                  </a:moveTo>
                  <a:cubicBezTo>
                    <a:pt x="0" y="148"/>
                    <a:pt x="0" y="148"/>
                    <a:pt x="0" y="148"/>
                  </a:cubicBezTo>
                  <a:cubicBezTo>
                    <a:pt x="1" y="149"/>
                    <a:pt x="2" y="150"/>
                    <a:pt x="3" y="151"/>
                  </a:cubicBezTo>
                  <a:cubicBezTo>
                    <a:pt x="263" y="4"/>
                    <a:pt x="263" y="4"/>
                    <a:pt x="263" y="4"/>
                  </a:cubicBezTo>
                  <a:cubicBezTo>
                    <a:pt x="262" y="3"/>
                    <a:pt x="262" y="2"/>
                    <a:pt x="26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 name="Freeform 20177">
              <a:extLst>
                <a:ext uri="{FF2B5EF4-FFF2-40B4-BE49-F238E27FC236}">
                  <a16:creationId xmlns:a16="http://schemas.microsoft.com/office/drawing/2014/main" id="{C8B9C415-F3A4-4931-99DD-5A4DB7C21FC2}"/>
                </a:ext>
              </a:extLst>
            </p:cNvPr>
            <p:cNvSpPr>
              <a:spLocks noEditPoints="1"/>
            </p:cNvSpPr>
            <p:nvPr/>
          </p:nvSpPr>
          <p:spPr bwMode="auto">
            <a:xfrm>
              <a:off x="4813062" y="6072047"/>
              <a:ext cx="630320" cy="821081"/>
            </a:xfrm>
            <a:custGeom>
              <a:avLst/>
              <a:gdLst>
                <a:gd name="T0" fmla="*/ 398 w 400"/>
                <a:gd name="T1" fmla="*/ 306 h 521"/>
                <a:gd name="T2" fmla="*/ 67 w 400"/>
                <a:gd name="T3" fmla="*/ 518 h 521"/>
                <a:gd name="T4" fmla="*/ 69 w 400"/>
                <a:gd name="T5" fmla="*/ 521 h 521"/>
                <a:gd name="T6" fmla="*/ 400 w 400"/>
                <a:gd name="T7" fmla="*/ 310 h 521"/>
                <a:gd name="T8" fmla="*/ 398 w 400"/>
                <a:gd name="T9" fmla="*/ 306 h 521"/>
                <a:gd name="T10" fmla="*/ 224 w 400"/>
                <a:gd name="T11" fmla="*/ 237 h 521"/>
                <a:gd name="T12" fmla="*/ 223 w 400"/>
                <a:gd name="T13" fmla="*/ 242 h 521"/>
                <a:gd name="T14" fmla="*/ 395 w 400"/>
                <a:gd name="T15" fmla="*/ 279 h 521"/>
                <a:gd name="T16" fmla="*/ 396 w 400"/>
                <a:gd name="T17" fmla="*/ 275 h 521"/>
                <a:gd name="T18" fmla="*/ 224 w 400"/>
                <a:gd name="T19" fmla="*/ 237 h 521"/>
                <a:gd name="T20" fmla="*/ 3 w 400"/>
                <a:gd name="T21" fmla="*/ 0 h 521"/>
                <a:gd name="T22" fmla="*/ 0 w 400"/>
                <a:gd name="T23" fmla="*/ 3 h 521"/>
                <a:gd name="T24" fmla="*/ 176 w 400"/>
                <a:gd name="T25" fmla="*/ 212 h 521"/>
                <a:gd name="T26" fmla="*/ 180 w 400"/>
                <a:gd name="T27" fmla="*/ 209 h 521"/>
                <a:gd name="T28" fmla="*/ 3 w 400"/>
                <a:gd name="T2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521">
                  <a:moveTo>
                    <a:pt x="398" y="306"/>
                  </a:moveTo>
                  <a:cubicBezTo>
                    <a:pt x="67" y="518"/>
                    <a:pt x="67" y="518"/>
                    <a:pt x="67" y="518"/>
                  </a:cubicBezTo>
                  <a:cubicBezTo>
                    <a:pt x="68" y="519"/>
                    <a:pt x="68" y="520"/>
                    <a:pt x="69" y="521"/>
                  </a:cubicBezTo>
                  <a:cubicBezTo>
                    <a:pt x="400" y="310"/>
                    <a:pt x="400" y="310"/>
                    <a:pt x="400" y="310"/>
                  </a:cubicBezTo>
                  <a:cubicBezTo>
                    <a:pt x="399" y="308"/>
                    <a:pt x="399" y="307"/>
                    <a:pt x="398" y="306"/>
                  </a:cubicBezTo>
                  <a:moveTo>
                    <a:pt x="224" y="237"/>
                  </a:moveTo>
                  <a:cubicBezTo>
                    <a:pt x="224" y="239"/>
                    <a:pt x="224" y="240"/>
                    <a:pt x="223" y="242"/>
                  </a:cubicBezTo>
                  <a:cubicBezTo>
                    <a:pt x="395" y="279"/>
                    <a:pt x="395" y="279"/>
                    <a:pt x="395" y="279"/>
                  </a:cubicBezTo>
                  <a:cubicBezTo>
                    <a:pt x="395" y="278"/>
                    <a:pt x="395" y="276"/>
                    <a:pt x="396" y="275"/>
                  </a:cubicBezTo>
                  <a:cubicBezTo>
                    <a:pt x="224" y="237"/>
                    <a:pt x="224" y="237"/>
                    <a:pt x="224" y="237"/>
                  </a:cubicBezTo>
                  <a:moveTo>
                    <a:pt x="3" y="0"/>
                  </a:moveTo>
                  <a:cubicBezTo>
                    <a:pt x="2" y="1"/>
                    <a:pt x="1" y="2"/>
                    <a:pt x="0" y="3"/>
                  </a:cubicBezTo>
                  <a:cubicBezTo>
                    <a:pt x="176" y="212"/>
                    <a:pt x="176" y="212"/>
                    <a:pt x="176" y="212"/>
                  </a:cubicBezTo>
                  <a:cubicBezTo>
                    <a:pt x="177" y="211"/>
                    <a:pt x="178" y="210"/>
                    <a:pt x="180" y="209"/>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 name="Freeform 20181">
              <a:extLst>
                <a:ext uri="{FF2B5EF4-FFF2-40B4-BE49-F238E27FC236}">
                  <a16:creationId xmlns:a16="http://schemas.microsoft.com/office/drawing/2014/main" id="{D03DABC9-CF6F-42E6-96B9-F7E67E6E57CE}"/>
                </a:ext>
              </a:extLst>
            </p:cNvPr>
            <p:cNvSpPr/>
            <p:nvPr/>
          </p:nvSpPr>
          <p:spPr bwMode="auto">
            <a:xfrm>
              <a:off x="4927787" y="7955665"/>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 name="Freeform 20182">
              <a:extLst>
                <a:ext uri="{FF2B5EF4-FFF2-40B4-BE49-F238E27FC236}">
                  <a16:creationId xmlns:a16="http://schemas.microsoft.com/office/drawing/2014/main" id="{49DBAEA2-222C-4CD5-9F0E-FA25C5625E75}"/>
                </a:ext>
              </a:extLst>
            </p:cNvPr>
            <p:cNvSpPr/>
            <p:nvPr/>
          </p:nvSpPr>
          <p:spPr bwMode="auto">
            <a:xfrm>
              <a:off x="4927787" y="7955665"/>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 name="Freeform 20183">
              <a:extLst>
                <a:ext uri="{FF2B5EF4-FFF2-40B4-BE49-F238E27FC236}">
                  <a16:creationId xmlns:a16="http://schemas.microsoft.com/office/drawing/2014/main" id="{5210C516-22DA-4A44-8FEB-DF5A44D4A249}"/>
                </a:ext>
              </a:extLst>
            </p:cNvPr>
            <p:cNvSpPr>
              <a:spLocks noEditPoints="1"/>
            </p:cNvSpPr>
            <p:nvPr/>
          </p:nvSpPr>
          <p:spPr bwMode="auto">
            <a:xfrm>
              <a:off x="4584280" y="6410885"/>
              <a:ext cx="568955" cy="1193269"/>
            </a:xfrm>
            <a:custGeom>
              <a:avLst/>
              <a:gdLst>
                <a:gd name="T0" fmla="*/ 3 w 361"/>
                <a:gd name="T1" fmla="*/ 741 h 757"/>
                <a:gd name="T2" fmla="*/ 0 w 361"/>
                <a:gd name="T3" fmla="*/ 744 h 757"/>
                <a:gd name="T4" fmla="*/ 11 w 361"/>
                <a:gd name="T5" fmla="*/ 757 h 757"/>
                <a:gd name="T6" fmla="*/ 14 w 361"/>
                <a:gd name="T7" fmla="*/ 754 h 757"/>
                <a:gd name="T8" fmla="*/ 3 w 361"/>
                <a:gd name="T9" fmla="*/ 741 h 757"/>
                <a:gd name="T10" fmla="*/ 354 w 361"/>
                <a:gd name="T11" fmla="*/ 19 h 757"/>
                <a:gd name="T12" fmla="*/ 354 w 361"/>
                <a:gd name="T13" fmla="*/ 24 h 757"/>
                <a:gd name="T14" fmla="*/ 361 w 361"/>
                <a:gd name="T15" fmla="*/ 25 h 757"/>
                <a:gd name="T16" fmla="*/ 361 w 361"/>
                <a:gd name="T17" fmla="*/ 21 h 757"/>
                <a:gd name="T18" fmla="*/ 354 w 361"/>
                <a:gd name="T19" fmla="*/ 19 h 757"/>
                <a:gd name="T20" fmla="*/ 330 w 361"/>
                <a:gd name="T21" fmla="*/ 0 h 757"/>
                <a:gd name="T22" fmla="*/ 326 w 361"/>
                <a:gd name="T23" fmla="*/ 3 h 757"/>
                <a:gd name="T24" fmla="*/ 331 w 361"/>
                <a:gd name="T25" fmla="*/ 8 h 757"/>
                <a:gd name="T26" fmla="*/ 335 w 361"/>
                <a:gd name="T27" fmla="*/ 6 h 757"/>
                <a:gd name="T28" fmla="*/ 330 w 361"/>
                <a:gd name="T29" fmla="*/ 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1" h="757">
                  <a:moveTo>
                    <a:pt x="3" y="741"/>
                  </a:moveTo>
                  <a:cubicBezTo>
                    <a:pt x="2" y="742"/>
                    <a:pt x="1" y="743"/>
                    <a:pt x="0" y="744"/>
                  </a:cubicBezTo>
                  <a:cubicBezTo>
                    <a:pt x="11" y="757"/>
                    <a:pt x="11" y="757"/>
                    <a:pt x="11" y="757"/>
                  </a:cubicBezTo>
                  <a:cubicBezTo>
                    <a:pt x="12" y="756"/>
                    <a:pt x="13" y="755"/>
                    <a:pt x="14" y="754"/>
                  </a:cubicBezTo>
                  <a:cubicBezTo>
                    <a:pt x="3" y="741"/>
                    <a:pt x="3" y="741"/>
                    <a:pt x="3" y="741"/>
                  </a:cubicBezTo>
                  <a:moveTo>
                    <a:pt x="354" y="19"/>
                  </a:moveTo>
                  <a:cubicBezTo>
                    <a:pt x="354" y="21"/>
                    <a:pt x="354" y="22"/>
                    <a:pt x="354" y="24"/>
                  </a:cubicBezTo>
                  <a:cubicBezTo>
                    <a:pt x="361" y="25"/>
                    <a:pt x="361" y="25"/>
                    <a:pt x="361" y="25"/>
                  </a:cubicBezTo>
                  <a:cubicBezTo>
                    <a:pt x="361" y="24"/>
                    <a:pt x="361" y="22"/>
                    <a:pt x="361" y="21"/>
                  </a:cubicBezTo>
                  <a:cubicBezTo>
                    <a:pt x="354" y="19"/>
                    <a:pt x="354" y="19"/>
                    <a:pt x="354" y="19"/>
                  </a:cubicBezTo>
                  <a:moveTo>
                    <a:pt x="330" y="0"/>
                  </a:moveTo>
                  <a:cubicBezTo>
                    <a:pt x="329" y="1"/>
                    <a:pt x="327" y="2"/>
                    <a:pt x="326" y="3"/>
                  </a:cubicBezTo>
                  <a:cubicBezTo>
                    <a:pt x="331" y="8"/>
                    <a:pt x="331" y="8"/>
                    <a:pt x="331" y="8"/>
                  </a:cubicBezTo>
                  <a:cubicBezTo>
                    <a:pt x="332" y="7"/>
                    <a:pt x="333" y="6"/>
                    <a:pt x="335" y="6"/>
                  </a:cubicBezTo>
                  <a:cubicBezTo>
                    <a:pt x="330" y="0"/>
                    <a:pt x="330" y="0"/>
                    <a:pt x="3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 name="Freeform 20184">
              <a:extLst>
                <a:ext uri="{FF2B5EF4-FFF2-40B4-BE49-F238E27FC236}">
                  <a16:creationId xmlns:a16="http://schemas.microsoft.com/office/drawing/2014/main" id="{4F1D1CEE-79CF-415B-A460-E4676F591C0C}"/>
                </a:ext>
              </a:extLst>
            </p:cNvPr>
            <p:cNvSpPr/>
            <p:nvPr/>
          </p:nvSpPr>
          <p:spPr bwMode="auto">
            <a:xfrm>
              <a:off x="4927787" y="7777575"/>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 name="Freeform 20185">
              <a:extLst>
                <a:ext uri="{FF2B5EF4-FFF2-40B4-BE49-F238E27FC236}">
                  <a16:creationId xmlns:a16="http://schemas.microsoft.com/office/drawing/2014/main" id="{FF031773-7E13-4B7A-9132-3A7B201BF0D0}"/>
                </a:ext>
              </a:extLst>
            </p:cNvPr>
            <p:cNvSpPr/>
            <p:nvPr/>
          </p:nvSpPr>
          <p:spPr bwMode="auto">
            <a:xfrm>
              <a:off x="4927787" y="7777575"/>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4" name="Freeform 20186">
              <a:extLst>
                <a:ext uri="{FF2B5EF4-FFF2-40B4-BE49-F238E27FC236}">
                  <a16:creationId xmlns:a16="http://schemas.microsoft.com/office/drawing/2014/main" id="{EC361469-A33A-4067-AD05-EDABAEA9119B}"/>
                </a:ext>
              </a:extLst>
            </p:cNvPr>
            <p:cNvSpPr>
              <a:spLocks noEditPoints="1"/>
            </p:cNvSpPr>
            <p:nvPr/>
          </p:nvSpPr>
          <p:spPr bwMode="auto">
            <a:xfrm>
              <a:off x="5090536" y="7482759"/>
              <a:ext cx="282143" cy="294816"/>
            </a:xfrm>
            <a:custGeom>
              <a:avLst/>
              <a:gdLst>
                <a:gd name="T0" fmla="*/ 162 w 179"/>
                <a:gd name="T1" fmla="*/ 14 h 187"/>
                <a:gd name="T2" fmla="*/ 0 w 179"/>
                <a:gd name="T3" fmla="*/ 187 h 187"/>
                <a:gd name="T4" fmla="*/ 6 w 179"/>
                <a:gd name="T5" fmla="*/ 187 h 187"/>
                <a:gd name="T6" fmla="*/ 165 w 179"/>
                <a:gd name="T7" fmla="*/ 17 h 187"/>
                <a:gd name="T8" fmla="*/ 162 w 179"/>
                <a:gd name="T9" fmla="*/ 14 h 187"/>
                <a:gd name="T10" fmla="*/ 176 w 179"/>
                <a:gd name="T11" fmla="*/ 0 h 187"/>
                <a:gd name="T12" fmla="*/ 169 w 179"/>
                <a:gd name="T13" fmla="*/ 6 h 187"/>
                <a:gd name="T14" fmla="*/ 172 w 179"/>
                <a:gd name="T15" fmla="*/ 9 h 187"/>
                <a:gd name="T16" fmla="*/ 179 w 179"/>
                <a:gd name="T17" fmla="*/ 3 h 187"/>
                <a:gd name="T18" fmla="*/ 176 w 179"/>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7">
                  <a:moveTo>
                    <a:pt x="162" y="14"/>
                  </a:moveTo>
                  <a:cubicBezTo>
                    <a:pt x="0" y="187"/>
                    <a:pt x="0" y="187"/>
                    <a:pt x="0" y="187"/>
                  </a:cubicBezTo>
                  <a:cubicBezTo>
                    <a:pt x="6" y="187"/>
                    <a:pt x="6" y="187"/>
                    <a:pt x="6" y="187"/>
                  </a:cubicBezTo>
                  <a:cubicBezTo>
                    <a:pt x="165" y="17"/>
                    <a:pt x="165" y="17"/>
                    <a:pt x="165" y="17"/>
                  </a:cubicBezTo>
                  <a:cubicBezTo>
                    <a:pt x="164" y="16"/>
                    <a:pt x="163" y="15"/>
                    <a:pt x="162" y="14"/>
                  </a:cubicBezTo>
                  <a:moveTo>
                    <a:pt x="176" y="0"/>
                  </a:moveTo>
                  <a:cubicBezTo>
                    <a:pt x="169" y="6"/>
                    <a:pt x="169" y="6"/>
                    <a:pt x="169" y="6"/>
                  </a:cubicBezTo>
                  <a:cubicBezTo>
                    <a:pt x="170" y="7"/>
                    <a:pt x="171" y="8"/>
                    <a:pt x="172" y="9"/>
                  </a:cubicBezTo>
                  <a:cubicBezTo>
                    <a:pt x="179" y="3"/>
                    <a:pt x="179" y="3"/>
                    <a:pt x="179" y="3"/>
                  </a:cubicBezTo>
                  <a:cubicBezTo>
                    <a:pt x="178" y="2"/>
                    <a:pt x="177" y="1"/>
                    <a:pt x="176"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 name="Freeform 20187">
              <a:extLst>
                <a:ext uri="{FF2B5EF4-FFF2-40B4-BE49-F238E27FC236}">
                  <a16:creationId xmlns:a16="http://schemas.microsoft.com/office/drawing/2014/main" id="{D9C28BA3-1E70-448D-A190-A4F75EA46896}"/>
                </a:ext>
              </a:extLst>
            </p:cNvPr>
            <p:cNvSpPr>
              <a:spLocks noEditPoints="1"/>
            </p:cNvSpPr>
            <p:nvPr/>
          </p:nvSpPr>
          <p:spPr bwMode="auto">
            <a:xfrm>
              <a:off x="5912954" y="5887287"/>
              <a:ext cx="93381" cy="34684"/>
            </a:xfrm>
            <a:custGeom>
              <a:avLst/>
              <a:gdLst>
                <a:gd name="T0" fmla="*/ 7 w 59"/>
                <a:gd name="T1" fmla="*/ 9 h 22"/>
                <a:gd name="T2" fmla="*/ 0 w 59"/>
                <a:gd name="T3" fmla="*/ 19 h 22"/>
                <a:gd name="T4" fmla="*/ 4 w 59"/>
                <a:gd name="T5" fmla="*/ 22 h 22"/>
                <a:gd name="T6" fmla="*/ 11 w 59"/>
                <a:gd name="T7" fmla="*/ 12 h 22"/>
                <a:gd name="T8" fmla="*/ 7 w 59"/>
                <a:gd name="T9" fmla="*/ 9 h 22"/>
                <a:gd name="T10" fmla="*/ 47 w 59"/>
                <a:gd name="T11" fmla="*/ 0 h 22"/>
                <a:gd name="T12" fmla="*/ 46 w 59"/>
                <a:gd name="T13" fmla="*/ 4 h 22"/>
                <a:gd name="T14" fmla="*/ 57 w 59"/>
                <a:gd name="T15" fmla="*/ 9 h 22"/>
                <a:gd name="T16" fmla="*/ 59 w 59"/>
                <a:gd name="T17" fmla="*/ 5 h 22"/>
                <a:gd name="T18" fmla="*/ 53 w 59"/>
                <a:gd name="T19" fmla="*/ 2 h 22"/>
                <a:gd name="T20" fmla="*/ 47 w 59"/>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22">
                  <a:moveTo>
                    <a:pt x="7" y="9"/>
                  </a:moveTo>
                  <a:cubicBezTo>
                    <a:pt x="0" y="19"/>
                    <a:pt x="0" y="19"/>
                    <a:pt x="0" y="19"/>
                  </a:cubicBezTo>
                  <a:cubicBezTo>
                    <a:pt x="1" y="20"/>
                    <a:pt x="2" y="21"/>
                    <a:pt x="4" y="22"/>
                  </a:cubicBezTo>
                  <a:cubicBezTo>
                    <a:pt x="11" y="12"/>
                    <a:pt x="11" y="12"/>
                    <a:pt x="11" y="12"/>
                  </a:cubicBezTo>
                  <a:cubicBezTo>
                    <a:pt x="9" y="11"/>
                    <a:pt x="8" y="10"/>
                    <a:pt x="7" y="9"/>
                  </a:cubicBezTo>
                  <a:moveTo>
                    <a:pt x="47" y="0"/>
                  </a:moveTo>
                  <a:cubicBezTo>
                    <a:pt x="47" y="1"/>
                    <a:pt x="46" y="3"/>
                    <a:pt x="46" y="4"/>
                  </a:cubicBezTo>
                  <a:cubicBezTo>
                    <a:pt x="57" y="9"/>
                    <a:pt x="57" y="9"/>
                    <a:pt x="57" y="9"/>
                  </a:cubicBezTo>
                  <a:cubicBezTo>
                    <a:pt x="57" y="8"/>
                    <a:pt x="58" y="6"/>
                    <a:pt x="59" y="5"/>
                  </a:cubicBezTo>
                  <a:cubicBezTo>
                    <a:pt x="53" y="2"/>
                    <a:pt x="53" y="2"/>
                    <a:pt x="53" y="2"/>
                  </a:cubicBezTo>
                  <a:cubicBezTo>
                    <a:pt x="47" y="0"/>
                    <a:pt x="47" y="0"/>
                    <a:pt x="4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 name="Freeform 20188">
              <a:extLst>
                <a:ext uri="{FF2B5EF4-FFF2-40B4-BE49-F238E27FC236}">
                  <a16:creationId xmlns:a16="http://schemas.microsoft.com/office/drawing/2014/main" id="{1D2DED5C-8BDC-4648-97C0-B2F648EA961D}"/>
                </a:ext>
              </a:extLst>
            </p:cNvPr>
            <p:cNvSpPr/>
            <p:nvPr/>
          </p:nvSpPr>
          <p:spPr bwMode="auto">
            <a:xfrm>
              <a:off x="6668004" y="6215453"/>
              <a:ext cx="6670" cy="7337"/>
            </a:xfrm>
            <a:custGeom>
              <a:avLst/>
              <a:gdLst>
                <a:gd name="T0" fmla="*/ 0 w 4"/>
                <a:gd name="T1" fmla="*/ 0 h 5"/>
                <a:gd name="T2" fmla="*/ 0 w 4"/>
                <a:gd name="T3" fmla="*/ 4 h 5"/>
                <a:gd name="T4" fmla="*/ 2 w 4"/>
                <a:gd name="T5" fmla="*/ 5 h 5"/>
                <a:gd name="T6" fmla="*/ 4 w 4"/>
                <a:gd name="T7" fmla="*/ 1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cubicBezTo>
                    <a:pt x="0" y="4"/>
                    <a:pt x="0" y="4"/>
                    <a:pt x="0" y="4"/>
                  </a:cubicBezTo>
                  <a:cubicBezTo>
                    <a:pt x="2" y="5"/>
                    <a:pt x="2" y="5"/>
                    <a:pt x="2" y="5"/>
                  </a:cubicBezTo>
                  <a:cubicBezTo>
                    <a:pt x="2" y="4"/>
                    <a:pt x="3" y="3"/>
                    <a:pt x="4" y="1"/>
                  </a:cubicBezTo>
                  <a:cubicBezTo>
                    <a:pt x="0" y="0"/>
                    <a:pt x="0" y="0"/>
                    <a:pt x="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 name="Freeform 20189">
              <a:extLst>
                <a:ext uri="{FF2B5EF4-FFF2-40B4-BE49-F238E27FC236}">
                  <a16:creationId xmlns:a16="http://schemas.microsoft.com/office/drawing/2014/main" id="{FDC1D8A5-B972-488D-B441-D0EE081D1BBD}"/>
                </a:ext>
              </a:extLst>
            </p:cNvPr>
            <p:cNvSpPr>
              <a:spLocks noEditPoints="1"/>
            </p:cNvSpPr>
            <p:nvPr/>
          </p:nvSpPr>
          <p:spPr bwMode="auto">
            <a:xfrm>
              <a:off x="4912446" y="5904629"/>
              <a:ext cx="1755558" cy="1538777"/>
            </a:xfrm>
            <a:custGeom>
              <a:avLst/>
              <a:gdLst>
                <a:gd name="T0" fmla="*/ 286 w 1114"/>
                <a:gd name="T1" fmla="*/ 966 h 976"/>
                <a:gd name="T2" fmla="*/ 282 w 1114"/>
                <a:gd name="T3" fmla="*/ 969 h 976"/>
                <a:gd name="T4" fmla="*/ 289 w 1114"/>
                <a:gd name="T5" fmla="*/ 976 h 976"/>
                <a:gd name="T6" fmla="*/ 292 w 1114"/>
                <a:gd name="T7" fmla="*/ 973 h 976"/>
                <a:gd name="T8" fmla="*/ 286 w 1114"/>
                <a:gd name="T9" fmla="*/ 966 h 976"/>
                <a:gd name="T10" fmla="*/ 304 w 1114"/>
                <a:gd name="T11" fmla="*/ 960 h 976"/>
                <a:gd name="T12" fmla="*/ 303 w 1114"/>
                <a:gd name="T13" fmla="*/ 969 h 976"/>
                <a:gd name="T14" fmla="*/ 303 w 1114"/>
                <a:gd name="T15" fmla="*/ 969 h 976"/>
                <a:gd name="T16" fmla="*/ 308 w 1114"/>
                <a:gd name="T17" fmla="*/ 970 h 976"/>
                <a:gd name="T18" fmla="*/ 308 w 1114"/>
                <a:gd name="T19" fmla="*/ 969 h 976"/>
                <a:gd name="T20" fmla="*/ 309 w 1114"/>
                <a:gd name="T21" fmla="*/ 960 h 976"/>
                <a:gd name="T22" fmla="*/ 304 w 1114"/>
                <a:gd name="T23" fmla="*/ 960 h 976"/>
                <a:gd name="T24" fmla="*/ 3 w 1114"/>
                <a:gd name="T25" fmla="*/ 664 h 976"/>
                <a:gd name="T26" fmla="*/ 0 w 1114"/>
                <a:gd name="T27" fmla="*/ 667 h 976"/>
                <a:gd name="T28" fmla="*/ 275 w 1114"/>
                <a:gd name="T29" fmla="*/ 961 h 976"/>
                <a:gd name="T30" fmla="*/ 278 w 1114"/>
                <a:gd name="T31" fmla="*/ 958 h 976"/>
                <a:gd name="T32" fmla="*/ 3 w 1114"/>
                <a:gd name="T33" fmla="*/ 664 h 976"/>
                <a:gd name="T34" fmla="*/ 364 w 1114"/>
                <a:gd name="T35" fmla="*/ 433 h 976"/>
                <a:gd name="T36" fmla="*/ 306 w 1114"/>
                <a:gd name="T37" fmla="*/ 949 h 976"/>
                <a:gd name="T38" fmla="*/ 310 w 1114"/>
                <a:gd name="T39" fmla="*/ 950 h 976"/>
                <a:gd name="T40" fmla="*/ 368 w 1114"/>
                <a:gd name="T41" fmla="*/ 434 h 976"/>
                <a:gd name="T42" fmla="*/ 364 w 1114"/>
                <a:gd name="T43" fmla="*/ 433 h 976"/>
                <a:gd name="T44" fmla="*/ 627 w 1114"/>
                <a:gd name="T45" fmla="*/ 20 h 976"/>
                <a:gd name="T46" fmla="*/ 391 w 1114"/>
                <a:gd name="T47" fmla="*/ 359 h 976"/>
                <a:gd name="T48" fmla="*/ 395 w 1114"/>
                <a:gd name="T49" fmla="*/ 361 h 976"/>
                <a:gd name="T50" fmla="*/ 631 w 1114"/>
                <a:gd name="T51" fmla="*/ 22 h 976"/>
                <a:gd name="T52" fmla="*/ 627 w 1114"/>
                <a:gd name="T53" fmla="*/ 20 h 976"/>
                <a:gd name="T54" fmla="*/ 706 w 1114"/>
                <a:gd name="T55" fmla="*/ 0 h 976"/>
                <a:gd name="T56" fmla="*/ 704 w 1114"/>
                <a:gd name="T57" fmla="*/ 4 h 976"/>
                <a:gd name="T58" fmla="*/ 1114 w 1114"/>
                <a:gd name="T59" fmla="*/ 201 h 976"/>
                <a:gd name="T60" fmla="*/ 1114 w 1114"/>
                <a:gd name="T61" fmla="*/ 197 h 976"/>
                <a:gd name="T62" fmla="*/ 706 w 1114"/>
                <a:gd name="T63"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4" h="976">
                  <a:moveTo>
                    <a:pt x="286" y="966"/>
                  </a:moveTo>
                  <a:cubicBezTo>
                    <a:pt x="284" y="967"/>
                    <a:pt x="283" y="968"/>
                    <a:pt x="282" y="969"/>
                  </a:cubicBezTo>
                  <a:cubicBezTo>
                    <a:pt x="289" y="976"/>
                    <a:pt x="289" y="976"/>
                    <a:pt x="289" y="976"/>
                  </a:cubicBezTo>
                  <a:cubicBezTo>
                    <a:pt x="290" y="975"/>
                    <a:pt x="291" y="974"/>
                    <a:pt x="292" y="973"/>
                  </a:cubicBezTo>
                  <a:cubicBezTo>
                    <a:pt x="286" y="966"/>
                    <a:pt x="286" y="966"/>
                    <a:pt x="286" y="966"/>
                  </a:cubicBezTo>
                  <a:moveTo>
                    <a:pt x="304" y="960"/>
                  </a:moveTo>
                  <a:cubicBezTo>
                    <a:pt x="303" y="969"/>
                    <a:pt x="303" y="969"/>
                    <a:pt x="303" y="969"/>
                  </a:cubicBezTo>
                  <a:cubicBezTo>
                    <a:pt x="303" y="969"/>
                    <a:pt x="303" y="969"/>
                    <a:pt x="303" y="969"/>
                  </a:cubicBezTo>
                  <a:cubicBezTo>
                    <a:pt x="305" y="969"/>
                    <a:pt x="306" y="969"/>
                    <a:pt x="308" y="970"/>
                  </a:cubicBezTo>
                  <a:cubicBezTo>
                    <a:pt x="308" y="969"/>
                    <a:pt x="308" y="969"/>
                    <a:pt x="308" y="969"/>
                  </a:cubicBezTo>
                  <a:cubicBezTo>
                    <a:pt x="309" y="960"/>
                    <a:pt x="309" y="960"/>
                    <a:pt x="309" y="960"/>
                  </a:cubicBezTo>
                  <a:cubicBezTo>
                    <a:pt x="307" y="960"/>
                    <a:pt x="306" y="960"/>
                    <a:pt x="304" y="960"/>
                  </a:cubicBezTo>
                  <a:moveTo>
                    <a:pt x="3" y="664"/>
                  </a:moveTo>
                  <a:cubicBezTo>
                    <a:pt x="2" y="665"/>
                    <a:pt x="1" y="666"/>
                    <a:pt x="0" y="667"/>
                  </a:cubicBezTo>
                  <a:cubicBezTo>
                    <a:pt x="275" y="961"/>
                    <a:pt x="275" y="961"/>
                    <a:pt x="275" y="961"/>
                  </a:cubicBezTo>
                  <a:cubicBezTo>
                    <a:pt x="276" y="960"/>
                    <a:pt x="277" y="959"/>
                    <a:pt x="278" y="958"/>
                  </a:cubicBezTo>
                  <a:cubicBezTo>
                    <a:pt x="3" y="664"/>
                    <a:pt x="3" y="664"/>
                    <a:pt x="3" y="664"/>
                  </a:cubicBezTo>
                  <a:moveTo>
                    <a:pt x="364" y="433"/>
                  </a:moveTo>
                  <a:cubicBezTo>
                    <a:pt x="306" y="949"/>
                    <a:pt x="306" y="949"/>
                    <a:pt x="306" y="949"/>
                  </a:cubicBezTo>
                  <a:cubicBezTo>
                    <a:pt x="307" y="949"/>
                    <a:pt x="308" y="950"/>
                    <a:pt x="310" y="950"/>
                  </a:cubicBezTo>
                  <a:cubicBezTo>
                    <a:pt x="368" y="434"/>
                    <a:pt x="368" y="434"/>
                    <a:pt x="368" y="434"/>
                  </a:cubicBezTo>
                  <a:cubicBezTo>
                    <a:pt x="367" y="434"/>
                    <a:pt x="365" y="433"/>
                    <a:pt x="364" y="433"/>
                  </a:cubicBezTo>
                  <a:moveTo>
                    <a:pt x="627" y="20"/>
                  </a:moveTo>
                  <a:cubicBezTo>
                    <a:pt x="391" y="359"/>
                    <a:pt x="391" y="359"/>
                    <a:pt x="391" y="359"/>
                  </a:cubicBezTo>
                  <a:cubicBezTo>
                    <a:pt x="392" y="360"/>
                    <a:pt x="393" y="360"/>
                    <a:pt x="395" y="361"/>
                  </a:cubicBezTo>
                  <a:cubicBezTo>
                    <a:pt x="631" y="22"/>
                    <a:pt x="631" y="22"/>
                    <a:pt x="631" y="22"/>
                  </a:cubicBezTo>
                  <a:cubicBezTo>
                    <a:pt x="630" y="21"/>
                    <a:pt x="629" y="20"/>
                    <a:pt x="627" y="20"/>
                  </a:cubicBezTo>
                  <a:moveTo>
                    <a:pt x="706" y="0"/>
                  </a:moveTo>
                  <a:cubicBezTo>
                    <a:pt x="705" y="1"/>
                    <a:pt x="705" y="2"/>
                    <a:pt x="704" y="4"/>
                  </a:cubicBezTo>
                  <a:cubicBezTo>
                    <a:pt x="1114" y="201"/>
                    <a:pt x="1114" y="201"/>
                    <a:pt x="1114" y="201"/>
                  </a:cubicBezTo>
                  <a:cubicBezTo>
                    <a:pt x="1114" y="197"/>
                    <a:pt x="1114" y="197"/>
                    <a:pt x="1114" y="197"/>
                  </a:cubicBezTo>
                  <a:cubicBezTo>
                    <a:pt x="706" y="0"/>
                    <a:pt x="706" y="0"/>
                    <a:pt x="7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 name="Freeform 20190">
              <a:extLst>
                <a:ext uri="{FF2B5EF4-FFF2-40B4-BE49-F238E27FC236}">
                  <a16:creationId xmlns:a16="http://schemas.microsoft.com/office/drawing/2014/main" id="{27296C2A-AE02-4789-8C82-27BB5B924F6A}"/>
                </a:ext>
              </a:extLst>
            </p:cNvPr>
            <p:cNvSpPr>
              <a:spLocks noEditPoints="1"/>
            </p:cNvSpPr>
            <p:nvPr/>
          </p:nvSpPr>
          <p:spPr bwMode="auto">
            <a:xfrm>
              <a:off x="5556773" y="5907964"/>
              <a:ext cx="613645" cy="666337"/>
            </a:xfrm>
            <a:custGeom>
              <a:avLst/>
              <a:gdLst>
                <a:gd name="T0" fmla="*/ 230 w 389"/>
                <a:gd name="T1" fmla="*/ 25 h 423"/>
                <a:gd name="T2" fmla="*/ 115 w 389"/>
                <a:gd name="T3" fmla="*/ 351 h 423"/>
                <a:gd name="T4" fmla="*/ 0 w 389"/>
                <a:gd name="T5" fmla="*/ 378 h 423"/>
                <a:gd name="T6" fmla="*/ 1 w 389"/>
                <a:gd name="T7" fmla="*/ 382 h 423"/>
                <a:gd name="T8" fmla="*/ 114 w 389"/>
                <a:gd name="T9" fmla="*/ 356 h 423"/>
                <a:gd name="T10" fmla="*/ 91 w 389"/>
                <a:gd name="T11" fmla="*/ 421 h 423"/>
                <a:gd name="T12" fmla="*/ 95 w 389"/>
                <a:gd name="T13" fmla="*/ 423 h 423"/>
                <a:gd name="T14" fmla="*/ 119 w 389"/>
                <a:gd name="T15" fmla="*/ 355 h 423"/>
                <a:gd name="T16" fmla="*/ 370 w 389"/>
                <a:gd name="T17" fmla="*/ 296 h 423"/>
                <a:gd name="T18" fmla="*/ 369 w 389"/>
                <a:gd name="T19" fmla="*/ 291 h 423"/>
                <a:gd name="T20" fmla="*/ 120 w 389"/>
                <a:gd name="T21" fmla="*/ 350 h 423"/>
                <a:gd name="T22" fmla="*/ 234 w 389"/>
                <a:gd name="T23" fmla="*/ 26 h 423"/>
                <a:gd name="T24" fmla="*/ 230 w 389"/>
                <a:gd name="T25" fmla="*/ 25 h 423"/>
                <a:gd name="T26" fmla="*/ 275 w 389"/>
                <a:gd name="T27" fmla="*/ 23 h 423"/>
                <a:gd name="T28" fmla="*/ 271 w 389"/>
                <a:gd name="T29" fmla="*/ 25 h 423"/>
                <a:gd name="T30" fmla="*/ 385 w 389"/>
                <a:gd name="T31" fmla="*/ 251 h 423"/>
                <a:gd name="T32" fmla="*/ 389 w 389"/>
                <a:gd name="T33" fmla="*/ 249 h 423"/>
                <a:gd name="T34" fmla="*/ 275 w 389"/>
                <a:gd name="T35" fmla="*/ 23 h 423"/>
                <a:gd name="T36" fmla="*/ 239 w 389"/>
                <a:gd name="T37" fmla="*/ 0 h 423"/>
                <a:gd name="T38" fmla="*/ 235 w 389"/>
                <a:gd name="T39" fmla="*/ 12 h 423"/>
                <a:gd name="T40" fmla="*/ 239 w 389"/>
                <a:gd name="T41" fmla="*/ 13 h 423"/>
                <a:gd name="T42" fmla="*/ 243 w 389"/>
                <a:gd name="T43" fmla="*/ 2 h 423"/>
                <a:gd name="T44" fmla="*/ 239 w 389"/>
                <a:gd name="T45" fmla="*/ 0 h 423"/>
                <a:gd name="T46" fmla="*/ 263 w 389"/>
                <a:gd name="T47" fmla="*/ 0 h 423"/>
                <a:gd name="T48" fmla="*/ 259 w 389"/>
                <a:gd name="T49" fmla="*/ 2 h 423"/>
                <a:gd name="T50" fmla="*/ 265 w 389"/>
                <a:gd name="T51" fmla="*/ 12 h 423"/>
                <a:gd name="T52" fmla="*/ 268 w 389"/>
                <a:gd name="T53" fmla="*/ 11 h 423"/>
                <a:gd name="T54" fmla="*/ 263 w 389"/>
                <a:gd name="T55"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423">
                  <a:moveTo>
                    <a:pt x="230" y="25"/>
                  </a:moveTo>
                  <a:cubicBezTo>
                    <a:pt x="115" y="351"/>
                    <a:pt x="115" y="351"/>
                    <a:pt x="115" y="351"/>
                  </a:cubicBezTo>
                  <a:cubicBezTo>
                    <a:pt x="0" y="378"/>
                    <a:pt x="0" y="378"/>
                    <a:pt x="0" y="378"/>
                  </a:cubicBezTo>
                  <a:cubicBezTo>
                    <a:pt x="0" y="380"/>
                    <a:pt x="1" y="381"/>
                    <a:pt x="1" y="382"/>
                  </a:cubicBezTo>
                  <a:cubicBezTo>
                    <a:pt x="114" y="356"/>
                    <a:pt x="114" y="356"/>
                    <a:pt x="114" y="356"/>
                  </a:cubicBezTo>
                  <a:cubicBezTo>
                    <a:pt x="91" y="421"/>
                    <a:pt x="91" y="421"/>
                    <a:pt x="91" y="421"/>
                  </a:cubicBezTo>
                  <a:cubicBezTo>
                    <a:pt x="92" y="422"/>
                    <a:pt x="93" y="422"/>
                    <a:pt x="95" y="423"/>
                  </a:cubicBezTo>
                  <a:cubicBezTo>
                    <a:pt x="119" y="355"/>
                    <a:pt x="119" y="355"/>
                    <a:pt x="119" y="355"/>
                  </a:cubicBezTo>
                  <a:cubicBezTo>
                    <a:pt x="370" y="296"/>
                    <a:pt x="370" y="296"/>
                    <a:pt x="370" y="296"/>
                  </a:cubicBezTo>
                  <a:cubicBezTo>
                    <a:pt x="369" y="294"/>
                    <a:pt x="369" y="293"/>
                    <a:pt x="369" y="291"/>
                  </a:cubicBezTo>
                  <a:cubicBezTo>
                    <a:pt x="120" y="350"/>
                    <a:pt x="120" y="350"/>
                    <a:pt x="120" y="350"/>
                  </a:cubicBezTo>
                  <a:cubicBezTo>
                    <a:pt x="234" y="26"/>
                    <a:pt x="234" y="26"/>
                    <a:pt x="234" y="26"/>
                  </a:cubicBezTo>
                  <a:cubicBezTo>
                    <a:pt x="233" y="26"/>
                    <a:pt x="231" y="25"/>
                    <a:pt x="230" y="25"/>
                  </a:cubicBezTo>
                  <a:moveTo>
                    <a:pt x="275" y="23"/>
                  </a:moveTo>
                  <a:cubicBezTo>
                    <a:pt x="273" y="23"/>
                    <a:pt x="272" y="24"/>
                    <a:pt x="271" y="25"/>
                  </a:cubicBezTo>
                  <a:cubicBezTo>
                    <a:pt x="385" y="251"/>
                    <a:pt x="385" y="251"/>
                    <a:pt x="385" y="251"/>
                  </a:cubicBezTo>
                  <a:cubicBezTo>
                    <a:pt x="387" y="250"/>
                    <a:pt x="388" y="250"/>
                    <a:pt x="389" y="249"/>
                  </a:cubicBezTo>
                  <a:cubicBezTo>
                    <a:pt x="275" y="23"/>
                    <a:pt x="275" y="23"/>
                    <a:pt x="275" y="23"/>
                  </a:cubicBezTo>
                  <a:moveTo>
                    <a:pt x="239" y="0"/>
                  </a:moveTo>
                  <a:cubicBezTo>
                    <a:pt x="235" y="12"/>
                    <a:pt x="235" y="12"/>
                    <a:pt x="235" y="12"/>
                  </a:cubicBezTo>
                  <a:cubicBezTo>
                    <a:pt x="236" y="12"/>
                    <a:pt x="237" y="13"/>
                    <a:pt x="239" y="13"/>
                  </a:cubicBezTo>
                  <a:cubicBezTo>
                    <a:pt x="243" y="2"/>
                    <a:pt x="243" y="2"/>
                    <a:pt x="243" y="2"/>
                  </a:cubicBezTo>
                  <a:cubicBezTo>
                    <a:pt x="241" y="2"/>
                    <a:pt x="240" y="1"/>
                    <a:pt x="239" y="0"/>
                  </a:cubicBezTo>
                  <a:moveTo>
                    <a:pt x="263" y="0"/>
                  </a:moveTo>
                  <a:cubicBezTo>
                    <a:pt x="262" y="0"/>
                    <a:pt x="260" y="1"/>
                    <a:pt x="259" y="2"/>
                  </a:cubicBezTo>
                  <a:cubicBezTo>
                    <a:pt x="265" y="12"/>
                    <a:pt x="265" y="12"/>
                    <a:pt x="265" y="12"/>
                  </a:cubicBezTo>
                  <a:cubicBezTo>
                    <a:pt x="266" y="12"/>
                    <a:pt x="267" y="11"/>
                    <a:pt x="268" y="11"/>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 name="Freeform 20191">
              <a:extLst>
                <a:ext uri="{FF2B5EF4-FFF2-40B4-BE49-F238E27FC236}">
                  <a16:creationId xmlns:a16="http://schemas.microsoft.com/office/drawing/2014/main" id="{67EBEF0D-10FB-48C9-BB9A-CC28553C80DE}"/>
                </a:ext>
              </a:extLst>
            </p:cNvPr>
            <p:cNvSpPr/>
            <p:nvPr/>
          </p:nvSpPr>
          <p:spPr bwMode="auto">
            <a:xfrm>
              <a:off x="6668004" y="6242133"/>
              <a:ext cx="3335" cy="8004"/>
            </a:xfrm>
            <a:custGeom>
              <a:avLst/>
              <a:gdLst>
                <a:gd name="T0" fmla="*/ 1 w 2"/>
                <a:gd name="T1" fmla="*/ 0 h 5"/>
                <a:gd name="T2" fmla="*/ 0 w 2"/>
                <a:gd name="T3" fmla="*/ 0 h 5"/>
                <a:gd name="T4" fmla="*/ 0 w 2"/>
                <a:gd name="T5" fmla="*/ 5 h 5"/>
                <a:gd name="T6" fmla="*/ 2 w 2"/>
                <a:gd name="T7" fmla="*/ 4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0" y="0"/>
                    <a:pt x="0" y="0"/>
                    <a:pt x="0" y="0"/>
                  </a:cubicBezTo>
                  <a:cubicBezTo>
                    <a:pt x="0" y="5"/>
                    <a:pt x="0" y="5"/>
                    <a:pt x="0" y="5"/>
                  </a:cubicBezTo>
                  <a:cubicBezTo>
                    <a:pt x="2" y="4"/>
                    <a:pt x="2" y="4"/>
                    <a:pt x="2" y="4"/>
                  </a:cubicBezTo>
                  <a:cubicBezTo>
                    <a:pt x="1" y="3"/>
                    <a:pt x="1" y="1"/>
                    <a:pt x="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0" name="Freeform 20192">
              <a:extLst>
                <a:ext uri="{FF2B5EF4-FFF2-40B4-BE49-F238E27FC236}">
                  <a16:creationId xmlns:a16="http://schemas.microsoft.com/office/drawing/2014/main" id="{FCB886F7-0ED3-4415-B30D-4E85397A8C4C}"/>
                </a:ext>
              </a:extLst>
            </p:cNvPr>
            <p:cNvSpPr/>
            <p:nvPr/>
          </p:nvSpPr>
          <p:spPr bwMode="auto">
            <a:xfrm>
              <a:off x="6253793" y="6242133"/>
              <a:ext cx="414210" cy="104053"/>
            </a:xfrm>
            <a:custGeom>
              <a:avLst/>
              <a:gdLst>
                <a:gd name="T0" fmla="*/ 263 w 263"/>
                <a:gd name="T1" fmla="*/ 0 h 66"/>
                <a:gd name="T2" fmla="*/ 0 w 263"/>
                <a:gd name="T3" fmla="*/ 62 h 66"/>
                <a:gd name="T4" fmla="*/ 1 w 263"/>
                <a:gd name="T5" fmla="*/ 66 h 66"/>
                <a:gd name="T6" fmla="*/ 263 w 263"/>
                <a:gd name="T7" fmla="*/ 5 h 66"/>
                <a:gd name="T8" fmla="*/ 263 w 263"/>
                <a:gd name="T9" fmla="*/ 0 h 66"/>
              </a:gdLst>
              <a:ahLst/>
              <a:cxnLst>
                <a:cxn ang="0">
                  <a:pos x="T0" y="T1"/>
                </a:cxn>
                <a:cxn ang="0">
                  <a:pos x="T2" y="T3"/>
                </a:cxn>
                <a:cxn ang="0">
                  <a:pos x="T4" y="T5"/>
                </a:cxn>
                <a:cxn ang="0">
                  <a:pos x="T6" y="T7"/>
                </a:cxn>
                <a:cxn ang="0">
                  <a:pos x="T8" y="T9"/>
                </a:cxn>
              </a:cxnLst>
              <a:rect l="0" t="0" r="r" b="b"/>
              <a:pathLst>
                <a:path w="263" h="66">
                  <a:moveTo>
                    <a:pt x="263" y="0"/>
                  </a:moveTo>
                  <a:cubicBezTo>
                    <a:pt x="0" y="62"/>
                    <a:pt x="0" y="62"/>
                    <a:pt x="0" y="62"/>
                  </a:cubicBezTo>
                  <a:cubicBezTo>
                    <a:pt x="0" y="64"/>
                    <a:pt x="1" y="65"/>
                    <a:pt x="1" y="66"/>
                  </a:cubicBezTo>
                  <a:cubicBezTo>
                    <a:pt x="263" y="5"/>
                    <a:pt x="263" y="5"/>
                    <a:pt x="263" y="5"/>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 name="Freeform 20193">
              <a:extLst>
                <a:ext uri="{FF2B5EF4-FFF2-40B4-BE49-F238E27FC236}">
                  <a16:creationId xmlns:a16="http://schemas.microsoft.com/office/drawing/2014/main" id="{B78EB3D5-7DBC-4F54-9C8C-B5BAA5F15078}"/>
                </a:ext>
              </a:extLst>
            </p:cNvPr>
            <p:cNvSpPr/>
            <p:nvPr/>
          </p:nvSpPr>
          <p:spPr bwMode="auto">
            <a:xfrm>
              <a:off x="6668004" y="6273482"/>
              <a:ext cx="30015" cy="85376"/>
            </a:xfrm>
            <a:custGeom>
              <a:avLst/>
              <a:gdLst>
                <a:gd name="T0" fmla="*/ 19 w 19"/>
                <a:gd name="T1" fmla="*/ 0 h 54"/>
                <a:gd name="T2" fmla="*/ 0 w 19"/>
                <a:gd name="T3" fmla="*/ 54 h 54"/>
                <a:gd name="T4" fmla="*/ 0 w 19"/>
                <a:gd name="T5" fmla="*/ 54 h 54"/>
                <a:gd name="T6" fmla="*/ 19 w 19"/>
                <a:gd name="T7" fmla="*/ 0 h 54"/>
                <a:gd name="T8" fmla="*/ 19 w 19"/>
                <a:gd name="T9" fmla="*/ 0 h 54"/>
              </a:gdLst>
              <a:ahLst/>
              <a:cxnLst>
                <a:cxn ang="0">
                  <a:pos x="T0" y="T1"/>
                </a:cxn>
                <a:cxn ang="0">
                  <a:pos x="T2" y="T3"/>
                </a:cxn>
                <a:cxn ang="0">
                  <a:pos x="T4" y="T5"/>
                </a:cxn>
                <a:cxn ang="0">
                  <a:pos x="T6" y="T7"/>
                </a:cxn>
                <a:cxn ang="0">
                  <a:pos x="T8" y="T9"/>
                </a:cxn>
              </a:cxnLst>
              <a:rect l="0" t="0" r="r" b="b"/>
              <a:pathLst>
                <a:path w="19" h="54">
                  <a:moveTo>
                    <a:pt x="19" y="0"/>
                  </a:moveTo>
                  <a:cubicBezTo>
                    <a:pt x="0" y="54"/>
                    <a:pt x="0" y="54"/>
                    <a:pt x="0" y="54"/>
                  </a:cubicBezTo>
                  <a:cubicBezTo>
                    <a:pt x="0" y="54"/>
                    <a:pt x="0" y="54"/>
                    <a:pt x="0" y="54"/>
                  </a:cubicBezTo>
                  <a:cubicBezTo>
                    <a:pt x="19" y="0"/>
                    <a:pt x="19" y="0"/>
                    <a:pt x="19" y="0"/>
                  </a:cubicBezTo>
                  <a:cubicBezTo>
                    <a:pt x="19" y="0"/>
                    <a:pt x="19" y="0"/>
                    <a:pt x="1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2" name="Freeform 20194">
              <a:extLst>
                <a:ext uri="{FF2B5EF4-FFF2-40B4-BE49-F238E27FC236}">
                  <a16:creationId xmlns:a16="http://schemas.microsoft.com/office/drawing/2014/main" id="{EDEAB649-4107-4579-96AE-6DE0E98A8955}"/>
                </a:ext>
              </a:extLst>
            </p:cNvPr>
            <p:cNvSpPr>
              <a:spLocks noEditPoints="1"/>
            </p:cNvSpPr>
            <p:nvPr/>
          </p:nvSpPr>
          <p:spPr bwMode="auto">
            <a:xfrm>
              <a:off x="5398026" y="6358858"/>
              <a:ext cx="1269978" cy="1093886"/>
            </a:xfrm>
            <a:custGeom>
              <a:avLst/>
              <a:gdLst>
                <a:gd name="T0" fmla="*/ 11 w 806"/>
                <a:gd name="T1" fmla="*/ 690 h 694"/>
                <a:gd name="T2" fmla="*/ 22 w 806"/>
                <a:gd name="T3" fmla="*/ 689 h 694"/>
                <a:gd name="T4" fmla="*/ 3 w 806"/>
                <a:gd name="T5" fmla="*/ 673 h 694"/>
                <a:gd name="T6" fmla="*/ 0 w 806"/>
                <a:gd name="T7" fmla="*/ 682 h 694"/>
                <a:gd name="T8" fmla="*/ 7 w 806"/>
                <a:gd name="T9" fmla="*/ 674 h 694"/>
                <a:gd name="T10" fmla="*/ 339 w 806"/>
                <a:gd name="T11" fmla="*/ 523 h 694"/>
                <a:gd name="T12" fmla="*/ 31 w 806"/>
                <a:gd name="T13" fmla="*/ 685 h 694"/>
                <a:gd name="T14" fmla="*/ 339 w 806"/>
                <a:gd name="T15" fmla="*/ 523 h 694"/>
                <a:gd name="T16" fmla="*/ 353 w 806"/>
                <a:gd name="T17" fmla="*/ 516 h 694"/>
                <a:gd name="T18" fmla="*/ 367 w 806"/>
                <a:gd name="T19" fmla="*/ 513 h 694"/>
                <a:gd name="T20" fmla="*/ 427 w 806"/>
                <a:gd name="T21" fmla="*/ 478 h 694"/>
                <a:gd name="T22" fmla="*/ 417 w 806"/>
                <a:gd name="T23" fmla="*/ 488 h 694"/>
                <a:gd name="T24" fmla="*/ 427 w 806"/>
                <a:gd name="T25" fmla="*/ 478 h 694"/>
                <a:gd name="T26" fmla="*/ 441 w 806"/>
                <a:gd name="T27" fmla="*/ 471 h 694"/>
                <a:gd name="T28" fmla="*/ 658 w 806"/>
                <a:gd name="T29" fmla="*/ 365 h 694"/>
                <a:gd name="T30" fmla="*/ 670 w 806"/>
                <a:gd name="T31" fmla="*/ 355 h 694"/>
                <a:gd name="T32" fmla="*/ 665 w 806"/>
                <a:gd name="T33" fmla="*/ 362 h 694"/>
                <a:gd name="T34" fmla="*/ 670 w 806"/>
                <a:gd name="T35" fmla="*/ 355 h 694"/>
                <a:gd name="T36" fmla="*/ 663 w 806"/>
                <a:gd name="T37" fmla="*/ 344 h 694"/>
                <a:gd name="T38" fmla="*/ 671 w 806"/>
                <a:gd name="T39" fmla="*/ 343 h 694"/>
                <a:gd name="T40" fmla="*/ 692 w 806"/>
                <a:gd name="T41" fmla="*/ 331 h 694"/>
                <a:gd name="T42" fmla="*/ 690 w 806"/>
                <a:gd name="T43" fmla="*/ 338 h 694"/>
                <a:gd name="T44" fmla="*/ 692 w 806"/>
                <a:gd name="T45" fmla="*/ 331 h 694"/>
                <a:gd name="T46" fmla="*/ 672 w 806"/>
                <a:gd name="T47" fmla="*/ 332 h 694"/>
                <a:gd name="T48" fmla="*/ 679 w 806"/>
                <a:gd name="T49" fmla="*/ 337 h 694"/>
                <a:gd name="T50" fmla="*/ 688 w 806"/>
                <a:gd name="T51" fmla="*/ 330 h 694"/>
                <a:gd name="T52" fmla="*/ 686 w 806"/>
                <a:gd name="T53" fmla="*/ 336 h 694"/>
                <a:gd name="T54" fmla="*/ 688 w 806"/>
                <a:gd name="T55" fmla="*/ 330 h 694"/>
                <a:gd name="T56" fmla="*/ 6 w 806"/>
                <a:gd name="T57" fmla="*/ 663 h 694"/>
                <a:gd name="T58" fmla="*/ 182 w 806"/>
                <a:gd name="T59" fmla="*/ 175 h 694"/>
                <a:gd name="T60" fmla="*/ 208 w 806"/>
                <a:gd name="T61" fmla="*/ 159 h 694"/>
                <a:gd name="T62" fmla="*/ 656 w 806"/>
                <a:gd name="T63" fmla="*/ 341 h 694"/>
                <a:gd name="T64" fmla="*/ 208 w 806"/>
                <a:gd name="T65" fmla="*/ 159 h 694"/>
                <a:gd name="T66" fmla="*/ 100 w 806"/>
                <a:gd name="T67" fmla="*/ 121 h 694"/>
                <a:gd name="T68" fmla="*/ 171 w 806"/>
                <a:gd name="T69" fmla="*/ 144 h 694"/>
                <a:gd name="T70" fmla="*/ 780 w 806"/>
                <a:gd name="T71" fmla="*/ 64 h 694"/>
                <a:gd name="T72" fmla="*/ 691 w 806"/>
                <a:gd name="T73" fmla="*/ 322 h 694"/>
                <a:gd name="T74" fmla="*/ 524 w 806"/>
                <a:gd name="T75" fmla="*/ 31 h 694"/>
                <a:gd name="T76" fmla="*/ 669 w 806"/>
                <a:gd name="T77" fmla="*/ 325 h 694"/>
                <a:gd name="T78" fmla="*/ 524 w 806"/>
                <a:gd name="T79" fmla="*/ 31 h 694"/>
                <a:gd name="T80" fmla="*/ 695 w 806"/>
                <a:gd name="T81" fmla="*/ 324 h 694"/>
                <a:gd name="T82" fmla="*/ 806 w 806"/>
                <a:gd name="T83"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6" h="694">
                  <a:moveTo>
                    <a:pt x="20" y="685"/>
                  </a:moveTo>
                  <a:cubicBezTo>
                    <a:pt x="11" y="690"/>
                    <a:pt x="11" y="690"/>
                    <a:pt x="11" y="690"/>
                  </a:cubicBezTo>
                  <a:cubicBezTo>
                    <a:pt x="12" y="691"/>
                    <a:pt x="13" y="692"/>
                    <a:pt x="13" y="694"/>
                  </a:cubicBezTo>
                  <a:cubicBezTo>
                    <a:pt x="22" y="689"/>
                    <a:pt x="22" y="689"/>
                    <a:pt x="22" y="689"/>
                  </a:cubicBezTo>
                  <a:cubicBezTo>
                    <a:pt x="21" y="688"/>
                    <a:pt x="20" y="687"/>
                    <a:pt x="20" y="685"/>
                  </a:cubicBezTo>
                  <a:moveTo>
                    <a:pt x="3" y="673"/>
                  </a:moveTo>
                  <a:cubicBezTo>
                    <a:pt x="0" y="681"/>
                    <a:pt x="0" y="681"/>
                    <a:pt x="0" y="681"/>
                  </a:cubicBezTo>
                  <a:cubicBezTo>
                    <a:pt x="0" y="682"/>
                    <a:pt x="0" y="682"/>
                    <a:pt x="0" y="682"/>
                  </a:cubicBezTo>
                  <a:cubicBezTo>
                    <a:pt x="1" y="682"/>
                    <a:pt x="2" y="682"/>
                    <a:pt x="4" y="683"/>
                  </a:cubicBezTo>
                  <a:cubicBezTo>
                    <a:pt x="7" y="674"/>
                    <a:pt x="7" y="674"/>
                    <a:pt x="7" y="674"/>
                  </a:cubicBezTo>
                  <a:cubicBezTo>
                    <a:pt x="5" y="674"/>
                    <a:pt x="4" y="673"/>
                    <a:pt x="3" y="673"/>
                  </a:cubicBezTo>
                  <a:moveTo>
                    <a:pt x="339" y="523"/>
                  </a:moveTo>
                  <a:cubicBezTo>
                    <a:pt x="29" y="681"/>
                    <a:pt x="29" y="681"/>
                    <a:pt x="29" y="681"/>
                  </a:cubicBezTo>
                  <a:cubicBezTo>
                    <a:pt x="30" y="682"/>
                    <a:pt x="30" y="683"/>
                    <a:pt x="31" y="685"/>
                  </a:cubicBezTo>
                  <a:cubicBezTo>
                    <a:pt x="341" y="527"/>
                    <a:pt x="341" y="527"/>
                    <a:pt x="341" y="527"/>
                  </a:cubicBezTo>
                  <a:cubicBezTo>
                    <a:pt x="341" y="525"/>
                    <a:pt x="340" y="524"/>
                    <a:pt x="339" y="523"/>
                  </a:cubicBezTo>
                  <a:moveTo>
                    <a:pt x="365" y="509"/>
                  </a:moveTo>
                  <a:cubicBezTo>
                    <a:pt x="353" y="516"/>
                    <a:pt x="353" y="516"/>
                    <a:pt x="353" y="516"/>
                  </a:cubicBezTo>
                  <a:cubicBezTo>
                    <a:pt x="354" y="517"/>
                    <a:pt x="354" y="518"/>
                    <a:pt x="355" y="520"/>
                  </a:cubicBezTo>
                  <a:cubicBezTo>
                    <a:pt x="367" y="513"/>
                    <a:pt x="367" y="513"/>
                    <a:pt x="367" y="513"/>
                  </a:cubicBezTo>
                  <a:cubicBezTo>
                    <a:pt x="366" y="512"/>
                    <a:pt x="366" y="511"/>
                    <a:pt x="365" y="509"/>
                  </a:cubicBezTo>
                  <a:moveTo>
                    <a:pt x="427" y="478"/>
                  </a:moveTo>
                  <a:cubicBezTo>
                    <a:pt x="415" y="484"/>
                    <a:pt x="415" y="484"/>
                    <a:pt x="415" y="484"/>
                  </a:cubicBezTo>
                  <a:cubicBezTo>
                    <a:pt x="416" y="485"/>
                    <a:pt x="417" y="486"/>
                    <a:pt x="417" y="488"/>
                  </a:cubicBezTo>
                  <a:cubicBezTo>
                    <a:pt x="429" y="482"/>
                    <a:pt x="429" y="482"/>
                    <a:pt x="429" y="482"/>
                  </a:cubicBezTo>
                  <a:cubicBezTo>
                    <a:pt x="429" y="480"/>
                    <a:pt x="428" y="479"/>
                    <a:pt x="427" y="478"/>
                  </a:cubicBezTo>
                  <a:moveTo>
                    <a:pt x="656" y="361"/>
                  </a:moveTo>
                  <a:cubicBezTo>
                    <a:pt x="441" y="471"/>
                    <a:pt x="441" y="471"/>
                    <a:pt x="441" y="471"/>
                  </a:cubicBezTo>
                  <a:cubicBezTo>
                    <a:pt x="442" y="472"/>
                    <a:pt x="443" y="473"/>
                    <a:pt x="443" y="475"/>
                  </a:cubicBezTo>
                  <a:cubicBezTo>
                    <a:pt x="658" y="365"/>
                    <a:pt x="658" y="365"/>
                    <a:pt x="658" y="365"/>
                  </a:cubicBezTo>
                  <a:cubicBezTo>
                    <a:pt x="657" y="364"/>
                    <a:pt x="657" y="363"/>
                    <a:pt x="656" y="361"/>
                  </a:cubicBezTo>
                  <a:moveTo>
                    <a:pt x="670" y="355"/>
                  </a:moveTo>
                  <a:cubicBezTo>
                    <a:pt x="663" y="358"/>
                    <a:pt x="663" y="358"/>
                    <a:pt x="663" y="358"/>
                  </a:cubicBezTo>
                  <a:cubicBezTo>
                    <a:pt x="664" y="359"/>
                    <a:pt x="664" y="360"/>
                    <a:pt x="665" y="362"/>
                  </a:cubicBezTo>
                  <a:cubicBezTo>
                    <a:pt x="671" y="358"/>
                    <a:pt x="671" y="358"/>
                    <a:pt x="671" y="358"/>
                  </a:cubicBezTo>
                  <a:cubicBezTo>
                    <a:pt x="671" y="357"/>
                    <a:pt x="670" y="356"/>
                    <a:pt x="670" y="355"/>
                  </a:cubicBezTo>
                  <a:moveTo>
                    <a:pt x="665" y="340"/>
                  </a:moveTo>
                  <a:cubicBezTo>
                    <a:pt x="664" y="341"/>
                    <a:pt x="664" y="343"/>
                    <a:pt x="663" y="344"/>
                  </a:cubicBezTo>
                  <a:cubicBezTo>
                    <a:pt x="670" y="347"/>
                    <a:pt x="670" y="347"/>
                    <a:pt x="670" y="347"/>
                  </a:cubicBezTo>
                  <a:cubicBezTo>
                    <a:pt x="670" y="345"/>
                    <a:pt x="671" y="344"/>
                    <a:pt x="671" y="343"/>
                  </a:cubicBezTo>
                  <a:cubicBezTo>
                    <a:pt x="665" y="340"/>
                    <a:pt x="665" y="340"/>
                    <a:pt x="665" y="340"/>
                  </a:cubicBezTo>
                  <a:moveTo>
                    <a:pt x="692" y="331"/>
                  </a:moveTo>
                  <a:cubicBezTo>
                    <a:pt x="690" y="338"/>
                    <a:pt x="690" y="338"/>
                    <a:pt x="690" y="338"/>
                  </a:cubicBezTo>
                  <a:cubicBezTo>
                    <a:pt x="690" y="338"/>
                    <a:pt x="690" y="338"/>
                    <a:pt x="690" y="338"/>
                  </a:cubicBezTo>
                  <a:cubicBezTo>
                    <a:pt x="692" y="331"/>
                    <a:pt x="692" y="331"/>
                    <a:pt x="692" y="331"/>
                  </a:cubicBezTo>
                  <a:cubicBezTo>
                    <a:pt x="692" y="331"/>
                    <a:pt x="692" y="331"/>
                    <a:pt x="692" y="331"/>
                  </a:cubicBezTo>
                  <a:moveTo>
                    <a:pt x="676" y="330"/>
                  </a:moveTo>
                  <a:cubicBezTo>
                    <a:pt x="675" y="331"/>
                    <a:pt x="673" y="332"/>
                    <a:pt x="672" y="332"/>
                  </a:cubicBezTo>
                  <a:cubicBezTo>
                    <a:pt x="675" y="339"/>
                    <a:pt x="675" y="339"/>
                    <a:pt x="675" y="339"/>
                  </a:cubicBezTo>
                  <a:cubicBezTo>
                    <a:pt x="677" y="338"/>
                    <a:pt x="678" y="337"/>
                    <a:pt x="679" y="337"/>
                  </a:cubicBezTo>
                  <a:cubicBezTo>
                    <a:pt x="676" y="330"/>
                    <a:pt x="676" y="330"/>
                    <a:pt x="676" y="330"/>
                  </a:cubicBezTo>
                  <a:moveTo>
                    <a:pt x="688" y="330"/>
                  </a:moveTo>
                  <a:cubicBezTo>
                    <a:pt x="686" y="336"/>
                    <a:pt x="686" y="336"/>
                    <a:pt x="686" y="336"/>
                  </a:cubicBezTo>
                  <a:cubicBezTo>
                    <a:pt x="686" y="336"/>
                    <a:pt x="686" y="336"/>
                    <a:pt x="686" y="336"/>
                  </a:cubicBezTo>
                  <a:cubicBezTo>
                    <a:pt x="688" y="330"/>
                    <a:pt x="688" y="330"/>
                    <a:pt x="688" y="330"/>
                  </a:cubicBezTo>
                  <a:cubicBezTo>
                    <a:pt x="688" y="330"/>
                    <a:pt x="688" y="330"/>
                    <a:pt x="688" y="330"/>
                  </a:cubicBezTo>
                  <a:moveTo>
                    <a:pt x="178" y="174"/>
                  </a:moveTo>
                  <a:cubicBezTo>
                    <a:pt x="6" y="663"/>
                    <a:pt x="6" y="663"/>
                    <a:pt x="6" y="663"/>
                  </a:cubicBezTo>
                  <a:cubicBezTo>
                    <a:pt x="8" y="663"/>
                    <a:pt x="9" y="664"/>
                    <a:pt x="10" y="664"/>
                  </a:cubicBezTo>
                  <a:cubicBezTo>
                    <a:pt x="182" y="175"/>
                    <a:pt x="182" y="175"/>
                    <a:pt x="182" y="175"/>
                  </a:cubicBezTo>
                  <a:cubicBezTo>
                    <a:pt x="181" y="175"/>
                    <a:pt x="179" y="174"/>
                    <a:pt x="178" y="174"/>
                  </a:cubicBezTo>
                  <a:moveTo>
                    <a:pt x="208" y="159"/>
                  </a:moveTo>
                  <a:cubicBezTo>
                    <a:pt x="208" y="160"/>
                    <a:pt x="207" y="162"/>
                    <a:pt x="207" y="163"/>
                  </a:cubicBezTo>
                  <a:cubicBezTo>
                    <a:pt x="656" y="341"/>
                    <a:pt x="656" y="341"/>
                    <a:pt x="656" y="341"/>
                  </a:cubicBezTo>
                  <a:cubicBezTo>
                    <a:pt x="656" y="340"/>
                    <a:pt x="657" y="338"/>
                    <a:pt x="657" y="337"/>
                  </a:cubicBezTo>
                  <a:cubicBezTo>
                    <a:pt x="208" y="159"/>
                    <a:pt x="208" y="159"/>
                    <a:pt x="208" y="159"/>
                  </a:cubicBezTo>
                  <a:moveTo>
                    <a:pt x="102" y="116"/>
                  </a:moveTo>
                  <a:cubicBezTo>
                    <a:pt x="101" y="118"/>
                    <a:pt x="101" y="119"/>
                    <a:pt x="100" y="121"/>
                  </a:cubicBezTo>
                  <a:cubicBezTo>
                    <a:pt x="169" y="148"/>
                    <a:pt x="169" y="148"/>
                    <a:pt x="169" y="148"/>
                  </a:cubicBezTo>
                  <a:cubicBezTo>
                    <a:pt x="169" y="146"/>
                    <a:pt x="170" y="145"/>
                    <a:pt x="171" y="144"/>
                  </a:cubicBezTo>
                  <a:cubicBezTo>
                    <a:pt x="102" y="116"/>
                    <a:pt x="102" y="116"/>
                    <a:pt x="102" y="116"/>
                  </a:cubicBezTo>
                  <a:moveTo>
                    <a:pt x="780" y="64"/>
                  </a:moveTo>
                  <a:cubicBezTo>
                    <a:pt x="691" y="322"/>
                    <a:pt x="691" y="322"/>
                    <a:pt x="691" y="322"/>
                  </a:cubicBezTo>
                  <a:cubicBezTo>
                    <a:pt x="691" y="322"/>
                    <a:pt x="691" y="322"/>
                    <a:pt x="691" y="322"/>
                  </a:cubicBezTo>
                  <a:cubicBezTo>
                    <a:pt x="780" y="64"/>
                    <a:pt x="780" y="64"/>
                    <a:pt x="780" y="64"/>
                  </a:cubicBezTo>
                  <a:moveTo>
                    <a:pt x="524" y="31"/>
                  </a:moveTo>
                  <a:cubicBezTo>
                    <a:pt x="523" y="31"/>
                    <a:pt x="522" y="32"/>
                    <a:pt x="520" y="32"/>
                  </a:cubicBezTo>
                  <a:cubicBezTo>
                    <a:pt x="669" y="325"/>
                    <a:pt x="669" y="325"/>
                    <a:pt x="669" y="325"/>
                  </a:cubicBezTo>
                  <a:cubicBezTo>
                    <a:pt x="670" y="325"/>
                    <a:pt x="671" y="324"/>
                    <a:pt x="673" y="323"/>
                  </a:cubicBezTo>
                  <a:cubicBezTo>
                    <a:pt x="524" y="31"/>
                    <a:pt x="524" y="31"/>
                    <a:pt x="524" y="31"/>
                  </a:cubicBezTo>
                  <a:moveTo>
                    <a:pt x="806" y="0"/>
                  </a:moveTo>
                  <a:cubicBezTo>
                    <a:pt x="695" y="324"/>
                    <a:pt x="695" y="324"/>
                    <a:pt x="695" y="324"/>
                  </a:cubicBezTo>
                  <a:cubicBezTo>
                    <a:pt x="695" y="324"/>
                    <a:pt x="695" y="324"/>
                    <a:pt x="695" y="324"/>
                  </a:cubicBezTo>
                  <a:cubicBezTo>
                    <a:pt x="806" y="0"/>
                    <a:pt x="806" y="0"/>
                    <a:pt x="806" y="0"/>
                  </a:cubicBezTo>
                  <a:cubicBezTo>
                    <a:pt x="806" y="0"/>
                    <a:pt x="806" y="0"/>
                    <a:pt x="8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 name="Freeform 20199">
              <a:extLst>
                <a:ext uri="{FF2B5EF4-FFF2-40B4-BE49-F238E27FC236}">
                  <a16:creationId xmlns:a16="http://schemas.microsoft.com/office/drawing/2014/main" id="{AAE1D286-9623-4867-948B-EBEA48AA135E}"/>
                </a:ext>
              </a:extLst>
            </p:cNvPr>
            <p:cNvSpPr/>
            <p:nvPr/>
          </p:nvSpPr>
          <p:spPr bwMode="auto">
            <a:xfrm>
              <a:off x="6527932" y="8010359"/>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4" name="Freeform 20200">
              <a:extLst>
                <a:ext uri="{FF2B5EF4-FFF2-40B4-BE49-F238E27FC236}">
                  <a16:creationId xmlns:a16="http://schemas.microsoft.com/office/drawing/2014/main" id="{89E3E237-6FB8-47D9-BEBB-ADDDDFA7CA10}"/>
                </a:ext>
              </a:extLst>
            </p:cNvPr>
            <p:cNvSpPr/>
            <p:nvPr/>
          </p:nvSpPr>
          <p:spPr bwMode="auto">
            <a:xfrm>
              <a:off x="6527932" y="8010359"/>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5" name="Freeform 20201">
              <a:extLst>
                <a:ext uri="{FF2B5EF4-FFF2-40B4-BE49-F238E27FC236}">
                  <a16:creationId xmlns:a16="http://schemas.microsoft.com/office/drawing/2014/main" id="{77A1C078-50F3-48A1-BA6E-86E90C3665E8}"/>
                </a:ext>
              </a:extLst>
            </p:cNvPr>
            <p:cNvSpPr>
              <a:spLocks noEditPoints="1"/>
            </p:cNvSpPr>
            <p:nvPr/>
          </p:nvSpPr>
          <p:spPr bwMode="auto">
            <a:xfrm>
              <a:off x="4506907" y="7470087"/>
              <a:ext cx="925803" cy="151410"/>
            </a:xfrm>
            <a:custGeom>
              <a:avLst/>
              <a:gdLst>
                <a:gd name="T0" fmla="*/ 18 w 587"/>
                <a:gd name="T1" fmla="*/ 79 h 96"/>
                <a:gd name="T2" fmla="*/ 15 w 587"/>
                <a:gd name="T3" fmla="*/ 95 h 96"/>
                <a:gd name="T4" fmla="*/ 19 w 587"/>
                <a:gd name="T5" fmla="*/ 96 h 96"/>
                <a:gd name="T6" fmla="*/ 22 w 587"/>
                <a:gd name="T7" fmla="*/ 80 h 96"/>
                <a:gd name="T8" fmla="*/ 18 w 587"/>
                <a:gd name="T9" fmla="*/ 79 h 96"/>
                <a:gd name="T10" fmla="*/ 578 w 587"/>
                <a:gd name="T11" fmla="*/ 2 h 96"/>
                <a:gd name="T12" fmla="*/ 577 w 587"/>
                <a:gd name="T13" fmla="*/ 5 h 96"/>
                <a:gd name="T14" fmla="*/ 585 w 587"/>
                <a:gd name="T15" fmla="*/ 9 h 96"/>
                <a:gd name="T16" fmla="*/ 587 w 587"/>
                <a:gd name="T17" fmla="*/ 6 h 96"/>
                <a:gd name="T18" fmla="*/ 578 w 587"/>
                <a:gd name="T19" fmla="*/ 2 h 96"/>
                <a:gd name="T20" fmla="*/ 4 w 587"/>
                <a:gd name="T21" fmla="*/ 0 h 96"/>
                <a:gd name="T22" fmla="*/ 0 w 587"/>
                <a:gd name="T23" fmla="*/ 2 h 96"/>
                <a:gd name="T24" fmla="*/ 8 w 587"/>
                <a:gd name="T25" fmla="*/ 17 h 96"/>
                <a:gd name="T26" fmla="*/ 12 w 587"/>
                <a:gd name="T27" fmla="*/ 14 h 96"/>
                <a:gd name="T28" fmla="*/ 4 w 58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7" h="96">
                  <a:moveTo>
                    <a:pt x="18" y="79"/>
                  </a:moveTo>
                  <a:cubicBezTo>
                    <a:pt x="15" y="95"/>
                    <a:pt x="15" y="95"/>
                    <a:pt x="15" y="95"/>
                  </a:cubicBezTo>
                  <a:cubicBezTo>
                    <a:pt x="16" y="96"/>
                    <a:pt x="18" y="96"/>
                    <a:pt x="19" y="96"/>
                  </a:cubicBezTo>
                  <a:cubicBezTo>
                    <a:pt x="22" y="80"/>
                    <a:pt x="22" y="80"/>
                    <a:pt x="22" y="80"/>
                  </a:cubicBezTo>
                  <a:cubicBezTo>
                    <a:pt x="21" y="80"/>
                    <a:pt x="20" y="79"/>
                    <a:pt x="18" y="79"/>
                  </a:cubicBezTo>
                  <a:moveTo>
                    <a:pt x="578" y="2"/>
                  </a:moveTo>
                  <a:cubicBezTo>
                    <a:pt x="578" y="3"/>
                    <a:pt x="577" y="4"/>
                    <a:pt x="577" y="5"/>
                  </a:cubicBezTo>
                  <a:cubicBezTo>
                    <a:pt x="585" y="9"/>
                    <a:pt x="585" y="9"/>
                    <a:pt x="585" y="9"/>
                  </a:cubicBezTo>
                  <a:cubicBezTo>
                    <a:pt x="586" y="8"/>
                    <a:pt x="586" y="7"/>
                    <a:pt x="587" y="6"/>
                  </a:cubicBezTo>
                  <a:cubicBezTo>
                    <a:pt x="578" y="2"/>
                    <a:pt x="578" y="2"/>
                    <a:pt x="578" y="2"/>
                  </a:cubicBezTo>
                  <a:moveTo>
                    <a:pt x="4" y="0"/>
                  </a:moveTo>
                  <a:cubicBezTo>
                    <a:pt x="3" y="0"/>
                    <a:pt x="1" y="1"/>
                    <a:pt x="0" y="2"/>
                  </a:cubicBezTo>
                  <a:cubicBezTo>
                    <a:pt x="8" y="17"/>
                    <a:pt x="8" y="17"/>
                    <a:pt x="8" y="17"/>
                  </a:cubicBezTo>
                  <a:cubicBezTo>
                    <a:pt x="9" y="16"/>
                    <a:pt x="11" y="15"/>
                    <a:pt x="12" y="14"/>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 name="Freeform 20204">
              <a:extLst>
                <a:ext uri="{FF2B5EF4-FFF2-40B4-BE49-F238E27FC236}">
                  <a16:creationId xmlns:a16="http://schemas.microsoft.com/office/drawing/2014/main" id="{B988EEE0-FA0A-4E60-B9F8-77E133529D17}"/>
                </a:ext>
              </a:extLst>
            </p:cNvPr>
            <p:cNvSpPr>
              <a:spLocks noEditPoints="1"/>
            </p:cNvSpPr>
            <p:nvPr/>
          </p:nvSpPr>
          <p:spPr bwMode="auto">
            <a:xfrm>
              <a:off x="6970824" y="6650339"/>
              <a:ext cx="90046" cy="725033"/>
            </a:xfrm>
            <a:custGeom>
              <a:avLst/>
              <a:gdLst>
                <a:gd name="T0" fmla="*/ 50 w 57"/>
                <a:gd name="T1" fmla="*/ 25 h 460"/>
                <a:gd name="T2" fmla="*/ 0 w 57"/>
                <a:gd name="T3" fmla="*/ 459 h 460"/>
                <a:gd name="T4" fmla="*/ 4 w 57"/>
                <a:gd name="T5" fmla="*/ 460 h 460"/>
                <a:gd name="T6" fmla="*/ 54 w 57"/>
                <a:gd name="T7" fmla="*/ 26 h 460"/>
                <a:gd name="T8" fmla="*/ 50 w 57"/>
                <a:gd name="T9" fmla="*/ 25 h 460"/>
                <a:gd name="T10" fmla="*/ 53 w 57"/>
                <a:gd name="T11" fmla="*/ 0 h 460"/>
                <a:gd name="T12" fmla="*/ 51 w 57"/>
                <a:gd name="T13" fmla="*/ 12 h 460"/>
                <a:gd name="T14" fmla="*/ 56 w 57"/>
                <a:gd name="T15" fmla="*/ 12 h 460"/>
                <a:gd name="T16" fmla="*/ 57 w 57"/>
                <a:gd name="T17" fmla="*/ 0 h 460"/>
                <a:gd name="T18" fmla="*/ 53 w 57"/>
                <a:gd name="T19"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60">
                  <a:moveTo>
                    <a:pt x="50" y="25"/>
                  </a:moveTo>
                  <a:cubicBezTo>
                    <a:pt x="0" y="459"/>
                    <a:pt x="0" y="459"/>
                    <a:pt x="0" y="459"/>
                  </a:cubicBezTo>
                  <a:cubicBezTo>
                    <a:pt x="1" y="459"/>
                    <a:pt x="3" y="460"/>
                    <a:pt x="4" y="460"/>
                  </a:cubicBezTo>
                  <a:cubicBezTo>
                    <a:pt x="54" y="26"/>
                    <a:pt x="54" y="26"/>
                    <a:pt x="54" y="26"/>
                  </a:cubicBezTo>
                  <a:cubicBezTo>
                    <a:pt x="53" y="26"/>
                    <a:pt x="51" y="26"/>
                    <a:pt x="50" y="25"/>
                  </a:cubicBezTo>
                  <a:moveTo>
                    <a:pt x="53" y="0"/>
                  </a:moveTo>
                  <a:cubicBezTo>
                    <a:pt x="51" y="12"/>
                    <a:pt x="51" y="12"/>
                    <a:pt x="51" y="12"/>
                  </a:cubicBezTo>
                  <a:cubicBezTo>
                    <a:pt x="53" y="12"/>
                    <a:pt x="54" y="12"/>
                    <a:pt x="56" y="12"/>
                  </a:cubicBezTo>
                  <a:cubicBezTo>
                    <a:pt x="57" y="0"/>
                    <a:pt x="57" y="0"/>
                    <a:pt x="57" y="0"/>
                  </a:cubicBezTo>
                  <a:cubicBezTo>
                    <a:pt x="55" y="0"/>
                    <a:pt x="54" y="0"/>
                    <a:pt x="53"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7" name="Freeform 20205">
              <a:extLst>
                <a:ext uri="{FF2B5EF4-FFF2-40B4-BE49-F238E27FC236}">
                  <a16:creationId xmlns:a16="http://schemas.microsoft.com/office/drawing/2014/main" id="{C2489FFE-7361-447B-AF2B-280E04ED4878}"/>
                </a:ext>
              </a:extLst>
            </p:cNvPr>
            <p:cNvSpPr/>
            <p:nvPr/>
          </p:nvSpPr>
          <p:spPr bwMode="auto">
            <a:xfrm>
              <a:off x="6101049" y="7167267"/>
              <a:ext cx="387530" cy="124730"/>
            </a:xfrm>
            <a:custGeom>
              <a:avLst/>
              <a:gdLst>
                <a:gd name="T0" fmla="*/ 1 w 246"/>
                <a:gd name="T1" fmla="*/ 0 h 79"/>
                <a:gd name="T2" fmla="*/ 0 w 246"/>
                <a:gd name="T3" fmla="*/ 4 h 79"/>
                <a:gd name="T4" fmla="*/ 246 w 246"/>
                <a:gd name="T5" fmla="*/ 79 h 79"/>
                <a:gd name="T6" fmla="*/ 246 w 246"/>
                <a:gd name="T7" fmla="*/ 75 h 79"/>
                <a:gd name="T8" fmla="*/ 1 w 246"/>
                <a:gd name="T9" fmla="*/ 0 h 79"/>
              </a:gdLst>
              <a:ahLst/>
              <a:cxnLst>
                <a:cxn ang="0">
                  <a:pos x="T0" y="T1"/>
                </a:cxn>
                <a:cxn ang="0">
                  <a:pos x="T2" y="T3"/>
                </a:cxn>
                <a:cxn ang="0">
                  <a:pos x="T4" y="T5"/>
                </a:cxn>
                <a:cxn ang="0">
                  <a:pos x="T6" y="T7"/>
                </a:cxn>
                <a:cxn ang="0">
                  <a:pos x="T8" y="T9"/>
                </a:cxn>
              </a:cxnLst>
              <a:rect l="0" t="0" r="r" b="b"/>
              <a:pathLst>
                <a:path w="246" h="79">
                  <a:moveTo>
                    <a:pt x="1" y="0"/>
                  </a:moveTo>
                  <a:cubicBezTo>
                    <a:pt x="1" y="1"/>
                    <a:pt x="0" y="3"/>
                    <a:pt x="0" y="4"/>
                  </a:cubicBezTo>
                  <a:cubicBezTo>
                    <a:pt x="246" y="79"/>
                    <a:pt x="246" y="79"/>
                    <a:pt x="246" y="79"/>
                  </a:cubicBezTo>
                  <a:cubicBezTo>
                    <a:pt x="246" y="75"/>
                    <a:pt x="246" y="75"/>
                    <a:pt x="246" y="75"/>
                  </a:cubicBezTo>
                  <a:cubicBezTo>
                    <a:pt x="1" y="0"/>
                    <a:pt x="1" y="0"/>
                    <a:pt x="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8" name="Freeform 20208">
              <a:extLst>
                <a:ext uri="{FF2B5EF4-FFF2-40B4-BE49-F238E27FC236}">
                  <a16:creationId xmlns:a16="http://schemas.microsoft.com/office/drawing/2014/main" id="{3CD430A0-C839-4FAB-8635-2246E3BCEB87}"/>
                </a:ext>
              </a:extLst>
            </p:cNvPr>
            <p:cNvSpPr/>
            <p:nvPr/>
          </p:nvSpPr>
          <p:spPr bwMode="auto">
            <a:xfrm flipV="1">
              <a:off x="5435371" y="7487427"/>
              <a:ext cx="417540" cy="137401"/>
            </a:xfrm>
            <a:custGeom>
              <a:avLst/>
              <a:gdLst>
                <a:gd name="T0" fmla="*/ 168 w 172"/>
                <a:gd name="T1" fmla="*/ 0 h 350"/>
                <a:gd name="T2" fmla="*/ 41 w 172"/>
                <a:gd name="T3" fmla="*/ 264 h 350"/>
                <a:gd name="T4" fmla="*/ 39 w 172"/>
                <a:gd name="T5" fmla="*/ 268 h 350"/>
                <a:gd name="T6" fmla="*/ 0 w 172"/>
                <a:gd name="T7" fmla="*/ 350 h 350"/>
                <a:gd name="T8" fmla="*/ 5 w 172"/>
                <a:gd name="T9" fmla="*/ 350 h 350"/>
                <a:gd name="T10" fmla="*/ 43 w 172"/>
                <a:gd name="T11" fmla="*/ 270 h 350"/>
                <a:gd name="T12" fmla="*/ 45 w 172"/>
                <a:gd name="T13" fmla="*/ 266 h 350"/>
                <a:gd name="T14" fmla="*/ 172 w 172"/>
                <a:gd name="T15" fmla="*/ 2 h 350"/>
                <a:gd name="T16" fmla="*/ 168 w 172"/>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50">
                  <a:moveTo>
                    <a:pt x="168" y="0"/>
                  </a:moveTo>
                  <a:cubicBezTo>
                    <a:pt x="41" y="264"/>
                    <a:pt x="41" y="264"/>
                    <a:pt x="41" y="264"/>
                  </a:cubicBezTo>
                  <a:cubicBezTo>
                    <a:pt x="39" y="268"/>
                    <a:pt x="39" y="268"/>
                    <a:pt x="39" y="268"/>
                  </a:cubicBezTo>
                  <a:cubicBezTo>
                    <a:pt x="0" y="350"/>
                    <a:pt x="0" y="350"/>
                    <a:pt x="0" y="350"/>
                  </a:cubicBezTo>
                  <a:cubicBezTo>
                    <a:pt x="5" y="350"/>
                    <a:pt x="5" y="350"/>
                    <a:pt x="5" y="350"/>
                  </a:cubicBezTo>
                  <a:cubicBezTo>
                    <a:pt x="43" y="270"/>
                    <a:pt x="43" y="270"/>
                    <a:pt x="43" y="270"/>
                  </a:cubicBezTo>
                  <a:cubicBezTo>
                    <a:pt x="45" y="266"/>
                    <a:pt x="45" y="266"/>
                    <a:pt x="45" y="266"/>
                  </a:cubicBezTo>
                  <a:cubicBezTo>
                    <a:pt x="172" y="2"/>
                    <a:pt x="172" y="2"/>
                    <a:pt x="172" y="2"/>
                  </a:cubicBezTo>
                  <a:cubicBezTo>
                    <a:pt x="170" y="1"/>
                    <a:pt x="169" y="0"/>
                    <a:pt x="16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9" name="Freeform 20209">
              <a:extLst>
                <a:ext uri="{FF2B5EF4-FFF2-40B4-BE49-F238E27FC236}">
                  <a16:creationId xmlns:a16="http://schemas.microsoft.com/office/drawing/2014/main" id="{2E7B39E9-9D5F-443C-9FE5-3F608559DE9D}"/>
                </a:ext>
              </a:extLst>
            </p:cNvPr>
            <p:cNvSpPr/>
            <p:nvPr/>
          </p:nvSpPr>
          <p:spPr bwMode="auto">
            <a:xfrm>
              <a:off x="6668004" y="7339354"/>
              <a:ext cx="244791" cy="82042"/>
            </a:xfrm>
            <a:custGeom>
              <a:avLst/>
              <a:gdLst>
                <a:gd name="T0" fmla="*/ 0 w 155"/>
                <a:gd name="T1" fmla="*/ 0 h 52"/>
                <a:gd name="T2" fmla="*/ 0 w 155"/>
                <a:gd name="T3" fmla="*/ 5 h 52"/>
                <a:gd name="T4" fmla="*/ 154 w 155"/>
                <a:gd name="T5" fmla="*/ 52 h 52"/>
                <a:gd name="T6" fmla="*/ 155 w 155"/>
                <a:gd name="T7" fmla="*/ 48 h 52"/>
                <a:gd name="T8" fmla="*/ 0 w 155"/>
                <a:gd name="T9" fmla="*/ 0 h 52"/>
              </a:gdLst>
              <a:ahLst/>
              <a:cxnLst>
                <a:cxn ang="0">
                  <a:pos x="T0" y="T1"/>
                </a:cxn>
                <a:cxn ang="0">
                  <a:pos x="T2" y="T3"/>
                </a:cxn>
                <a:cxn ang="0">
                  <a:pos x="T4" y="T5"/>
                </a:cxn>
                <a:cxn ang="0">
                  <a:pos x="T6" y="T7"/>
                </a:cxn>
                <a:cxn ang="0">
                  <a:pos x="T8" y="T9"/>
                </a:cxn>
              </a:cxnLst>
              <a:rect l="0" t="0" r="r" b="b"/>
              <a:pathLst>
                <a:path w="155" h="52">
                  <a:moveTo>
                    <a:pt x="0" y="0"/>
                  </a:moveTo>
                  <a:cubicBezTo>
                    <a:pt x="0" y="5"/>
                    <a:pt x="0" y="5"/>
                    <a:pt x="0" y="5"/>
                  </a:cubicBezTo>
                  <a:cubicBezTo>
                    <a:pt x="154" y="52"/>
                    <a:pt x="154" y="52"/>
                    <a:pt x="154" y="52"/>
                  </a:cubicBezTo>
                  <a:cubicBezTo>
                    <a:pt x="155" y="50"/>
                    <a:pt x="155" y="49"/>
                    <a:pt x="155" y="48"/>
                  </a:cubicBezTo>
                  <a:cubicBezTo>
                    <a:pt x="0" y="0"/>
                    <a:pt x="0" y="0"/>
                    <a:pt x="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Freeform 20210">
              <a:extLst>
                <a:ext uri="{FF2B5EF4-FFF2-40B4-BE49-F238E27FC236}">
                  <a16:creationId xmlns:a16="http://schemas.microsoft.com/office/drawing/2014/main" id="{C6443F61-60DD-4299-9B0C-F26EACDFC2E7}"/>
                </a:ext>
              </a:extLst>
            </p:cNvPr>
            <p:cNvSpPr>
              <a:spLocks noEditPoints="1"/>
            </p:cNvSpPr>
            <p:nvPr/>
          </p:nvSpPr>
          <p:spPr bwMode="auto">
            <a:xfrm>
              <a:off x="5982322" y="7154594"/>
              <a:ext cx="685681" cy="192097"/>
            </a:xfrm>
            <a:custGeom>
              <a:avLst/>
              <a:gdLst>
                <a:gd name="T0" fmla="*/ 325 w 435"/>
                <a:gd name="T1" fmla="*/ 84 h 122"/>
                <a:gd name="T2" fmla="*/ 326 w 435"/>
                <a:gd name="T3" fmla="*/ 89 h 122"/>
                <a:gd name="T4" fmla="*/ 435 w 435"/>
                <a:gd name="T5" fmla="*/ 122 h 122"/>
                <a:gd name="T6" fmla="*/ 435 w 435"/>
                <a:gd name="T7" fmla="*/ 117 h 122"/>
                <a:gd name="T8" fmla="*/ 325 w 435"/>
                <a:gd name="T9" fmla="*/ 84 h 122"/>
                <a:gd name="T10" fmla="*/ 6 w 435"/>
                <a:gd name="T11" fmla="*/ 18 h 122"/>
                <a:gd name="T12" fmla="*/ 0 w 435"/>
                <a:gd name="T13" fmla="*/ 31 h 122"/>
                <a:gd name="T14" fmla="*/ 4 w 435"/>
                <a:gd name="T15" fmla="*/ 33 h 122"/>
                <a:gd name="T16" fmla="*/ 10 w 435"/>
                <a:gd name="T17" fmla="*/ 20 h 122"/>
                <a:gd name="T18" fmla="*/ 6 w 435"/>
                <a:gd name="T19" fmla="*/ 18 h 122"/>
                <a:gd name="T20" fmla="*/ 48 w 435"/>
                <a:gd name="T21" fmla="*/ 0 h 122"/>
                <a:gd name="T22" fmla="*/ 47 w 435"/>
                <a:gd name="T23" fmla="*/ 4 h 122"/>
                <a:gd name="T24" fmla="*/ 60 w 435"/>
                <a:gd name="T25" fmla="*/ 8 h 122"/>
                <a:gd name="T26" fmla="*/ 61 w 435"/>
                <a:gd name="T27" fmla="*/ 4 h 122"/>
                <a:gd name="T28" fmla="*/ 48 w 435"/>
                <a:gd name="T2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5" h="122">
                  <a:moveTo>
                    <a:pt x="325" y="84"/>
                  </a:moveTo>
                  <a:cubicBezTo>
                    <a:pt x="326" y="89"/>
                    <a:pt x="326" y="89"/>
                    <a:pt x="326" y="89"/>
                  </a:cubicBezTo>
                  <a:cubicBezTo>
                    <a:pt x="435" y="122"/>
                    <a:pt x="435" y="122"/>
                    <a:pt x="435" y="122"/>
                  </a:cubicBezTo>
                  <a:cubicBezTo>
                    <a:pt x="435" y="117"/>
                    <a:pt x="435" y="117"/>
                    <a:pt x="435" y="117"/>
                  </a:cubicBezTo>
                  <a:cubicBezTo>
                    <a:pt x="325" y="84"/>
                    <a:pt x="325" y="84"/>
                    <a:pt x="325" y="84"/>
                  </a:cubicBezTo>
                  <a:moveTo>
                    <a:pt x="6" y="18"/>
                  </a:moveTo>
                  <a:cubicBezTo>
                    <a:pt x="0" y="31"/>
                    <a:pt x="0" y="31"/>
                    <a:pt x="0" y="31"/>
                  </a:cubicBezTo>
                  <a:cubicBezTo>
                    <a:pt x="2" y="31"/>
                    <a:pt x="3" y="32"/>
                    <a:pt x="4" y="33"/>
                  </a:cubicBezTo>
                  <a:cubicBezTo>
                    <a:pt x="10" y="20"/>
                    <a:pt x="10" y="20"/>
                    <a:pt x="10" y="20"/>
                  </a:cubicBezTo>
                  <a:cubicBezTo>
                    <a:pt x="9" y="20"/>
                    <a:pt x="7" y="19"/>
                    <a:pt x="6" y="18"/>
                  </a:cubicBezTo>
                  <a:moveTo>
                    <a:pt x="48" y="0"/>
                  </a:moveTo>
                  <a:cubicBezTo>
                    <a:pt x="48" y="1"/>
                    <a:pt x="47" y="2"/>
                    <a:pt x="47" y="4"/>
                  </a:cubicBezTo>
                  <a:cubicBezTo>
                    <a:pt x="60" y="8"/>
                    <a:pt x="60" y="8"/>
                    <a:pt x="60" y="8"/>
                  </a:cubicBezTo>
                  <a:cubicBezTo>
                    <a:pt x="60" y="6"/>
                    <a:pt x="61" y="5"/>
                    <a:pt x="61" y="4"/>
                  </a:cubicBezTo>
                  <a:cubicBezTo>
                    <a:pt x="48" y="0"/>
                    <a:pt x="48" y="0"/>
                    <a:pt x="4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1" name="Freeform 20213">
              <a:extLst>
                <a:ext uri="{FF2B5EF4-FFF2-40B4-BE49-F238E27FC236}">
                  <a16:creationId xmlns:a16="http://schemas.microsoft.com/office/drawing/2014/main" id="{B9CBFE7B-EF88-499C-818B-2857BB07F50B}"/>
                </a:ext>
              </a:extLst>
            </p:cNvPr>
            <p:cNvSpPr/>
            <p:nvPr/>
          </p:nvSpPr>
          <p:spPr bwMode="auto">
            <a:xfrm>
              <a:off x="6513926" y="6809753"/>
              <a:ext cx="154078" cy="83376"/>
            </a:xfrm>
            <a:custGeom>
              <a:avLst/>
              <a:gdLst>
                <a:gd name="T0" fmla="*/ 98 w 98"/>
                <a:gd name="T1" fmla="*/ 0 h 53"/>
                <a:gd name="T2" fmla="*/ 0 w 98"/>
                <a:gd name="T3" fmla="*/ 49 h 53"/>
                <a:gd name="T4" fmla="*/ 2 w 98"/>
                <a:gd name="T5" fmla="*/ 53 h 53"/>
                <a:gd name="T6" fmla="*/ 98 w 98"/>
                <a:gd name="T7" fmla="*/ 5 h 53"/>
                <a:gd name="T8" fmla="*/ 98 w 98"/>
                <a:gd name="T9" fmla="*/ 0 h 53"/>
              </a:gdLst>
              <a:ahLst/>
              <a:cxnLst>
                <a:cxn ang="0">
                  <a:pos x="T0" y="T1"/>
                </a:cxn>
                <a:cxn ang="0">
                  <a:pos x="T2" y="T3"/>
                </a:cxn>
                <a:cxn ang="0">
                  <a:pos x="T4" y="T5"/>
                </a:cxn>
                <a:cxn ang="0">
                  <a:pos x="T6" y="T7"/>
                </a:cxn>
                <a:cxn ang="0">
                  <a:pos x="T8" y="T9"/>
                </a:cxn>
              </a:cxnLst>
              <a:rect l="0" t="0" r="r" b="b"/>
              <a:pathLst>
                <a:path w="98" h="53">
                  <a:moveTo>
                    <a:pt x="98" y="0"/>
                  </a:moveTo>
                  <a:cubicBezTo>
                    <a:pt x="0" y="49"/>
                    <a:pt x="0" y="49"/>
                    <a:pt x="0" y="49"/>
                  </a:cubicBezTo>
                  <a:cubicBezTo>
                    <a:pt x="1" y="50"/>
                    <a:pt x="2" y="52"/>
                    <a:pt x="2" y="53"/>
                  </a:cubicBezTo>
                  <a:cubicBezTo>
                    <a:pt x="98" y="5"/>
                    <a:pt x="98" y="5"/>
                    <a:pt x="98" y="5"/>
                  </a:cubicBezTo>
                  <a:cubicBezTo>
                    <a:pt x="98" y="0"/>
                    <a:pt x="98" y="0"/>
                    <a:pt x="98"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2" name="Freeform 20214">
              <a:extLst>
                <a:ext uri="{FF2B5EF4-FFF2-40B4-BE49-F238E27FC236}">
                  <a16:creationId xmlns:a16="http://schemas.microsoft.com/office/drawing/2014/main" id="{76053779-D970-4314-AF56-E540620036E8}"/>
                </a:ext>
              </a:extLst>
            </p:cNvPr>
            <p:cNvSpPr>
              <a:spLocks noEditPoints="1"/>
            </p:cNvSpPr>
            <p:nvPr/>
          </p:nvSpPr>
          <p:spPr bwMode="auto">
            <a:xfrm>
              <a:off x="6668004" y="6656342"/>
              <a:ext cx="780396" cy="737706"/>
            </a:xfrm>
            <a:custGeom>
              <a:avLst/>
              <a:gdLst>
                <a:gd name="T0" fmla="*/ 0 w 495"/>
                <a:gd name="T1" fmla="*/ 288 h 468"/>
                <a:gd name="T2" fmla="*/ 0 w 495"/>
                <a:gd name="T3" fmla="*/ 295 h 468"/>
                <a:gd name="T4" fmla="*/ 163 w 495"/>
                <a:gd name="T5" fmla="*/ 468 h 468"/>
                <a:gd name="T6" fmla="*/ 166 w 495"/>
                <a:gd name="T7" fmla="*/ 465 h 468"/>
                <a:gd name="T8" fmla="*/ 0 w 495"/>
                <a:gd name="T9" fmla="*/ 288 h 468"/>
                <a:gd name="T10" fmla="*/ 491 w 495"/>
                <a:gd name="T11" fmla="*/ 178 h 468"/>
                <a:gd name="T12" fmla="*/ 354 w 495"/>
                <a:gd name="T13" fmla="*/ 320 h 468"/>
                <a:gd name="T14" fmla="*/ 350 w 495"/>
                <a:gd name="T15" fmla="*/ 324 h 468"/>
                <a:gd name="T16" fmla="*/ 215 w 495"/>
                <a:gd name="T17" fmla="*/ 464 h 468"/>
                <a:gd name="T18" fmla="*/ 218 w 495"/>
                <a:gd name="T19" fmla="*/ 467 h 468"/>
                <a:gd name="T20" fmla="*/ 352 w 495"/>
                <a:gd name="T21" fmla="*/ 329 h 468"/>
                <a:gd name="T22" fmla="*/ 355 w 495"/>
                <a:gd name="T23" fmla="*/ 325 h 468"/>
                <a:gd name="T24" fmla="*/ 495 w 495"/>
                <a:gd name="T25" fmla="*/ 181 h 468"/>
                <a:gd name="T26" fmla="*/ 491 w 495"/>
                <a:gd name="T27" fmla="*/ 178 h 468"/>
                <a:gd name="T28" fmla="*/ 291 w 495"/>
                <a:gd name="T29" fmla="*/ 0 h 468"/>
                <a:gd name="T30" fmla="*/ 288 w 495"/>
                <a:gd name="T31" fmla="*/ 4 h 468"/>
                <a:gd name="T32" fmla="*/ 487 w 495"/>
                <a:gd name="T33" fmla="*/ 139 h 468"/>
                <a:gd name="T34" fmla="*/ 490 w 495"/>
                <a:gd name="T35" fmla="*/ 135 h 468"/>
                <a:gd name="T36" fmla="*/ 291 w 495"/>
                <a:gd name="T37"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5" h="468">
                  <a:moveTo>
                    <a:pt x="0" y="288"/>
                  </a:moveTo>
                  <a:cubicBezTo>
                    <a:pt x="0" y="295"/>
                    <a:pt x="0" y="295"/>
                    <a:pt x="0" y="295"/>
                  </a:cubicBezTo>
                  <a:cubicBezTo>
                    <a:pt x="163" y="468"/>
                    <a:pt x="163" y="468"/>
                    <a:pt x="163" y="468"/>
                  </a:cubicBezTo>
                  <a:cubicBezTo>
                    <a:pt x="164" y="467"/>
                    <a:pt x="165" y="466"/>
                    <a:pt x="166" y="465"/>
                  </a:cubicBezTo>
                  <a:cubicBezTo>
                    <a:pt x="0" y="288"/>
                    <a:pt x="0" y="288"/>
                    <a:pt x="0" y="288"/>
                  </a:cubicBezTo>
                  <a:moveTo>
                    <a:pt x="491" y="178"/>
                  </a:moveTo>
                  <a:cubicBezTo>
                    <a:pt x="354" y="320"/>
                    <a:pt x="354" y="320"/>
                    <a:pt x="354" y="320"/>
                  </a:cubicBezTo>
                  <a:cubicBezTo>
                    <a:pt x="350" y="324"/>
                    <a:pt x="350" y="324"/>
                    <a:pt x="350" y="324"/>
                  </a:cubicBezTo>
                  <a:cubicBezTo>
                    <a:pt x="215" y="464"/>
                    <a:pt x="215" y="464"/>
                    <a:pt x="215" y="464"/>
                  </a:cubicBezTo>
                  <a:cubicBezTo>
                    <a:pt x="216" y="465"/>
                    <a:pt x="217" y="466"/>
                    <a:pt x="218" y="467"/>
                  </a:cubicBezTo>
                  <a:cubicBezTo>
                    <a:pt x="352" y="329"/>
                    <a:pt x="352" y="329"/>
                    <a:pt x="352" y="329"/>
                  </a:cubicBezTo>
                  <a:cubicBezTo>
                    <a:pt x="355" y="325"/>
                    <a:pt x="355" y="325"/>
                    <a:pt x="355" y="325"/>
                  </a:cubicBezTo>
                  <a:cubicBezTo>
                    <a:pt x="495" y="181"/>
                    <a:pt x="495" y="181"/>
                    <a:pt x="495" y="181"/>
                  </a:cubicBezTo>
                  <a:cubicBezTo>
                    <a:pt x="493" y="180"/>
                    <a:pt x="492" y="179"/>
                    <a:pt x="491" y="178"/>
                  </a:cubicBezTo>
                  <a:moveTo>
                    <a:pt x="291" y="0"/>
                  </a:moveTo>
                  <a:cubicBezTo>
                    <a:pt x="290" y="1"/>
                    <a:pt x="289" y="3"/>
                    <a:pt x="288" y="4"/>
                  </a:cubicBezTo>
                  <a:cubicBezTo>
                    <a:pt x="487" y="139"/>
                    <a:pt x="487" y="139"/>
                    <a:pt x="487" y="139"/>
                  </a:cubicBezTo>
                  <a:cubicBezTo>
                    <a:pt x="488" y="137"/>
                    <a:pt x="489" y="136"/>
                    <a:pt x="490" y="135"/>
                  </a:cubicBezTo>
                  <a:cubicBezTo>
                    <a:pt x="291" y="0"/>
                    <a:pt x="291" y="0"/>
                    <a:pt x="29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3" name="Freeform 20215">
              <a:extLst>
                <a:ext uri="{FF2B5EF4-FFF2-40B4-BE49-F238E27FC236}">
                  <a16:creationId xmlns:a16="http://schemas.microsoft.com/office/drawing/2014/main" id="{C29D5301-125F-42F9-AF08-E31E9B3B76A4}"/>
                </a:ext>
              </a:extLst>
            </p:cNvPr>
            <p:cNvSpPr/>
            <p:nvPr/>
          </p:nvSpPr>
          <p:spPr bwMode="auto">
            <a:xfrm>
              <a:off x="6504588" y="6941820"/>
              <a:ext cx="163416" cy="179424"/>
            </a:xfrm>
            <a:custGeom>
              <a:avLst/>
              <a:gdLst>
                <a:gd name="T0" fmla="*/ 3 w 104"/>
                <a:gd name="T1" fmla="*/ 0 h 114"/>
                <a:gd name="T2" fmla="*/ 0 w 104"/>
                <a:gd name="T3" fmla="*/ 3 h 114"/>
                <a:gd name="T4" fmla="*/ 104 w 104"/>
                <a:gd name="T5" fmla="*/ 114 h 114"/>
                <a:gd name="T6" fmla="*/ 104 w 104"/>
                <a:gd name="T7" fmla="*/ 107 h 114"/>
                <a:gd name="T8" fmla="*/ 3 w 104"/>
                <a:gd name="T9" fmla="*/ 0 h 114"/>
              </a:gdLst>
              <a:ahLst/>
              <a:cxnLst>
                <a:cxn ang="0">
                  <a:pos x="T0" y="T1"/>
                </a:cxn>
                <a:cxn ang="0">
                  <a:pos x="T2" y="T3"/>
                </a:cxn>
                <a:cxn ang="0">
                  <a:pos x="T4" y="T5"/>
                </a:cxn>
                <a:cxn ang="0">
                  <a:pos x="T6" y="T7"/>
                </a:cxn>
                <a:cxn ang="0">
                  <a:pos x="T8" y="T9"/>
                </a:cxn>
              </a:cxnLst>
              <a:rect l="0" t="0" r="r" b="b"/>
              <a:pathLst>
                <a:path w="104" h="114">
                  <a:moveTo>
                    <a:pt x="3" y="0"/>
                  </a:moveTo>
                  <a:cubicBezTo>
                    <a:pt x="3" y="1"/>
                    <a:pt x="1" y="2"/>
                    <a:pt x="0" y="3"/>
                  </a:cubicBezTo>
                  <a:cubicBezTo>
                    <a:pt x="104" y="114"/>
                    <a:pt x="104" y="114"/>
                    <a:pt x="104" y="114"/>
                  </a:cubicBezTo>
                  <a:cubicBezTo>
                    <a:pt x="104" y="107"/>
                    <a:pt x="104" y="107"/>
                    <a:pt x="104" y="107"/>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Freeform 20217">
              <a:extLst>
                <a:ext uri="{FF2B5EF4-FFF2-40B4-BE49-F238E27FC236}">
                  <a16:creationId xmlns:a16="http://schemas.microsoft.com/office/drawing/2014/main" id="{AEBF2882-6D99-4716-8ABA-00ECDB067B20}"/>
                </a:ext>
              </a:extLst>
            </p:cNvPr>
            <p:cNvSpPr>
              <a:spLocks noEditPoints="1"/>
            </p:cNvSpPr>
            <p:nvPr/>
          </p:nvSpPr>
          <p:spPr bwMode="auto">
            <a:xfrm>
              <a:off x="6488579" y="6893128"/>
              <a:ext cx="17342" cy="44022"/>
            </a:xfrm>
            <a:custGeom>
              <a:avLst/>
              <a:gdLst>
                <a:gd name="T0" fmla="*/ 3 w 11"/>
                <a:gd name="T1" fmla="*/ 20 h 28"/>
                <a:gd name="T2" fmla="*/ 0 w 11"/>
                <a:gd name="T3" fmla="*/ 23 h 28"/>
                <a:gd name="T4" fmla="*/ 5 w 11"/>
                <a:gd name="T5" fmla="*/ 28 h 28"/>
                <a:gd name="T6" fmla="*/ 8 w 11"/>
                <a:gd name="T7" fmla="*/ 25 h 28"/>
                <a:gd name="T8" fmla="*/ 3 w 11"/>
                <a:gd name="T9" fmla="*/ 20 h 28"/>
                <a:gd name="T10" fmla="*/ 9 w 11"/>
                <a:gd name="T11" fmla="*/ 0 h 28"/>
                <a:gd name="T12" fmla="*/ 3 w 11"/>
                <a:gd name="T13" fmla="*/ 3 h 28"/>
                <a:gd name="T14" fmla="*/ 5 w 11"/>
                <a:gd name="T15" fmla="*/ 7 h 28"/>
                <a:gd name="T16" fmla="*/ 11 w 11"/>
                <a:gd name="T17" fmla="*/ 3 h 28"/>
                <a:gd name="T18" fmla="*/ 9 w 11"/>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8">
                  <a:moveTo>
                    <a:pt x="3" y="20"/>
                  </a:moveTo>
                  <a:cubicBezTo>
                    <a:pt x="2" y="21"/>
                    <a:pt x="1" y="22"/>
                    <a:pt x="0" y="23"/>
                  </a:cubicBezTo>
                  <a:cubicBezTo>
                    <a:pt x="5" y="28"/>
                    <a:pt x="5" y="28"/>
                    <a:pt x="5" y="28"/>
                  </a:cubicBezTo>
                  <a:cubicBezTo>
                    <a:pt x="6" y="27"/>
                    <a:pt x="7" y="26"/>
                    <a:pt x="8" y="25"/>
                  </a:cubicBezTo>
                  <a:cubicBezTo>
                    <a:pt x="3" y="20"/>
                    <a:pt x="3" y="20"/>
                    <a:pt x="3" y="20"/>
                  </a:cubicBezTo>
                  <a:moveTo>
                    <a:pt x="9" y="0"/>
                  </a:moveTo>
                  <a:cubicBezTo>
                    <a:pt x="3" y="3"/>
                    <a:pt x="3" y="3"/>
                    <a:pt x="3" y="3"/>
                  </a:cubicBezTo>
                  <a:cubicBezTo>
                    <a:pt x="4" y="4"/>
                    <a:pt x="5" y="5"/>
                    <a:pt x="5" y="7"/>
                  </a:cubicBezTo>
                  <a:cubicBezTo>
                    <a:pt x="11" y="3"/>
                    <a:pt x="11" y="3"/>
                    <a:pt x="11" y="3"/>
                  </a:cubicBezTo>
                  <a:cubicBezTo>
                    <a:pt x="11" y="2"/>
                    <a:pt x="10" y="1"/>
                    <a:pt x="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5" name="Freeform 20218">
              <a:extLst>
                <a:ext uri="{FF2B5EF4-FFF2-40B4-BE49-F238E27FC236}">
                  <a16:creationId xmlns:a16="http://schemas.microsoft.com/office/drawing/2014/main" id="{635FE875-1F63-41D4-B8F0-9BCB90C5D2C8}"/>
                </a:ext>
              </a:extLst>
            </p:cNvPr>
            <p:cNvSpPr/>
            <p:nvPr/>
          </p:nvSpPr>
          <p:spPr bwMode="auto">
            <a:xfrm>
              <a:off x="6907459" y="6178767"/>
              <a:ext cx="16008" cy="11339"/>
            </a:xfrm>
            <a:custGeom>
              <a:avLst/>
              <a:gdLst>
                <a:gd name="T0" fmla="*/ 2 w 10"/>
                <a:gd name="T1" fmla="*/ 0 h 7"/>
                <a:gd name="T2" fmla="*/ 0 w 10"/>
                <a:gd name="T3" fmla="*/ 4 h 7"/>
                <a:gd name="T4" fmla="*/ 8 w 10"/>
                <a:gd name="T5" fmla="*/ 7 h 7"/>
                <a:gd name="T6" fmla="*/ 10 w 10"/>
                <a:gd name="T7" fmla="*/ 3 h 7"/>
                <a:gd name="T8" fmla="*/ 2 w 10"/>
                <a:gd name="T9" fmla="*/ 0 h 7"/>
              </a:gdLst>
              <a:ahLst/>
              <a:cxnLst>
                <a:cxn ang="0">
                  <a:pos x="T0" y="T1"/>
                </a:cxn>
                <a:cxn ang="0">
                  <a:pos x="T2" y="T3"/>
                </a:cxn>
                <a:cxn ang="0">
                  <a:pos x="T4" y="T5"/>
                </a:cxn>
                <a:cxn ang="0">
                  <a:pos x="T6" y="T7"/>
                </a:cxn>
                <a:cxn ang="0">
                  <a:pos x="T8" y="T9"/>
                </a:cxn>
              </a:cxnLst>
              <a:rect l="0" t="0" r="r" b="b"/>
              <a:pathLst>
                <a:path w="10" h="7">
                  <a:moveTo>
                    <a:pt x="2" y="0"/>
                  </a:moveTo>
                  <a:cubicBezTo>
                    <a:pt x="1" y="1"/>
                    <a:pt x="1" y="3"/>
                    <a:pt x="0" y="4"/>
                  </a:cubicBezTo>
                  <a:cubicBezTo>
                    <a:pt x="8" y="7"/>
                    <a:pt x="8" y="7"/>
                    <a:pt x="8" y="7"/>
                  </a:cubicBezTo>
                  <a:cubicBezTo>
                    <a:pt x="9" y="5"/>
                    <a:pt x="9" y="4"/>
                    <a:pt x="10" y="3"/>
                  </a:cubicBezTo>
                  <a:cubicBezTo>
                    <a:pt x="2" y="0"/>
                    <a:pt x="2" y="0"/>
                    <a:pt x="2"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6" name="Freeform 20219">
              <a:extLst>
                <a:ext uri="{FF2B5EF4-FFF2-40B4-BE49-F238E27FC236}">
                  <a16:creationId xmlns:a16="http://schemas.microsoft.com/office/drawing/2014/main" id="{0C00D8FB-E449-4A36-A1D6-443AE9A1C522}"/>
                </a:ext>
              </a:extLst>
            </p:cNvPr>
            <p:cNvSpPr>
              <a:spLocks noEditPoints="1"/>
            </p:cNvSpPr>
            <p:nvPr/>
          </p:nvSpPr>
          <p:spPr bwMode="auto">
            <a:xfrm>
              <a:off x="5986992" y="5852603"/>
              <a:ext cx="20677" cy="41354"/>
            </a:xfrm>
            <a:custGeom>
              <a:avLst/>
              <a:gdLst>
                <a:gd name="T0" fmla="*/ 2 w 13"/>
                <a:gd name="T1" fmla="*/ 18 h 26"/>
                <a:gd name="T2" fmla="*/ 0 w 13"/>
                <a:gd name="T3" fmla="*/ 22 h 26"/>
                <a:gd name="T4" fmla="*/ 6 w 13"/>
                <a:gd name="T5" fmla="*/ 24 h 26"/>
                <a:gd name="T6" fmla="*/ 12 w 13"/>
                <a:gd name="T7" fmla="*/ 26 h 26"/>
                <a:gd name="T8" fmla="*/ 13 w 13"/>
                <a:gd name="T9" fmla="*/ 22 h 26"/>
                <a:gd name="T10" fmla="*/ 2 w 13"/>
                <a:gd name="T11" fmla="*/ 18 h 26"/>
                <a:gd name="T12" fmla="*/ 12 w 13"/>
                <a:gd name="T13" fmla="*/ 0 h 26"/>
                <a:gd name="T14" fmla="*/ 0 w 13"/>
                <a:gd name="T15" fmla="*/ 4 h 26"/>
                <a:gd name="T16" fmla="*/ 1 w 13"/>
                <a:gd name="T17" fmla="*/ 8 h 26"/>
                <a:gd name="T18" fmla="*/ 13 w 13"/>
                <a:gd name="T19" fmla="*/ 4 h 26"/>
                <a:gd name="T20" fmla="*/ 12 w 13"/>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6">
                  <a:moveTo>
                    <a:pt x="2" y="18"/>
                  </a:moveTo>
                  <a:cubicBezTo>
                    <a:pt x="1" y="20"/>
                    <a:pt x="1" y="21"/>
                    <a:pt x="0" y="22"/>
                  </a:cubicBezTo>
                  <a:cubicBezTo>
                    <a:pt x="6" y="24"/>
                    <a:pt x="6" y="24"/>
                    <a:pt x="6" y="24"/>
                  </a:cubicBezTo>
                  <a:cubicBezTo>
                    <a:pt x="12" y="26"/>
                    <a:pt x="12" y="26"/>
                    <a:pt x="12" y="26"/>
                  </a:cubicBezTo>
                  <a:cubicBezTo>
                    <a:pt x="12" y="25"/>
                    <a:pt x="13" y="23"/>
                    <a:pt x="13" y="22"/>
                  </a:cubicBezTo>
                  <a:cubicBezTo>
                    <a:pt x="2" y="18"/>
                    <a:pt x="2" y="18"/>
                    <a:pt x="2" y="18"/>
                  </a:cubicBezTo>
                  <a:moveTo>
                    <a:pt x="12" y="0"/>
                  </a:moveTo>
                  <a:cubicBezTo>
                    <a:pt x="0" y="4"/>
                    <a:pt x="0" y="4"/>
                    <a:pt x="0" y="4"/>
                  </a:cubicBezTo>
                  <a:cubicBezTo>
                    <a:pt x="1" y="5"/>
                    <a:pt x="1" y="6"/>
                    <a:pt x="1" y="8"/>
                  </a:cubicBezTo>
                  <a:cubicBezTo>
                    <a:pt x="13" y="4"/>
                    <a:pt x="13" y="4"/>
                    <a:pt x="13" y="4"/>
                  </a:cubicBezTo>
                  <a:cubicBezTo>
                    <a:pt x="13" y="3"/>
                    <a:pt x="12" y="2"/>
                    <a:pt x="12"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7" name="Freeform 20223">
              <a:extLst>
                <a:ext uri="{FF2B5EF4-FFF2-40B4-BE49-F238E27FC236}">
                  <a16:creationId xmlns:a16="http://schemas.microsoft.com/office/drawing/2014/main" id="{A9CB22E3-8B4F-4A8C-879F-70E7B8150B5F}"/>
                </a:ext>
              </a:extLst>
            </p:cNvPr>
            <p:cNvSpPr/>
            <p:nvPr/>
          </p:nvSpPr>
          <p:spPr bwMode="auto">
            <a:xfrm>
              <a:off x="6026345" y="5893957"/>
              <a:ext cx="641659" cy="214108"/>
            </a:xfrm>
            <a:custGeom>
              <a:avLst/>
              <a:gdLst>
                <a:gd name="T0" fmla="*/ 1 w 407"/>
                <a:gd name="T1" fmla="*/ 0 h 136"/>
                <a:gd name="T2" fmla="*/ 0 w 407"/>
                <a:gd name="T3" fmla="*/ 4 h 136"/>
                <a:gd name="T4" fmla="*/ 407 w 407"/>
                <a:gd name="T5" fmla="*/ 136 h 136"/>
                <a:gd name="T6" fmla="*/ 407 w 407"/>
                <a:gd name="T7" fmla="*/ 131 h 136"/>
                <a:gd name="T8" fmla="*/ 1 w 407"/>
                <a:gd name="T9" fmla="*/ 0 h 136"/>
              </a:gdLst>
              <a:ahLst/>
              <a:cxnLst>
                <a:cxn ang="0">
                  <a:pos x="T0" y="T1"/>
                </a:cxn>
                <a:cxn ang="0">
                  <a:pos x="T2" y="T3"/>
                </a:cxn>
                <a:cxn ang="0">
                  <a:pos x="T4" y="T5"/>
                </a:cxn>
                <a:cxn ang="0">
                  <a:pos x="T6" y="T7"/>
                </a:cxn>
                <a:cxn ang="0">
                  <a:pos x="T8" y="T9"/>
                </a:cxn>
              </a:cxnLst>
              <a:rect l="0" t="0" r="r" b="b"/>
              <a:pathLst>
                <a:path w="407" h="136">
                  <a:moveTo>
                    <a:pt x="1" y="0"/>
                  </a:moveTo>
                  <a:cubicBezTo>
                    <a:pt x="1" y="1"/>
                    <a:pt x="0" y="3"/>
                    <a:pt x="0" y="4"/>
                  </a:cubicBezTo>
                  <a:cubicBezTo>
                    <a:pt x="407" y="136"/>
                    <a:pt x="407" y="136"/>
                    <a:pt x="407" y="136"/>
                  </a:cubicBezTo>
                  <a:cubicBezTo>
                    <a:pt x="407" y="131"/>
                    <a:pt x="407" y="131"/>
                    <a:pt x="407" y="131"/>
                  </a:cubicBezTo>
                  <a:cubicBezTo>
                    <a:pt x="1" y="0"/>
                    <a:pt x="1" y="0"/>
                    <a:pt x="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8" name="Freeform 20224">
              <a:extLst>
                <a:ext uri="{FF2B5EF4-FFF2-40B4-BE49-F238E27FC236}">
                  <a16:creationId xmlns:a16="http://schemas.microsoft.com/office/drawing/2014/main" id="{48E8DEE1-D0D7-413B-959A-452C9830C4C4}"/>
                </a:ext>
              </a:extLst>
            </p:cNvPr>
            <p:cNvSpPr/>
            <p:nvPr/>
          </p:nvSpPr>
          <p:spPr bwMode="auto">
            <a:xfrm>
              <a:off x="6668004" y="6272148"/>
              <a:ext cx="30015" cy="86710"/>
            </a:xfrm>
            <a:custGeom>
              <a:avLst/>
              <a:gdLst>
                <a:gd name="T0" fmla="*/ 15 w 19"/>
                <a:gd name="T1" fmla="*/ 0 h 55"/>
                <a:gd name="T2" fmla="*/ 0 w 19"/>
                <a:gd name="T3" fmla="*/ 42 h 55"/>
                <a:gd name="T4" fmla="*/ 0 w 19"/>
                <a:gd name="T5" fmla="*/ 55 h 55"/>
                <a:gd name="T6" fmla="*/ 19 w 19"/>
                <a:gd name="T7" fmla="*/ 1 h 55"/>
                <a:gd name="T8" fmla="*/ 15 w 19"/>
                <a:gd name="T9" fmla="*/ 0 h 55"/>
              </a:gdLst>
              <a:ahLst/>
              <a:cxnLst>
                <a:cxn ang="0">
                  <a:pos x="T0" y="T1"/>
                </a:cxn>
                <a:cxn ang="0">
                  <a:pos x="T2" y="T3"/>
                </a:cxn>
                <a:cxn ang="0">
                  <a:pos x="T4" y="T5"/>
                </a:cxn>
                <a:cxn ang="0">
                  <a:pos x="T6" y="T7"/>
                </a:cxn>
                <a:cxn ang="0">
                  <a:pos x="T8" y="T9"/>
                </a:cxn>
              </a:cxnLst>
              <a:rect l="0" t="0" r="r" b="b"/>
              <a:pathLst>
                <a:path w="19" h="55">
                  <a:moveTo>
                    <a:pt x="15" y="0"/>
                  </a:moveTo>
                  <a:cubicBezTo>
                    <a:pt x="0" y="42"/>
                    <a:pt x="0" y="42"/>
                    <a:pt x="0" y="42"/>
                  </a:cubicBezTo>
                  <a:cubicBezTo>
                    <a:pt x="0" y="55"/>
                    <a:pt x="0" y="55"/>
                    <a:pt x="0" y="55"/>
                  </a:cubicBezTo>
                  <a:cubicBezTo>
                    <a:pt x="19" y="1"/>
                    <a:pt x="19" y="1"/>
                    <a:pt x="19" y="1"/>
                  </a:cubicBezTo>
                  <a:cubicBezTo>
                    <a:pt x="17" y="1"/>
                    <a:pt x="16" y="0"/>
                    <a:pt x="1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9" name="Freeform 20225">
              <a:extLst>
                <a:ext uri="{FF2B5EF4-FFF2-40B4-BE49-F238E27FC236}">
                  <a16:creationId xmlns:a16="http://schemas.microsoft.com/office/drawing/2014/main" id="{28B00E91-235C-4E72-BCED-1F29354A8BD9}"/>
                </a:ext>
              </a:extLst>
            </p:cNvPr>
            <p:cNvSpPr>
              <a:spLocks noEditPoints="1"/>
            </p:cNvSpPr>
            <p:nvPr/>
          </p:nvSpPr>
          <p:spPr bwMode="auto">
            <a:xfrm>
              <a:off x="5708183" y="6338181"/>
              <a:ext cx="959820" cy="731703"/>
            </a:xfrm>
            <a:custGeom>
              <a:avLst/>
              <a:gdLst>
                <a:gd name="T0" fmla="*/ 4 w 609"/>
                <a:gd name="T1" fmla="*/ 184 h 464"/>
                <a:gd name="T2" fmla="*/ 0 w 609"/>
                <a:gd name="T3" fmla="*/ 187 h 464"/>
                <a:gd name="T4" fmla="*/ 164 w 609"/>
                <a:gd name="T5" fmla="*/ 464 h 464"/>
                <a:gd name="T6" fmla="*/ 168 w 609"/>
                <a:gd name="T7" fmla="*/ 462 h 464"/>
                <a:gd name="T8" fmla="*/ 4 w 609"/>
                <a:gd name="T9" fmla="*/ 184 h 464"/>
                <a:gd name="T10" fmla="*/ 609 w 609"/>
                <a:gd name="T11" fmla="*/ 0 h 464"/>
                <a:gd name="T12" fmla="*/ 583 w 609"/>
                <a:gd name="T13" fmla="*/ 77 h 464"/>
                <a:gd name="T14" fmla="*/ 494 w 609"/>
                <a:gd name="T15" fmla="*/ 335 h 464"/>
                <a:gd name="T16" fmla="*/ 498 w 609"/>
                <a:gd name="T17" fmla="*/ 337 h 464"/>
                <a:gd name="T18" fmla="*/ 609 w 609"/>
                <a:gd name="T19" fmla="*/ 13 h 464"/>
                <a:gd name="T20" fmla="*/ 609 w 609"/>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9" h="464">
                  <a:moveTo>
                    <a:pt x="4" y="184"/>
                  </a:moveTo>
                  <a:cubicBezTo>
                    <a:pt x="3" y="185"/>
                    <a:pt x="2" y="186"/>
                    <a:pt x="0" y="187"/>
                  </a:cubicBezTo>
                  <a:cubicBezTo>
                    <a:pt x="164" y="464"/>
                    <a:pt x="164" y="464"/>
                    <a:pt x="164" y="464"/>
                  </a:cubicBezTo>
                  <a:cubicBezTo>
                    <a:pt x="165" y="463"/>
                    <a:pt x="166" y="462"/>
                    <a:pt x="168" y="462"/>
                  </a:cubicBezTo>
                  <a:cubicBezTo>
                    <a:pt x="4" y="184"/>
                    <a:pt x="4" y="184"/>
                    <a:pt x="4" y="184"/>
                  </a:cubicBezTo>
                  <a:moveTo>
                    <a:pt x="609" y="0"/>
                  </a:moveTo>
                  <a:cubicBezTo>
                    <a:pt x="583" y="77"/>
                    <a:pt x="583" y="77"/>
                    <a:pt x="583" y="77"/>
                  </a:cubicBezTo>
                  <a:cubicBezTo>
                    <a:pt x="494" y="335"/>
                    <a:pt x="494" y="335"/>
                    <a:pt x="494" y="335"/>
                  </a:cubicBezTo>
                  <a:cubicBezTo>
                    <a:pt x="495" y="336"/>
                    <a:pt x="497" y="336"/>
                    <a:pt x="498" y="337"/>
                  </a:cubicBezTo>
                  <a:cubicBezTo>
                    <a:pt x="609" y="13"/>
                    <a:pt x="609" y="13"/>
                    <a:pt x="609" y="13"/>
                  </a:cubicBezTo>
                  <a:cubicBezTo>
                    <a:pt x="609" y="0"/>
                    <a:pt x="609" y="0"/>
                    <a:pt x="60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0" name="Freeform 20226">
              <a:extLst>
                <a:ext uri="{FF2B5EF4-FFF2-40B4-BE49-F238E27FC236}">
                  <a16:creationId xmlns:a16="http://schemas.microsoft.com/office/drawing/2014/main" id="{CA7CA91C-2CB0-435F-8C79-9B9CB1BCEE7E}"/>
                </a:ext>
              </a:extLst>
            </p:cNvPr>
            <p:cNvSpPr/>
            <p:nvPr/>
          </p:nvSpPr>
          <p:spPr bwMode="auto">
            <a:xfrm>
              <a:off x="6384526" y="7777575"/>
              <a:ext cx="143406" cy="242789"/>
            </a:xfrm>
            <a:custGeom>
              <a:avLst/>
              <a:gdLst>
                <a:gd name="T0" fmla="*/ 198 w 215"/>
                <a:gd name="T1" fmla="*/ 0 h 364"/>
                <a:gd name="T2" fmla="*/ 189 w 215"/>
                <a:gd name="T3" fmla="*/ 0 h 364"/>
                <a:gd name="T4" fmla="*/ 203 w 215"/>
                <a:gd name="T5" fmla="*/ 323 h 364"/>
                <a:gd name="T6" fmla="*/ 12 w 215"/>
                <a:gd name="T7" fmla="*/ 0 h 364"/>
                <a:gd name="T8" fmla="*/ 0 w 215"/>
                <a:gd name="T9" fmla="*/ 0 h 364"/>
                <a:gd name="T10" fmla="*/ 196 w 215"/>
                <a:gd name="T11" fmla="*/ 333 h 364"/>
                <a:gd name="T12" fmla="*/ 203 w 215"/>
                <a:gd name="T13" fmla="*/ 345 h 364"/>
                <a:gd name="T14" fmla="*/ 205 w 215"/>
                <a:gd name="T15" fmla="*/ 347 h 364"/>
                <a:gd name="T16" fmla="*/ 208 w 215"/>
                <a:gd name="T17" fmla="*/ 349 h 364"/>
                <a:gd name="T18" fmla="*/ 215 w 215"/>
                <a:gd name="T19" fmla="*/ 364 h 364"/>
                <a:gd name="T20" fmla="*/ 215 w 215"/>
                <a:gd name="T21" fmla="*/ 349 h 364"/>
                <a:gd name="T22" fmla="*/ 215 w 215"/>
                <a:gd name="T23" fmla="*/ 349 h 364"/>
                <a:gd name="T24" fmla="*/ 210 w 215"/>
                <a:gd name="T25" fmla="*/ 349 h 364"/>
                <a:gd name="T26" fmla="*/ 210 w 215"/>
                <a:gd name="T27" fmla="*/ 340 h 364"/>
                <a:gd name="T28" fmla="*/ 215 w 215"/>
                <a:gd name="T29" fmla="*/ 340 h 364"/>
                <a:gd name="T30" fmla="*/ 213 w 215"/>
                <a:gd name="T31" fmla="*/ 330 h 364"/>
                <a:gd name="T32" fmla="*/ 198 w 215"/>
                <a:gd name="T33"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364">
                  <a:moveTo>
                    <a:pt x="198" y="0"/>
                  </a:moveTo>
                  <a:lnTo>
                    <a:pt x="189" y="0"/>
                  </a:lnTo>
                  <a:lnTo>
                    <a:pt x="203" y="323"/>
                  </a:lnTo>
                  <a:lnTo>
                    <a:pt x="12" y="0"/>
                  </a:lnTo>
                  <a:lnTo>
                    <a:pt x="0" y="0"/>
                  </a:lnTo>
                  <a:lnTo>
                    <a:pt x="196" y="333"/>
                  </a:lnTo>
                  <a:lnTo>
                    <a:pt x="203" y="345"/>
                  </a:lnTo>
                  <a:lnTo>
                    <a:pt x="205" y="347"/>
                  </a:lnTo>
                  <a:lnTo>
                    <a:pt x="208" y="349"/>
                  </a:lnTo>
                  <a:lnTo>
                    <a:pt x="215" y="364"/>
                  </a:lnTo>
                  <a:lnTo>
                    <a:pt x="215" y="349"/>
                  </a:lnTo>
                  <a:lnTo>
                    <a:pt x="215" y="349"/>
                  </a:lnTo>
                  <a:lnTo>
                    <a:pt x="210" y="349"/>
                  </a:lnTo>
                  <a:lnTo>
                    <a:pt x="210" y="340"/>
                  </a:lnTo>
                  <a:lnTo>
                    <a:pt x="215" y="340"/>
                  </a:lnTo>
                  <a:lnTo>
                    <a:pt x="213" y="330"/>
                  </a:lnTo>
                  <a:lnTo>
                    <a:pt x="198"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1" name="Freeform 20227">
              <a:extLst>
                <a:ext uri="{FF2B5EF4-FFF2-40B4-BE49-F238E27FC236}">
                  <a16:creationId xmlns:a16="http://schemas.microsoft.com/office/drawing/2014/main" id="{0F2C285C-978A-4EA8-867B-49C41820C139}"/>
                </a:ext>
              </a:extLst>
            </p:cNvPr>
            <p:cNvSpPr/>
            <p:nvPr/>
          </p:nvSpPr>
          <p:spPr bwMode="auto">
            <a:xfrm>
              <a:off x="6384526" y="7777575"/>
              <a:ext cx="143406" cy="242789"/>
            </a:xfrm>
            <a:custGeom>
              <a:avLst/>
              <a:gdLst>
                <a:gd name="T0" fmla="*/ 198 w 215"/>
                <a:gd name="T1" fmla="*/ 0 h 364"/>
                <a:gd name="T2" fmla="*/ 189 w 215"/>
                <a:gd name="T3" fmla="*/ 0 h 364"/>
                <a:gd name="T4" fmla="*/ 203 w 215"/>
                <a:gd name="T5" fmla="*/ 323 h 364"/>
                <a:gd name="T6" fmla="*/ 12 w 215"/>
                <a:gd name="T7" fmla="*/ 0 h 364"/>
                <a:gd name="T8" fmla="*/ 0 w 215"/>
                <a:gd name="T9" fmla="*/ 0 h 364"/>
                <a:gd name="T10" fmla="*/ 196 w 215"/>
                <a:gd name="T11" fmla="*/ 333 h 364"/>
                <a:gd name="T12" fmla="*/ 203 w 215"/>
                <a:gd name="T13" fmla="*/ 345 h 364"/>
                <a:gd name="T14" fmla="*/ 205 w 215"/>
                <a:gd name="T15" fmla="*/ 347 h 364"/>
                <a:gd name="T16" fmla="*/ 208 w 215"/>
                <a:gd name="T17" fmla="*/ 349 h 364"/>
                <a:gd name="T18" fmla="*/ 215 w 215"/>
                <a:gd name="T19" fmla="*/ 364 h 364"/>
                <a:gd name="T20" fmla="*/ 215 w 215"/>
                <a:gd name="T21" fmla="*/ 349 h 364"/>
                <a:gd name="T22" fmla="*/ 215 w 215"/>
                <a:gd name="T23" fmla="*/ 349 h 364"/>
                <a:gd name="T24" fmla="*/ 210 w 215"/>
                <a:gd name="T25" fmla="*/ 349 h 364"/>
                <a:gd name="T26" fmla="*/ 210 w 215"/>
                <a:gd name="T27" fmla="*/ 340 h 364"/>
                <a:gd name="T28" fmla="*/ 215 w 215"/>
                <a:gd name="T29" fmla="*/ 340 h 364"/>
                <a:gd name="T30" fmla="*/ 213 w 215"/>
                <a:gd name="T31" fmla="*/ 330 h 364"/>
                <a:gd name="T32" fmla="*/ 198 w 215"/>
                <a:gd name="T33"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364">
                  <a:moveTo>
                    <a:pt x="198" y="0"/>
                  </a:moveTo>
                  <a:lnTo>
                    <a:pt x="189" y="0"/>
                  </a:lnTo>
                  <a:lnTo>
                    <a:pt x="203" y="323"/>
                  </a:lnTo>
                  <a:lnTo>
                    <a:pt x="12" y="0"/>
                  </a:lnTo>
                  <a:lnTo>
                    <a:pt x="0" y="0"/>
                  </a:lnTo>
                  <a:lnTo>
                    <a:pt x="196" y="333"/>
                  </a:lnTo>
                  <a:lnTo>
                    <a:pt x="203" y="345"/>
                  </a:lnTo>
                  <a:lnTo>
                    <a:pt x="205" y="347"/>
                  </a:lnTo>
                  <a:lnTo>
                    <a:pt x="208" y="349"/>
                  </a:lnTo>
                  <a:lnTo>
                    <a:pt x="215" y="364"/>
                  </a:lnTo>
                  <a:lnTo>
                    <a:pt x="215" y="349"/>
                  </a:lnTo>
                  <a:lnTo>
                    <a:pt x="215" y="349"/>
                  </a:lnTo>
                  <a:lnTo>
                    <a:pt x="210" y="349"/>
                  </a:lnTo>
                  <a:lnTo>
                    <a:pt x="210" y="340"/>
                  </a:lnTo>
                  <a:lnTo>
                    <a:pt x="215" y="340"/>
                  </a:lnTo>
                  <a:lnTo>
                    <a:pt x="213" y="330"/>
                  </a:lnTo>
                  <a:lnTo>
                    <a:pt x="198"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2" name="Freeform 20228">
              <a:extLst>
                <a:ext uri="{FF2B5EF4-FFF2-40B4-BE49-F238E27FC236}">
                  <a16:creationId xmlns:a16="http://schemas.microsoft.com/office/drawing/2014/main" id="{00F0C2A7-0C24-4C56-B71D-5028E5FEA7CB}"/>
                </a:ext>
              </a:extLst>
            </p:cNvPr>
            <p:cNvSpPr>
              <a:spLocks noEditPoints="1"/>
            </p:cNvSpPr>
            <p:nvPr/>
          </p:nvSpPr>
          <p:spPr bwMode="auto">
            <a:xfrm>
              <a:off x="5979654" y="6879121"/>
              <a:ext cx="536939" cy="898454"/>
            </a:xfrm>
            <a:custGeom>
              <a:avLst/>
              <a:gdLst>
                <a:gd name="T0" fmla="*/ 54 w 341"/>
                <a:gd name="T1" fmla="*/ 217 h 570"/>
                <a:gd name="T2" fmla="*/ 50 w 341"/>
                <a:gd name="T3" fmla="*/ 219 h 570"/>
                <a:gd name="T4" fmla="*/ 257 w 341"/>
                <a:gd name="T5" fmla="*/ 570 h 570"/>
                <a:gd name="T6" fmla="*/ 262 w 341"/>
                <a:gd name="T7" fmla="*/ 570 h 570"/>
                <a:gd name="T8" fmla="*/ 54 w 341"/>
                <a:gd name="T9" fmla="*/ 217 h 570"/>
                <a:gd name="T10" fmla="*/ 39 w 341"/>
                <a:gd name="T11" fmla="*/ 192 h 570"/>
                <a:gd name="T12" fmla="*/ 35 w 341"/>
                <a:gd name="T13" fmla="*/ 194 h 570"/>
                <a:gd name="T14" fmla="*/ 42 w 341"/>
                <a:gd name="T15" fmla="*/ 206 h 570"/>
                <a:gd name="T16" fmla="*/ 46 w 341"/>
                <a:gd name="T17" fmla="*/ 204 h 570"/>
                <a:gd name="T18" fmla="*/ 39 w 341"/>
                <a:gd name="T19" fmla="*/ 192 h 570"/>
                <a:gd name="T20" fmla="*/ 3 w 341"/>
                <a:gd name="T21" fmla="*/ 132 h 570"/>
                <a:gd name="T22" fmla="*/ 0 w 341"/>
                <a:gd name="T23" fmla="*/ 134 h 570"/>
                <a:gd name="T24" fmla="*/ 7 w 341"/>
                <a:gd name="T25" fmla="*/ 146 h 570"/>
                <a:gd name="T26" fmla="*/ 10 w 341"/>
                <a:gd name="T27" fmla="*/ 144 h 570"/>
                <a:gd name="T28" fmla="*/ 3 w 341"/>
                <a:gd name="T29" fmla="*/ 132 h 570"/>
                <a:gd name="T30" fmla="*/ 318 w 341"/>
                <a:gd name="T31" fmla="*/ 50 h 570"/>
                <a:gd name="T32" fmla="*/ 315 w 341"/>
                <a:gd name="T33" fmla="*/ 50 h 570"/>
                <a:gd name="T34" fmla="*/ 315 w 341"/>
                <a:gd name="T35" fmla="*/ 50 h 570"/>
                <a:gd name="T36" fmla="*/ 314 w 341"/>
                <a:gd name="T37" fmla="*/ 50 h 570"/>
                <a:gd name="T38" fmla="*/ 323 w 341"/>
                <a:gd name="T39" fmla="*/ 258 h 570"/>
                <a:gd name="T40" fmla="*/ 323 w 341"/>
                <a:gd name="T41" fmla="*/ 262 h 570"/>
                <a:gd name="T42" fmla="*/ 337 w 341"/>
                <a:gd name="T43" fmla="*/ 570 h 570"/>
                <a:gd name="T44" fmla="*/ 341 w 341"/>
                <a:gd name="T45" fmla="*/ 570 h 570"/>
                <a:gd name="T46" fmla="*/ 328 w 341"/>
                <a:gd name="T47" fmla="*/ 264 h 570"/>
                <a:gd name="T48" fmla="*/ 327 w 341"/>
                <a:gd name="T49" fmla="*/ 259 h 570"/>
                <a:gd name="T50" fmla="*/ 318 w 341"/>
                <a:gd name="T51" fmla="*/ 50 h 570"/>
                <a:gd name="T52" fmla="*/ 317 w 341"/>
                <a:gd name="T53" fmla="*/ 35 h 570"/>
                <a:gd name="T54" fmla="*/ 315 w 341"/>
                <a:gd name="T55" fmla="*/ 35 h 570"/>
                <a:gd name="T56" fmla="*/ 315 w 341"/>
                <a:gd name="T57" fmla="*/ 35 h 570"/>
                <a:gd name="T58" fmla="*/ 313 w 341"/>
                <a:gd name="T59" fmla="*/ 35 h 570"/>
                <a:gd name="T60" fmla="*/ 313 w 341"/>
                <a:gd name="T61" fmla="*/ 42 h 570"/>
                <a:gd name="T62" fmla="*/ 315 w 341"/>
                <a:gd name="T63" fmla="*/ 42 h 570"/>
                <a:gd name="T64" fmla="*/ 315 w 341"/>
                <a:gd name="T65" fmla="*/ 42 h 570"/>
                <a:gd name="T66" fmla="*/ 318 w 341"/>
                <a:gd name="T67" fmla="*/ 42 h 570"/>
                <a:gd name="T68" fmla="*/ 317 w 341"/>
                <a:gd name="T69" fmla="*/ 35 h 570"/>
                <a:gd name="T70" fmla="*/ 319 w 341"/>
                <a:gd name="T71" fmla="*/ 0 h 570"/>
                <a:gd name="T72" fmla="*/ 317 w 341"/>
                <a:gd name="T73" fmla="*/ 6 h 570"/>
                <a:gd name="T74" fmla="*/ 321 w 341"/>
                <a:gd name="T75" fmla="*/ 8 h 570"/>
                <a:gd name="T76" fmla="*/ 323 w 341"/>
                <a:gd name="T77" fmla="*/ 1 h 570"/>
                <a:gd name="T78" fmla="*/ 319 w 341"/>
                <a:gd name="T79"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1" h="570">
                  <a:moveTo>
                    <a:pt x="54" y="217"/>
                  </a:moveTo>
                  <a:cubicBezTo>
                    <a:pt x="53" y="218"/>
                    <a:pt x="51" y="219"/>
                    <a:pt x="50" y="219"/>
                  </a:cubicBezTo>
                  <a:cubicBezTo>
                    <a:pt x="257" y="570"/>
                    <a:pt x="257" y="570"/>
                    <a:pt x="257" y="570"/>
                  </a:cubicBezTo>
                  <a:cubicBezTo>
                    <a:pt x="262" y="570"/>
                    <a:pt x="262" y="570"/>
                    <a:pt x="262" y="570"/>
                  </a:cubicBezTo>
                  <a:cubicBezTo>
                    <a:pt x="54" y="217"/>
                    <a:pt x="54" y="217"/>
                    <a:pt x="54" y="217"/>
                  </a:cubicBezTo>
                  <a:moveTo>
                    <a:pt x="39" y="192"/>
                  </a:moveTo>
                  <a:cubicBezTo>
                    <a:pt x="38" y="193"/>
                    <a:pt x="37" y="194"/>
                    <a:pt x="35" y="194"/>
                  </a:cubicBezTo>
                  <a:cubicBezTo>
                    <a:pt x="42" y="206"/>
                    <a:pt x="42" y="206"/>
                    <a:pt x="42" y="206"/>
                  </a:cubicBezTo>
                  <a:cubicBezTo>
                    <a:pt x="43" y="205"/>
                    <a:pt x="45" y="205"/>
                    <a:pt x="46" y="204"/>
                  </a:cubicBezTo>
                  <a:cubicBezTo>
                    <a:pt x="39" y="192"/>
                    <a:pt x="39" y="192"/>
                    <a:pt x="39" y="192"/>
                  </a:cubicBezTo>
                  <a:moveTo>
                    <a:pt x="3" y="132"/>
                  </a:moveTo>
                  <a:cubicBezTo>
                    <a:pt x="2" y="133"/>
                    <a:pt x="1" y="133"/>
                    <a:pt x="0" y="134"/>
                  </a:cubicBezTo>
                  <a:cubicBezTo>
                    <a:pt x="7" y="146"/>
                    <a:pt x="7" y="146"/>
                    <a:pt x="7" y="146"/>
                  </a:cubicBezTo>
                  <a:cubicBezTo>
                    <a:pt x="8" y="145"/>
                    <a:pt x="9" y="144"/>
                    <a:pt x="10" y="144"/>
                  </a:cubicBezTo>
                  <a:cubicBezTo>
                    <a:pt x="3" y="132"/>
                    <a:pt x="3" y="132"/>
                    <a:pt x="3" y="132"/>
                  </a:cubicBezTo>
                  <a:moveTo>
                    <a:pt x="318" y="50"/>
                  </a:moveTo>
                  <a:cubicBezTo>
                    <a:pt x="317" y="50"/>
                    <a:pt x="316" y="50"/>
                    <a:pt x="315" y="50"/>
                  </a:cubicBezTo>
                  <a:cubicBezTo>
                    <a:pt x="315" y="50"/>
                    <a:pt x="315" y="50"/>
                    <a:pt x="315" y="50"/>
                  </a:cubicBezTo>
                  <a:cubicBezTo>
                    <a:pt x="314" y="50"/>
                    <a:pt x="314" y="50"/>
                    <a:pt x="314" y="50"/>
                  </a:cubicBezTo>
                  <a:cubicBezTo>
                    <a:pt x="323" y="258"/>
                    <a:pt x="323" y="258"/>
                    <a:pt x="323" y="258"/>
                  </a:cubicBezTo>
                  <a:cubicBezTo>
                    <a:pt x="323" y="262"/>
                    <a:pt x="323" y="262"/>
                    <a:pt x="323" y="262"/>
                  </a:cubicBezTo>
                  <a:cubicBezTo>
                    <a:pt x="337" y="570"/>
                    <a:pt x="337" y="570"/>
                    <a:pt x="337" y="570"/>
                  </a:cubicBezTo>
                  <a:cubicBezTo>
                    <a:pt x="341" y="570"/>
                    <a:pt x="341" y="570"/>
                    <a:pt x="341" y="570"/>
                  </a:cubicBezTo>
                  <a:cubicBezTo>
                    <a:pt x="328" y="264"/>
                    <a:pt x="328" y="264"/>
                    <a:pt x="328" y="264"/>
                  </a:cubicBezTo>
                  <a:cubicBezTo>
                    <a:pt x="327" y="259"/>
                    <a:pt x="327" y="259"/>
                    <a:pt x="327" y="259"/>
                  </a:cubicBezTo>
                  <a:cubicBezTo>
                    <a:pt x="318" y="50"/>
                    <a:pt x="318" y="50"/>
                    <a:pt x="318" y="50"/>
                  </a:cubicBezTo>
                  <a:moveTo>
                    <a:pt x="317" y="35"/>
                  </a:moveTo>
                  <a:cubicBezTo>
                    <a:pt x="317" y="35"/>
                    <a:pt x="316" y="35"/>
                    <a:pt x="315" y="35"/>
                  </a:cubicBezTo>
                  <a:cubicBezTo>
                    <a:pt x="315" y="35"/>
                    <a:pt x="315" y="35"/>
                    <a:pt x="315" y="35"/>
                  </a:cubicBezTo>
                  <a:cubicBezTo>
                    <a:pt x="314" y="35"/>
                    <a:pt x="313" y="35"/>
                    <a:pt x="313" y="35"/>
                  </a:cubicBezTo>
                  <a:cubicBezTo>
                    <a:pt x="313" y="42"/>
                    <a:pt x="313" y="42"/>
                    <a:pt x="313" y="42"/>
                  </a:cubicBezTo>
                  <a:cubicBezTo>
                    <a:pt x="314" y="42"/>
                    <a:pt x="314" y="42"/>
                    <a:pt x="315" y="42"/>
                  </a:cubicBezTo>
                  <a:cubicBezTo>
                    <a:pt x="315" y="42"/>
                    <a:pt x="315" y="42"/>
                    <a:pt x="315" y="42"/>
                  </a:cubicBezTo>
                  <a:cubicBezTo>
                    <a:pt x="316" y="42"/>
                    <a:pt x="317" y="42"/>
                    <a:pt x="318" y="42"/>
                  </a:cubicBezTo>
                  <a:cubicBezTo>
                    <a:pt x="317" y="35"/>
                    <a:pt x="317" y="35"/>
                    <a:pt x="317" y="35"/>
                  </a:cubicBezTo>
                  <a:moveTo>
                    <a:pt x="319" y="0"/>
                  </a:moveTo>
                  <a:cubicBezTo>
                    <a:pt x="317" y="6"/>
                    <a:pt x="317" y="6"/>
                    <a:pt x="317" y="6"/>
                  </a:cubicBezTo>
                  <a:cubicBezTo>
                    <a:pt x="318" y="7"/>
                    <a:pt x="320" y="7"/>
                    <a:pt x="321" y="8"/>
                  </a:cubicBezTo>
                  <a:cubicBezTo>
                    <a:pt x="323" y="1"/>
                    <a:pt x="323" y="1"/>
                    <a:pt x="323" y="1"/>
                  </a:cubicBezTo>
                  <a:cubicBezTo>
                    <a:pt x="322" y="0"/>
                    <a:pt x="321" y="0"/>
                    <a:pt x="31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Freeform 20252">
              <a:extLst>
                <a:ext uri="{FF2B5EF4-FFF2-40B4-BE49-F238E27FC236}">
                  <a16:creationId xmlns:a16="http://schemas.microsoft.com/office/drawing/2014/main" id="{31E6091F-19DA-4D54-8535-5848AD3FB0D1}"/>
                </a:ext>
              </a:extLst>
            </p:cNvPr>
            <p:cNvSpPr/>
            <p:nvPr/>
          </p:nvSpPr>
          <p:spPr bwMode="auto">
            <a:xfrm>
              <a:off x="4294132" y="6280152"/>
              <a:ext cx="64700" cy="64032"/>
            </a:xfrm>
            <a:custGeom>
              <a:avLst/>
              <a:gdLst>
                <a:gd name="T0" fmla="*/ 21 w 41"/>
                <a:gd name="T1" fmla="*/ 0 h 41"/>
                <a:gd name="T2" fmla="*/ 20 w 41"/>
                <a:gd name="T3" fmla="*/ 0 h 41"/>
                <a:gd name="T4" fmla="*/ 13 w 41"/>
                <a:gd name="T5" fmla="*/ 1 h 41"/>
                <a:gd name="T6" fmla="*/ 9 w 41"/>
                <a:gd name="T7" fmla="*/ 3 h 41"/>
                <a:gd name="T8" fmla="*/ 6 w 41"/>
                <a:gd name="T9" fmla="*/ 5 h 41"/>
                <a:gd name="T10" fmla="*/ 4 w 41"/>
                <a:gd name="T11" fmla="*/ 9 h 41"/>
                <a:gd name="T12" fmla="*/ 2 w 41"/>
                <a:gd name="T13" fmla="*/ 13 h 41"/>
                <a:gd name="T14" fmla="*/ 0 w 41"/>
                <a:gd name="T15" fmla="*/ 17 h 41"/>
                <a:gd name="T16" fmla="*/ 0 w 41"/>
                <a:gd name="T17" fmla="*/ 21 h 41"/>
                <a:gd name="T18" fmla="*/ 1 w 41"/>
                <a:gd name="T19" fmla="*/ 27 h 41"/>
                <a:gd name="T20" fmla="*/ 3 w 41"/>
                <a:gd name="T21" fmla="*/ 31 h 41"/>
                <a:gd name="T22" fmla="*/ 11 w 41"/>
                <a:gd name="T23" fmla="*/ 38 h 41"/>
                <a:gd name="T24" fmla="*/ 15 w 41"/>
                <a:gd name="T25" fmla="*/ 40 h 41"/>
                <a:gd name="T26" fmla="*/ 21 w 41"/>
                <a:gd name="T27" fmla="*/ 41 h 41"/>
                <a:gd name="T28" fmla="*/ 21 w 41"/>
                <a:gd name="T29" fmla="*/ 41 h 41"/>
                <a:gd name="T30" fmla="*/ 22 w 41"/>
                <a:gd name="T31" fmla="*/ 41 h 41"/>
                <a:gd name="T32" fmla="*/ 26 w 41"/>
                <a:gd name="T33" fmla="*/ 40 h 41"/>
                <a:gd name="T34" fmla="*/ 33 w 41"/>
                <a:gd name="T35" fmla="*/ 37 h 41"/>
                <a:gd name="T36" fmla="*/ 36 w 41"/>
                <a:gd name="T37" fmla="*/ 34 h 41"/>
                <a:gd name="T38" fmla="*/ 41 w 41"/>
                <a:gd name="T39" fmla="*/ 26 h 41"/>
                <a:gd name="T40" fmla="*/ 41 w 41"/>
                <a:gd name="T41" fmla="*/ 22 h 41"/>
                <a:gd name="T42" fmla="*/ 41 w 41"/>
                <a:gd name="T43" fmla="*/ 20 h 41"/>
                <a:gd name="T44" fmla="*/ 40 w 41"/>
                <a:gd name="T45" fmla="*/ 12 h 41"/>
                <a:gd name="T46" fmla="*/ 37 w 41"/>
                <a:gd name="T47" fmla="*/ 9 h 41"/>
                <a:gd name="T48" fmla="*/ 21 w 41"/>
                <a:gd name="T4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1">
                  <a:moveTo>
                    <a:pt x="21" y="0"/>
                  </a:moveTo>
                  <a:cubicBezTo>
                    <a:pt x="21" y="0"/>
                    <a:pt x="20" y="0"/>
                    <a:pt x="20" y="0"/>
                  </a:cubicBezTo>
                  <a:cubicBezTo>
                    <a:pt x="18" y="0"/>
                    <a:pt x="15" y="0"/>
                    <a:pt x="13" y="1"/>
                  </a:cubicBezTo>
                  <a:cubicBezTo>
                    <a:pt x="12" y="2"/>
                    <a:pt x="10" y="2"/>
                    <a:pt x="9" y="3"/>
                  </a:cubicBezTo>
                  <a:cubicBezTo>
                    <a:pt x="8" y="4"/>
                    <a:pt x="7" y="5"/>
                    <a:pt x="6" y="5"/>
                  </a:cubicBezTo>
                  <a:cubicBezTo>
                    <a:pt x="5" y="6"/>
                    <a:pt x="4" y="8"/>
                    <a:pt x="4" y="9"/>
                  </a:cubicBezTo>
                  <a:cubicBezTo>
                    <a:pt x="3" y="10"/>
                    <a:pt x="2" y="11"/>
                    <a:pt x="2" y="13"/>
                  </a:cubicBezTo>
                  <a:cubicBezTo>
                    <a:pt x="1" y="14"/>
                    <a:pt x="1" y="15"/>
                    <a:pt x="0" y="17"/>
                  </a:cubicBezTo>
                  <a:cubicBezTo>
                    <a:pt x="0" y="18"/>
                    <a:pt x="0" y="19"/>
                    <a:pt x="0" y="21"/>
                  </a:cubicBezTo>
                  <a:cubicBezTo>
                    <a:pt x="0" y="23"/>
                    <a:pt x="0" y="25"/>
                    <a:pt x="1" y="27"/>
                  </a:cubicBezTo>
                  <a:cubicBezTo>
                    <a:pt x="2" y="28"/>
                    <a:pt x="2" y="30"/>
                    <a:pt x="3" y="31"/>
                  </a:cubicBezTo>
                  <a:cubicBezTo>
                    <a:pt x="5" y="34"/>
                    <a:pt x="7" y="37"/>
                    <a:pt x="11" y="38"/>
                  </a:cubicBezTo>
                  <a:cubicBezTo>
                    <a:pt x="12" y="39"/>
                    <a:pt x="13" y="40"/>
                    <a:pt x="15" y="40"/>
                  </a:cubicBezTo>
                  <a:cubicBezTo>
                    <a:pt x="16" y="41"/>
                    <a:pt x="18" y="41"/>
                    <a:pt x="21" y="41"/>
                  </a:cubicBezTo>
                  <a:cubicBezTo>
                    <a:pt x="21" y="41"/>
                    <a:pt x="21" y="41"/>
                    <a:pt x="21" y="41"/>
                  </a:cubicBezTo>
                  <a:cubicBezTo>
                    <a:pt x="21" y="41"/>
                    <a:pt x="22" y="41"/>
                    <a:pt x="22" y="41"/>
                  </a:cubicBezTo>
                  <a:cubicBezTo>
                    <a:pt x="24" y="41"/>
                    <a:pt x="25" y="41"/>
                    <a:pt x="26" y="40"/>
                  </a:cubicBezTo>
                  <a:cubicBezTo>
                    <a:pt x="29" y="40"/>
                    <a:pt x="31" y="38"/>
                    <a:pt x="33" y="37"/>
                  </a:cubicBezTo>
                  <a:cubicBezTo>
                    <a:pt x="34" y="36"/>
                    <a:pt x="35" y="35"/>
                    <a:pt x="36" y="34"/>
                  </a:cubicBezTo>
                  <a:cubicBezTo>
                    <a:pt x="38" y="32"/>
                    <a:pt x="40" y="29"/>
                    <a:pt x="41" y="26"/>
                  </a:cubicBezTo>
                  <a:cubicBezTo>
                    <a:pt x="41" y="24"/>
                    <a:pt x="41" y="23"/>
                    <a:pt x="41" y="22"/>
                  </a:cubicBezTo>
                  <a:cubicBezTo>
                    <a:pt x="41" y="21"/>
                    <a:pt x="41" y="21"/>
                    <a:pt x="41" y="20"/>
                  </a:cubicBezTo>
                  <a:cubicBezTo>
                    <a:pt x="41" y="17"/>
                    <a:pt x="41" y="15"/>
                    <a:pt x="40" y="12"/>
                  </a:cubicBezTo>
                  <a:cubicBezTo>
                    <a:pt x="39" y="11"/>
                    <a:pt x="38" y="10"/>
                    <a:pt x="37" y="9"/>
                  </a:cubicBezTo>
                  <a:cubicBezTo>
                    <a:pt x="34" y="3"/>
                    <a:pt x="28"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Freeform 20253">
              <a:extLst>
                <a:ext uri="{FF2B5EF4-FFF2-40B4-BE49-F238E27FC236}">
                  <a16:creationId xmlns:a16="http://schemas.microsoft.com/office/drawing/2014/main" id="{28644302-6AB3-4ABD-9A20-35965B308061}"/>
                </a:ext>
              </a:extLst>
            </p:cNvPr>
            <p:cNvSpPr/>
            <p:nvPr/>
          </p:nvSpPr>
          <p:spPr bwMode="auto">
            <a:xfrm>
              <a:off x="4762370" y="6016685"/>
              <a:ext cx="64700" cy="64700"/>
            </a:xfrm>
            <a:custGeom>
              <a:avLst/>
              <a:gdLst>
                <a:gd name="T0" fmla="*/ 20 w 41"/>
                <a:gd name="T1" fmla="*/ 0 h 41"/>
                <a:gd name="T2" fmla="*/ 20 w 41"/>
                <a:gd name="T3" fmla="*/ 0 h 41"/>
                <a:gd name="T4" fmla="*/ 0 w 41"/>
                <a:gd name="T5" fmla="*/ 21 h 41"/>
                <a:gd name="T6" fmla="*/ 1 w 41"/>
                <a:gd name="T7" fmla="*/ 28 h 41"/>
                <a:gd name="T8" fmla="*/ 3 w 41"/>
                <a:gd name="T9" fmla="*/ 32 h 41"/>
                <a:gd name="T10" fmla="*/ 19 w 41"/>
                <a:gd name="T11" fmla="*/ 41 h 41"/>
                <a:gd name="T12" fmla="*/ 20 w 41"/>
                <a:gd name="T13" fmla="*/ 41 h 41"/>
                <a:gd name="T14" fmla="*/ 21 w 41"/>
                <a:gd name="T15" fmla="*/ 41 h 41"/>
                <a:gd name="T16" fmla="*/ 24 w 41"/>
                <a:gd name="T17" fmla="*/ 41 h 41"/>
                <a:gd name="T18" fmla="*/ 32 w 41"/>
                <a:gd name="T19" fmla="*/ 38 h 41"/>
                <a:gd name="T20" fmla="*/ 35 w 41"/>
                <a:gd name="T21" fmla="*/ 35 h 41"/>
                <a:gd name="T22" fmla="*/ 41 w 41"/>
                <a:gd name="T23" fmla="*/ 21 h 41"/>
                <a:gd name="T24" fmla="*/ 20 w 41"/>
                <a:gd name="T2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41">
                  <a:moveTo>
                    <a:pt x="20" y="0"/>
                  </a:moveTo>
                  <a:cubicBezTo>
                    <a:pt x="20" y="0"/>
                    <a:pt x="20" y="0"/>
                    <a:pt x="20" y="0"/>
                  </a:cubicBezTo>
                  <a:cubicBezTo>
                    <a:pt x="9" y="0"/>
                    <a:pt x="0" y="10"/>
                    <a:pt x="0" y="21"/>
                  </a:cubicBezTo>
                  <a:cubicBezTo>
                    <a:pt x="0" y="24"/>
                    <a:pt x="0" y="26"/>
                    <a:pt x="1" y="28"/>
                  </a:cubicBezTo>
                  <a:cubicBezTo>
                    <a:pt x="2" y="30"/>
                    <a:pt x="2" y="31"/>
                    <a:pt x="3" y="32"/>
                  </a:cubicBezTo>
                  <a:cubicBezTo>
                    <a:pt x="7" y="37"/>
                    <a:pt x="13" y="41"/>
                    <a:pt x="19" y="41"/>
                  </a:cubicBezTo>
                  <a:cubicBezTo>
                    <a:pt x="20" y="41"/>
                    <a:pt x="20" y="41"/>
                    <a:pt x="20" y="41"/>
                  </a:cubicBezTo>
                  <a:cubicBezTo>
                    <a:pt x="21" y="41"/>
                    <a:pt x="21" y="41"/>
                    <a:pt x="21" y="41"/>
                  </a:cubicBezTo>
                  <a:cubicBezTo>
                    <a:pt x="22" y="41"/>
                    <a:pt x="23" y="41"/>
                    <a:pt x="24" y="41"/>
                  </a:cubicBezTo>
                  <a:cubicBezTo>
                    <a:pt x="27" y="41"/>
                    <a:pt x="29" y="40"/>
                    <a:pt x="32" y="38"/>
                  </a:cubicBezTo>
                  <a:cubicBezTo>
                    <a:pt x="33" y="37"/>
                    <a:pt x="34" y="36"/>
                    <a:pt x="35" y="35"/>
                  </a:cubicBezTo>
                  <a:cubicBezTo>
                    <a:pt x="39" y="32"/>
                    <a:pt x="41" y="26"/>
                    <a:pt x="41" y="21"/>
                  </a:cubicBezTo>
                  <a:cubicBezTo>
                    <a:pt x="41" y="9"/>
                    <a:pt x="32" y="0"/>
                    <a:pt x="2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20254">
              <a:extLst>
                <a:ext uri="{FF2B5EF4-FFF2-40B4-BE49-F238E27FC236}">
                  <a16:creationId xmlns:a16="http://schemas.microsoft.com/office/drawing/2014/main" id="{80254E31-9DBC-4A3F-9849-93B93CCAAD36}"/>
                </a:ext>
              </a:extLst>
            </p:cNvPr>
            <p:cNvSpPr/>
            <p:nvPr/>
          </p:nvSpPr>
          <p:spPr bwMode="auto">
            <a:xfrm>
              <a:off x="5434044" y="6460910"/>
              <a:ext cx="126064" cy="128065"/>
            </a:xfrm>
            <a:custGeom>
              <a:avLst/>
              <a:gdLst>
                <a:gd name="T0" fmla="*/ 40 w 80"/>
                <a:gd name="T1" fmla="*/ 0 h 81"/>
                <a:gd name="T2" fmla="*/ 39 w 80"/>
                <a:gd name="T3" fmla="*/ 0 h 81"/>
                <a:gd name="T4" fmla="*/ 2 w 80"/>
                <a:gd name="T5" fmla="*/ 28 h 81"/>
                <a:gd name="T6" fmla="*/ 1 w 80"/>
                <a:gd name="T7" fmla="*/ 32 h 81"/>
                <a:gd name="T8" fmla="*/ 0 w 80"/>
                <a:gd name="T9" fmla="*/ 41 h 81"/>
                <a:gd name="T10" fmla="*/ 4 w 80"/>
                <a:gd name="T11" fmla="*/ 59 h 81"/>
                <a:gd name="T12" fmla="*/ 6 w 80"/>
                <a:gd name="T13" fmla="*/ 63 h 81"/>
                <a:gd name="T14" fmla="*/ 33 w 80"/>
                <a:gd name="T15" fmla="*/ 80 h 81"/>
                <a:gd name="T16" fmla="*/ 37 w 80"/>
                <a:gd name="T17" fmla="*/ 81 h 81"/>
                <a:gd name="T18" fmla="*/ 40 w 80"/>
                <a:gd name="T19" fmla="*/ 81 h 81"/>
                <a:gd name="T20" fmla="*/ 41 w 80"/>
                <a:gd name="T21" fmla="*/ 81 h 81"/>
                <a:gd name="T22" fmla="*/ 77 w 80"/>
                <a:gd name="T23" fmla="*/ 56 h 81"/>
                <a:gd name="T24" fmla="*/ 79 w 80"/>
                <a:gd name="T25" fmla="*/ 51 h 81"/>
                <a:gd name="T26" fmla="*/ 80 w 80"/>
                <a:gd name="T27" fmla="*/ 40 h 81"/>
                <a:gd name="T28" fmla="*/ 79 w 80"/>
                <a:gd name="T29" fmla="*/ 31 h 81"/>
                <a:gd name="T30" fmla="*/ 78 w 80"/>
                <a:gd name="T31" fmla="*/ 27 h 81"/>
                <a:gd name="T32" fmla="*/ 64 w 80"/>
                <a:gd name="T33" fmla="*/ 8 h 81"/>
                <a:gd name="T34" fmla="*/ 60 w 80"/>
                <a:gd name="T35" fmla="*/ 6 h 81"/>
                <a:gd name="T36" fmla="*/ 40 w 80"/>
                <a:gd name="T3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81">
                  <a:moveTo>
                    <a:pt x="40" y="0"/>
                  </a:moveTo>
                  <a:cubicBezTo>
                    <a:pt x="40" y="0"/>
                    <a:pt x="39" y="0"/>
                    <a:pt x="39" y="0"/>
                  </a:cubicBezTo>
                  <a:cubicBezTo>
                    <a:pt x="22" y="1"/>
                    <a:pt x="7" y="12"/>
                    <a:pt x="2" y="28"/>
                  </a:cubicBezTo>
                  <a:cubicBezTo>
                    <a:pt x="1" y="29"/>
                    <a:pt x="1" y="31"/>
                    <a:pt x="1" y="32"/>
                  </a:cubicBezTo>
                  <a:cubicBezTo>
                    <a:pt x="0" y="35"/>
                    <a:pt x="0" y="38"/>
                    <a:pt x="0" y="41"/>
                  </a:cubicBezTo>
                  <a:cubicBezTo>
                    <a:pt x="0" y="48"/>
                    <a:pt x="1" y="54"/>
                    <a:pt x="4" y="59"/>
                  </a:cubicBezTo>
                  <a:cubicBezTo>
                    <a:pt x="5" y="60"/>
                    <a:pt x="5" y="61"/>
                    <a:pt x="6" y="63"/>
                  </a:cubicBezTo>
                  <a:cubicBezTo>
                    <a:pt x="12" y="72"/>
                    <a:pt x="22" y="78"/>
                    <a:pt x="33" y="80"/>
                  </a:cubicBezTo>
                  <a:cubicBezTo>
                    <a:pt x="34" y="80"/>
                    <a:pt x="36" y="81"/>
                    <a:pt x="37" y="81"/>
                  </a:cubicBezTo>
                  <a:cubicBezTo>
                    <a:pt x="38" y="81"/>
                    <a:pt x="39" y="81"/>
                    <a:pt x="40" y="81"/>
                  </a:cubicBezTo>
                  <a:cubicBezTo>
                    <a:pt x="40" y="81"/>
                    <a:pt x="40" y="81"/>
                    <a:pt x="41" y="81"/>
                  </a:cubicBezTo>
                  <a:cubicBezTo>
                    <a:pt x="57" y="81"/>
                    <a:pt x="71" y="70"/>
                    <a:pt x="77" y="56"/>
                  </a:cubicBezTo>
                  <a:cubicBezTo>
                    <a:pt x="78" y="54"/>
                    <a:pt x="78" y="53"/>
                    <a:pt x="79" y="51"/>
                  </a:cubicBezTo>
                  <a:cubicBezTo>
                    <a:pt x="80" y="48"/>
                    <a:pt x="80" y="44"/>
                    <a:pt x="80" y="40"/>
                  </a:cubicBezTo>
                  <a:cubicBezTo>
                    <a:pt x="80" y="37"/>
                    <a:pt x="80" y="34"/>
                    <a:pt x="79" y="31"/>
                  </a:cubicBezTo>
                  <a:cubicBezTo>
                    <a:pt x="79" y="30"/>
                    <a:pt x="78" y="29"/>
                    <a:pt x="78" y="27"/>
                  </a:cubicBezTo>
                  <a:cubicBezTo>
                    <a:pt x="75" y="20"/>
                    <a:pt x="70" y="13"/>
                    <a:pt x="64" y="8"/>
                  </a:cubicBezTo>
                  <a:cubicBezTo>
                    <a:pt x="62" y="7"/>
                    <a:pt x="61" y="7"/>
                    <a:pt x="60" y="6"/>
                  </a:cubicBezTo>
                  <a:cubicBezTo>
                    <a:pt x="54" y="2"/>
                    <a:pt x="47" y="0"/>
                    <a:pt x="40"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6" name="Freeform 20256">
              <a:extLst>
                <a:ext uri="{FF2B5EF4-FFF2-40B4-BE49-F238E27FC236}">
                  <a16:creationId xmlns:a16="http://schemas.microsoft.com/office/drawing/2014/main" id="{D5247AD2-5E9A-478A-97B9-BDE9AFE55895}"/>
                </a:ext>
              </a:extLst>
            </p:cNvPr>
            <p:cNvSpPr/>
            <p:nvPr/>
          </p:nvSpPr>
          <p:spPr bwMode="auto">
            <a:xfrm>
              <a:off x="4830405" y="6869116"/>
              <a:ext cx="99384" cy="99384"/>
            </a:xfrm>
            <a:custGeom>
              <a:avLst/>
              <a:gdLst>
                <a:gd name="T0" fmla="*/ 31 w 63"/>
                <a:gd name="T1" fmla="*/ 0 h 63"/>
                <a:gd name="T2" fmla="*/ 31 w 63"/>
                <a:gd name="T3" fmla="*/ 0 h 63"/>
                <a:gd name="T4" fmla="*/ 30 w 63"/>
                <a:gd name="T5" fmla="*/ 0 h 63"/>
                <a:gd name="T6" fmla="*/ 26 w 63"/>
                <a:gd name="T7" fmla="*/ 0 h 63"/>
                <a:gd name="T8" fmla="*/ 12 w 63"/>
                <a:gd name="T9" fmla="*/ 6 h 63"/>
                <a:gd name="T10" fmla="*/ 9 w 63"/>
                <a:gd name="T11" fmla="*/ 9 h 63"/>
                <a:gd name="T12" fmla="*/ 0 w 63"/>
                <a:gd name="T13" fmla="*/ 32 h 63"/>
                <a:gd name="T14" fmla="*/ 14 w 63"/>
                <a:gd name="T15" fmla="*/ 58 h 63"/>
                <a:gd name="T16" fmla="*/ 18 w 63"/>
                <a:gd name="T17" fmla="*/ 60 h 63"/>
                <a:gd name="T18" fmla="*/ 31 w 63"/>
                <a:gd name="T19" fmla="*/ 63 h 63"/>
                <a:gd name="T20" fmla="*/ 31 w 63"/>
                <a:gd name="T21" fmla="*/ 63 h 63"/>
                <a:gd name="T22" fmla="*/ 32 w 63"/>
                <a:gd name="T23" fmla="*/ 63 h 63"/>
                <a:gd name="T24" fmla="*/ 35 w 63"/>
                <a:gd name="T25" fmla="*/ 63 h 63"/>
                <a:gd name="T26" fmla="*/ 52 w 63"/>
                <a:gd name="T27" fmla="*/ 55 h 63"/>
                <a:gd name="T28" fmla="*/ 55 w 63"/>
                <a:gd name="T29" fmla="*/ 52 h 63"/>
                <a:gd name="T30" fmla="*/ 63 w 63"/>
                <a:gd name="T31" fmla="*/ 31 h 63"/>
                <a:gd name="T32" fmla="*/ 58 w 63"/>
                <a:gd name="T33" fmla="*/ 15 h 63"/>
                <a:gd name="T34" fmla="*/ 56 w 63"/>
                <a:gd name="T35" fmla="*/ 12 h 63"/>
                <a:gd name="T36" fmla="*/ 47 w 63"/>
                <a:gd name="T37" fmla="*/ 4 h 63"/>
                <a:gd name="T38" fmla="*/ 43 w 63"/>
                <a:gd name="T39" fmla="*/ 2 h 63"/>
                <a:gd name="T40" fmla="*/ 31 w 63"/>
                <a:gd name="T4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63">
                  <a:moveTo>
                    <a:pt x="31" y="0"/>
                  </a:moveTo>
                  <a:cubicBezTo>
                    <a:pt x="31" y="0"/>
                    <a:pt x="31" y="0"/>
                    <a:pt x="31" y="0"/>
                  </a:cubicBezTo>
                  <a:cubicBezTo>
                    <a:pt x="31" y="0"/>
                    <a:pt x="30" y="0"/>
                    <a:pt x="30" y="0"/>
                  </a:cubicBezTo>
                  <a:cubicBezTo>
                    <a:pt x="29" y="0"/>
                    <a:pt x="27" y="0"/>
                    <a:pt x="26" y="0"/>
                  </a:cubicBezTo>
                  <a:cubicBezTo>
                    <a:pt x="21" y="1"/>
                    <a:pt x="16" y="3"/>
                    <a:pt x="12" y="6"/>
                  </a:cubicBezTo>
                  <a:cubicBezTo>
                    <a:pt x="11" y="7"/>
                    <a:pt x="10" y="8"/>
                    <a:pt x="9" y="9"/>
                  </a:cubicBezTo>
                  <a:cubicBezTo>
                    <a:pt x="3" y="15"/>
                    <a:pt x="0" y="23"/>
                    <a:pt x="0" y="32"/>
                  </a:cubicBezTo>
                  <a:cubicBezTo>
                    <a:pt x="0" y="43"/>
                    <a:pt x="6" y="52"/>
                    <a:pt x="14" y="58"/>
                  </a:cubicBezTo>
                  <a:cubicBezTo>
                    <a:pt x="15" y="59"/>
                    <a:pt x="17" y="59"/>
                    <a:pt x="18" y="60"/>
                  </a:cubicBezTo>
                  <a:cubicBezTo>
                    <a:pt x="22" y="62"/>
                    <a:pt x="26" y="63"/>
                    <a:pt x="31" y="63"/>
                  </a:cubicBezTo>
                  <a:cubicBezTo>
                    <a:pt x="31" y="63"/>
                    <a:pt x="31" y="63"/>
                    <a:pt x="31" y="63"/>
                  </a:cubicBezTo>
                  <a:cubicBezTo>
                    <a:pt x="31" y="63"/>
                    <a:pt x="32" y="63"/>
                    <a:pt x="32" y="63"/>
                  </a:cubicBezTo>
                  <a:cubicBezTo>
                    <a:pt x="33" y="63"/>
                    <a:pt x="34" y="63"/>
                    <a:pt x="35" y="63"/>
                  </a:cubicBezTo>
                  <a:cubicBezTo>
                    <a:pt x="41" y="62"/>
                    <a:pt x="47" y="59"/>
                    <a:pt x="52" y="55"/>
                  </a:cubicBezTo>
                  <a:cubicBezTo>
                    <a:pt x="53" y="54"/>
                    <a:pt x="54" y="53"/>
                    <a:pt x="55" y="52"/>
                  </a:cubicBezTo>
                  <a:cubicBezTo>
                    <a:pt x="60" y="47"/>
                    <a:pt x="63" y="39"/>
                    <a:pt x="63" y="31"/>
                  </a:cubicBezTo>
                  <a:cubicBezTo>
                    <a:pt x="63" y="25"/>
                    <a:pt x="61" y="20"/>
                    <a:pt x="58" y="15"/>
                  </a:cubicBezTo>
                  <a:cubicBezTo>
                    <a:pt x="57" y="14"/>
                    <a:pt x="57" y="13"/>
                    <a:pt x="56" y="12"/>
                  </a:cubicBezTo>
                  <a:cubicBezTo>
                    <a:pt x="53" y="9"/>
                    <a:pt x="50" y="6"/>
                    <a:pt x="47" y="4"/>
                  </a:cubicBezTo>
                  <a:cubicBezTo>
                    <a:pt x="46" y="4"/>
                    <a:pt x="44" y="3"/>
                    <a:pt x="43" y="2"/>
                  </a:cubicBezTo>
                  <a:cubicBezTo>
                    <a:pt x="39" y="1"/>
                    <a:pt x="35" y="0"/>
                    <a:pt x="3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Freeform 20257">
              <a:extLst>
                <a:ext uri="{FF2B5EF4-FFF2-40B4-BE49-F238E27FC236}">
                  <a16:creationId xmlns:a16="http://schemas.microsoft.com/office/drawing/2014/main" id="{62746CF5-DCA3-45EA-AC5F-25C9542EB44B}"/>
                </a:ext>
              </a:extLst>
            </p:cNvPr>
            <p:cNvSpPr/>
            <p:nvPr/>
          </p:nvSpPr>
          <p:spPr bwMode="auto">
            <a:xfrm>
              <a:off x="5660826" y="6571633"/>
              <a:ext cx="64700" cy="64700"/>
            </a:xfrm>
            <a:custGeom>
              <a:avLst/>
              <a:gdLst>
                <a:gd name="T0" fmla="*/ 21 w 41"/>
                <a:gd name="T1" fmla="*/ 0 h 41"/>
                <a:gd name="T2" fmla="*/ 20 w 41"/>
                <a:gd name="T3" fmla="*/ 0 h 41"/>
                <a:gd name="T4" fmla="*/ 4 w 41"/>
                <a:gd name="T5" fmla="*/ 9 h 41"/>
                <a:gd name="T6" fmla="*/ 2 w 41"/>
                <a:gd name="T7" fmla="*/ 13 h 41"/>
                <a:gd name="T8" fmla="*/ 0 w 41"/>
                <a:gd name="T9" fmla="*/ 21 h 41"/>
                <a:gd name="T10" fmla="*/ 11 w 41"/>
                <a:gd name="T11" fmla="*/ 39 h 41"/>
                <a:gd name="T12" fmla="*/ 15 w 41"/>
                <a:gd name="T13" fmla="*/ 40 h 41"/>
                <a:gd name="T14" fmla="*/ 21 w 41"/>
                <a:gd name="T15" fmla="*/ 41 h 41"/>
                <a:gd name="T16" fmla="*/ 21 w 41"/>
                <a:gd name="T17" fmla="*/ 41 h 41"/>
                <a:gd name="T18" fmla="*/ 30 w 41"/>
                <a:gd name="T19" fmla="*/ 39 h 41"/>
                <a:gd name="T20" fmla="*/ 34 w 41"/>
                <a:gd name="T21" fmla="*/ 36 h 41"/>
                <a:gd name="T22" fmla="*/ 40 w 41"/>
                <a:gd name="T23" fmla="*/ 28 h 41"/>
                <a:gd name="T24" fmla="*/ 41 w 41"/>
                <a:gd name="T25" fmla="*/ 24 h 41"/>
                <a:gd name="T26" fmla="*/ 41 w 41"/>
                <a:gd name="T27" fmla="*/ 20 h 41"/>
                <a:gd name="T28" fmla="*/ 29 w 41"/>
                <a:gd name="T29" fmla="*/ 2 h 41"/>
                <a:gd name="T30" fmla="*/ 25 w 41"/>
                <a:gd name="T31" fmla="*/ 0 h 41"/>
                <a:gd name="T32" fmla="*/ 21 w 41"/>
                <a:gd name="T3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41">
                  <a:moveTo>
                    <a:pt x="21" y="0"/>
                  </a:moveTo>
                  <a:cubicBezTo>
                    <a:pt x="21" y="0"/>
                    <a:pt x="21" y="0"/>
                    <a:pt x="20" y="0"/>
                  </a:cubicBezTo>
                  <a:cubicBezTo>
                    <a:pt x="14" y="0"/>
                    <a:pt x="7" y="4"/>
                    <a:pt x="4" y="9"/>
                  </a:cubicBezTo>
                  <a:cubicBezTo>
                    <a:pt x="3" y="10"/>
                    <a:pt x="2" y="11"/>
                    <a:pt x="2" y="13"/>
                  </a:cubicBezTo>
                  <a:cubicBezTo>
                    <a:pt x="1" y="15"/>
                    <a:pt x="0" y="18"/>
                    <a:pt x="0" y="21"/>
                  </a:cubicBezTo>
                  <a:cubicBezTo>
                    <a:pt x="0" y="29"/>
                    <a:pt x="5" y="35"/>
                    <a:pt x="11" y="39"/>
                  </a:cubicBezTo>
                  <a:cubicBezTo>
                    <a:pt x="12" y="39"/>
                    <a:pt x="14" y="40"/>
                    <a:pt x="15" y="40"/>
                  </a:cubicBezTo>
                  <a:cubicBezTo>
                    <a:pt x="17" y="41"/>
                    <a:pt x="19" y="41"/>
                    <a:pt x="21" y="41"/>
                  </a:cubicBezTo>
                  <a:cubicBezTo>
                    <a:pt x="21" y="41"/>
                    <a:pt x="21" y="41"/>
                    <a:pt x="21" y="41"/>
                  </a:cubicBezTo>
                  <a:cubicBezTo>
                    <a:pt x="24" y="41"/>
                    <a:pt x="28" y="40"/>
                    <a:pt x="30" y="39"/>
                  </a:cubicBezTo>
                  <a:cubicBezTo>
                    <a:pt x="32" y="38"/>
                    <a:pt x="33" y="37"/>
                    <a:pt x="34" y="36"/>
                  </a:cubicBezTo>
                  <a:cubicBezTo>
                    <a:pt x="37" y="34"/>
                    <a:pt x="39" y="31"/>
                    <a:pt x="40" y="28"/>
                  </a:cubicBezTo>
                  <a:cubicBezTo>
                    <a:pt x="40" y="27"/>
                    <a:pt x="41" y="25"/>
                    <a:pt x="41" y="24"/>
                  </a:cubicBezTo>
                  <a:cubicBezTo>
                    <a:pt x="41" y="23"/>
                    <a:pt x="41" y="21"/>
                    <a:pt x="41" y="20"/>
                  </a:cubicBezTo>
                  <a:cubicBezTo>
                    <a:pt x="41" y="12"/>
                    <a:pt x="36" y="5"/>
                    <a:pt x="29" y="2"/>
                  </a:cubicBezTo>
                  <a:cubicBezTo>
                    <a:pt x="27" y="1"/>
                    <a:pt x="26" y="1"/>
                    <a:pt x="25" y="0"/>
                  </a:cubicBezTo>
                  <a:cubicBezTo>
                    <a:pt x="23" y="0"/>
                    <a:pt x="22"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Freeform 20258">
              <a:extLst>
                <a:ext uri="{FF2B5EF4-FFF2-40B4-BE49-F238E27FC236}">
                  <a16:creationId xmlns:a16="http://schemas.microsoft.com/office/drawing/2014/main" id="{621EF9F6-C32A-4FC9-9148-C58E892DDBF8}"/>
                </a:ext>
              </a:extLst>
            </p:cNvPr>
            <p:cNvSpPr/>
            <p:nvPr/>
          </p:nvSpPr>
          <p:spPr bwMode="auto">
            <a:xfrm>
              <a:off x="6135734" y="6294159"/>
              <a:ext cx="119394" cy="119394"/>
            </a:xfrm>
            <a:custGeom>
              <a:avLst/>
              <a:gdLst>
                <a:gd name="T0" fmla="*/ 38 w 76"/>
                <a:gd name="T1" fmla="*/ 0 h 76"/>
                <a:gd name="T2" fmla="*/ 38 w 76"/>
                <a:gd name="T3" fmla="*/ 1 h 76"/>
                <a:gd name="T4" fmla="*/ 22 w 76"/>
                <a:gd name="T5" fmla="*/ 4 h 76"/>
                <a:gd name="T6" fmla="*/ 18 w 76"/>
                <a:gd name="T7" fmla="*/ 6 h 76"/>
                <a:gd name="T8" fmla="*/ 1 w 76"/>
                <a:gd name="T9" fmla="*/ 39 h 76"/>
                <a:gd name="T10" fmla="*/ 2 w 76"/>
                <a:gd name="T11" fmla="*/ 46 h 76"/>
                <a:gd name="T12" fmla="*/ 3 w 76"/>
                <a:gd name="T13" fmla="*/ 51 h 76"/>
                <a:gd name="T14" fmla="*/ 38 w 76"/>
                <a:gd name="T15" fmla="*/ 76 h 76"/>
                <a:gd name="T16" fmla="*/ 39 w 76"/>
                <a:gd name="T17" fmla="*/ 76 h 76"/>
                <a:gd name="T18" fmla="*/ 52 w 76"/>
                <a:gd name="T19" fmla="*/ 73 h 76"/>
                <a:gd name="T20" fmla="*/ 56 w 76"/>
                <a:gd name="T21" fmla="*/ 72 h 76"/>
                <a:gd name="T22" fmla="*/ 76 w 76"/>
                <a:gd name="T23" fmla="*/ 38 h 76"/>
                <a:gd name="T24" fmla="*/ 76 w 76"/>
                <a:gd name="T25" fmla="*/ 33 h 76"/>
                <a:gd name="T26" fmla="*/ 75 w 76"/>
                <a:gd name="T27" fmla="*/ 29 h 76"/>
                <a:gd name="T28" fmla="*/ 38 w 76"/>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76">
                  <a:moveTo>
                    <a:pt x="38" y="0"/>
                  </a:moveTo>
                  <a:cubicBezTo>
                    <a:pt x="38" y="0"/>
                    <a:pt x="38" y="1"/>
                    <a:pt x="38" y="1"/>
                  </a:cubicBezTo>
                  <a:cubicBezTo>
                    <a:pt x="32" y="1"/>
                    <a:pt x="27" y="2"/>
                    <a:pt x="22" y="4"/>
                  </a:cubicBezTo>
                  <a:cubicBezTo>
                    <a:pt x="21" y="5"/>
                    <a:pt x="20" y="5"/>
                    <a:pt x="18" y="6"/>
                  </a:cubicBezTo>
                  <a:cubicBezTo>
                    <a:pt x="8" y="13"/>
                    <a:pt x="0" y="25"/>
                    <a:pt x="1" y="39"/>
                  </a:cubicBezTo>
                  <a:cubicBezTo>
                    <a:pt x="1" y="42"/>
                    <a:pt x="1" y="44"/>
                    <a:pt x="2" y="46"/>
                  </a:cubicBezTo>
                  <a:cubicBezTo>
                    <a:pt x="2" y="48"/>
                    <a:pt x="2" y="49"/>
                    <a:pt x="3" y="51"/>
                  </a:cubicBezTo>
                  <a:cubicBezTo>
                    <a:pt x="8" y="65"/>
                    <a:pt x="22" y="76"/>
                    <a:pt x="38" y="76"/>
                  </a:cubicBezTo>
                  <a:cubicBezTo>
                    <a:pt x="39" y="76"/>
                    <a:pt x="39" y="76"/>
                    <a:pt x="39" y="76"/>
                  </a:cubicBezTo>
                  <a:cubicBezTo>
                    <a:pt x="44" y="76"/>
                    <a:pt x="48" y="75"/>
                    <a:pt x="52" y="73"/>
                  </a:cubicBezTo>
                  <a:cubicBezTo>
                    <a:pt x="54" y="73"/>
                    <a:pt x="55" y="72"/>
                    <a:pt x="56" y="72"/>
                  </a:cubicBezTo>
                  <a:cubicBezTo>
                    <a:pt x="68" y="65"/>
                    <a:pt x="76" y="52"/>
                    <a:pt x="76" y="38"/>
                  </a:cubicBezTo>
                  <a:cubicBezTo>
                    <a:pt x="76" y="36"/>
                    <a:pt x="76" y="35"/>
                    <a:pt x="76" y="33"/>
                  </a:cubicBezTo>
                  <a:cubicBezTo>
                    <a:pt x="76" y="32"/>
                    <a:pt x="75" y="31"/>
                    <a:pt x="75" y="29"/>
                  </a:cubicBezTo>
                  <a:cubicBezTo>
                    <a:pt x="71" y="13"/>
                    <a:pt x="56" y="0"/>
                    <a:pt x="38"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9" name="Freeform 20259">
              <a:extLst>
                <a:ext uri="{FF2B5EF4-FFF2-40B4-BE49-F238E27FC236}">
                  <a16:creationId xmlns:a16="http://schemas.microsoft.com/office/drawing/2014/main" id="{0CCC1632-CDD6-4F8C-84B4-03B256033B3B}"/>
                </a:ext>
              </a:extLst>
            </p:cNvPr>
            <p:cNvSpPr/>
            <p:nvPr/>
          </p:nvSpPr>
          <p:spPr bwMode="auto">
            <a:xfrm>
              <a:off x="6909460" y="7374038"/>
              <a:ext cx="119394" cy="119394"/>
            </a:xfrm>
            <a:custGeom>
              <a:avLst/>
              <a:gdLst>
                <a:gd name="T0" fmla="*/ 38 w 76"/>
                <a:gd name="T1" fmla="*/ 0 h 76"/>
                <a:gd name="T2" fmla="*/ 37 w 76"/>
                <a:gd name="T3" fmla="*/ 0 h 76"/>
                <a:gd name="T4" fmla="*/ 31 w 76"/>
                <a:gd name="T5" fmla="*/ 1 h 76"/>
                <a:gd name="T6" fmla="*/ 26 w 76"/>
                <a:gd name="T7" fmla="*/ 2 h 76"/>
                <a:gd name="T8" fmla="*/ 13 w 76"/>
                <a:gd name="T9" fmla="*/ 10 h 76"/>
                <a:gd name="T10" fmla="*/ 10 w 76"/>
                <a:gd name="T11" fmla="*/ 13 h 76"/>
                <a:gd name="T12" fmla="*/ 2 w 76"/>
                <a:gd name="T13" fmla="*/ 26 h 76"/>
                <a:gd name="T14" fmla="*/ 1 w 76"/>
                <a:gd name="T15" fmla="*/ 30 h 76"/>
                <a:gd name="T16" fmla="*/ 0 w 76"/>
                <a:gd name="T17" fmla="*/ 39 h 76"/>
                <a:gd name="T18" fmla="*/ 12 w 76"/>
                <a:gd name="T19" fmla="*/ 66 h 76"/>
                <a:gd name="T20" fmla="*/ 16 w 76"/>
                <a:gd name="T21" fmla="*/ 69 h 76"/>
                <a:gd name="T22" fmla="*/ 38 w 76"/>
                <a:gd name="T23" fmla="*/ 76 h 76"/>
                <a:gd name="T24" fmla="*/ 39 w 76"/>
                <a:gd name="T25" fmla="*/ 76 h 76"/>
                <a:gd name="T26" fmla="*/ 68 w 76"/>
                <a:gd name="T27" fmla="*/ 62 h 76"/>
                <a:gd name="T28" fmla="*/ 70 w 76"/>
                <a:gd name="T29" fmla="*/ 58 h 76"/>
                <a:gd name="T30" fmla="*/ 76 w 76"/>
                <a:gd name="T31" fmla="*/ 38 h 76"/>
                <a:gd name="T32" fmla="*/ 65 w 76"/>
                <a:gd name="T33" fmla="*/ 12 h 76"/>
                <a:gd name="T34" fmla="*/ 62 w 76"/>
                <a:gd name="T35" fmla="*/ 9 h 76"/>
                <a:gd name="T36" fmla="*/ 43 w 76"/>
                <a:gd name="T37" fmla="*/ 1 h 76"/>
                <a:gd name="T38" fmla="*/ 39 w 76"/>
                <a:gd name="T39" fmla="*/ 0 h 76"/>
                <a:gd name="T40" fmla="*/ 38 w 76"/>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 h="76">
                  <a:moveTo>
                    <a:pt x="38" y="0"/>
                  </a:moveTo>
                  <a:cubicBezTo>
                    <a:pt x="38" y="0"/>
                    <a:pt x="38" y="0"/>
                    <a:pt x="37" y="0"/>
                  </a:cubicBezTo>
                  <a:cubicBezTo>
                    <a:pt x="35" y="0"/>
                    <a:pt x="33" y="1"/>
                    <a:pt x="31" y="1"/>
                  </a:cubicBezTo>
                  <a:cubicBezTo>
                    <a:pt x="29" y="1"/>
                    <a:pt x="28" y="2"/>
                    <a:pt x="26" y="2"/>
                  </a:cubicBezTo>
                  <a:cubicBezTo>
                    <a:pt x="21" y="4"/>
                    <a:pt x="17" y="7"/>
                    <a:pt x="13" y="10"/>
                  </a:cubicBezTo>
                  <a:cubicBezTo>
                    <a:pt x="12" y="11"/>
                    <a:pt x="11" y="12"/>
                    <a:pt x="10" y="13"/>
                  </a:cubicBezTo>
                  <a:cubicBezTo>
                    <a:pt x="7" y="17"/>
                    <a:pt x="4" y="21"/>
                    <a:pt x="2" y="26"/>
                  </a:cubicBezTo>
                  <a:cubicBezTo>
                    <a:pt x="2" y="27"/>
                    <a:pt x="2" y="28"/>
                    <a:pt x="1" y="30"/>
                  </a:cubicBezTo>
                  <a:cubicBezTo>
                    <a:pt x="1" y="33"/>
                    <a:pt x="0" y="36"/>
                    <a:pt x="0" y="39"/>
                  </a:cubicBezTo>
                  <a:cubicBezTo>
                    <a:pt x="0" y="50"/>
                    <a:pt x="5" y="59"/>
                    <a:pt x="12" y="66"/>
                  </a:cubicBezTo>
                  <a:cubicBezTo>
                    <a:pt x="13" y="67"/>
                    <a:pt x="15" y="68"/>
                    <a:pt x="16" y="69"/>
                  </a:cubicBezTo>
                  <a:cubicBezTo>
                    <a:pt x="22" y="73"/>
                    <a:pt x="30" y="76"/>
                    <a:pt x="38" y="76"/>
                  </a:cubicBezTo>
                  <a:cubicBezTo>
                    <a:pt x="38" y="76"/>
                    <a:pt x="39" y="76"/>
                    <a:pt x="39" y="76"/>
                  </a:cubicBezTo>
                  <a:cubicBezTo>
                    <a:pt x="50" y="76"/>
                    <a:pt x="61" y="70"/>
                    <a:pt x="68" y="62"/>
                  </a:cubicBezTo>
                  <a:cubicBezTo>
                    <a:pt x="68" y="61"/>
                    <a:pt x="69" y="60"/>
                    <a:pt x="70" y="58"/>
                  </a:cubicBezTo>
                  <a:cubicBezTo>
                    <a:pt x="74" y="52"/>
                    <a:pt x="76" y="45"/>
                    <a:pt x="76" y="38"/>
                  </a:cubicBezTo>
                  <a:cubicBezTo>
                    <a:pt x="76" y="27"/>
                    <a:pt x="72" y="18"/>
                    <a:pt x="65" y="12"/>
                  </a:cubicBezTo>
                  <a:cubicBezTo>
                    <a:pt x="64" y="11"/>
                    <a:pt x="63" y="10"/>
                    <a:pt x="62" y="9"/>
                  </a:cubicBezTo>
                  <a:cubicBezTo>
                    <a:pt x="57" y="5"/>
                    <a:pt x="50" y="2"/>
                    <a:pt x="43" y="1"/>
                  </a:cubicBezTo>
                  <a:cubicBezTo>
                    <a:pt x="42" y="1"/>
                    <a:pt x="40" y="0"/>
                    <a:pt x="39" y="0"/>
                  </a:cubicBezTo>
                  <a:cubicBezTo>
                    <a:pt x="39" y="0"/>
                    <a:pt x="38" y="0"/>
                    <a:pt x="3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0" name="Freeform 20260">
              <a:extLst>
                <a:ext uri="{FF2B5EF4-FFF2-40B4-BE49-F238E27FC236}">
                  <a16:creationId xmlns:a16="http://schemas.microsoft.com/office/drawing/2014/main" id="{B1F9A86B-0F8C-4A29-9100-8C68818CDACC}"/>
                </a:ext>
              </a:extLst>
            </p:cNvPr>
            <p:cNvSpPr/>
            <p:nvPr/>
          </p:nvSpPr>
          <p:spPr bwMode="auto">
            <a:xfrm>
              <a:off x="6668004" y="6199445"/>
              <a:ext cx="76038" cy="75372"/>
            </a:xfrm>
            <a:custGeom>
              <a:avLst/>
              <a:gdLst>
                <a:gd name="T0" fmla="*/ 24 w 48"/>
                <a:gd name="T1" fmla="*/ 0 h 48"/>
                <a:gd name="T2" fmla="*/ 24 w 48"/>
                <a:gd name="T3" fmla="*/ 0 h 48"/>
                <a:gd name="T4" fmla="*/ 4 w 48"/>
                <a:gd name="T5" fmla="*/ 11 h 48"/>
                <a:gd name="T6" fmla="*/ 2 w 48"/>
                <a:gd name="T7" fmla="*/ 15 h 48"/>
                <a:gd name="T8" fmla="*/ 0 w 48"/>
                <a:gd name="T9" fmla="*/ 24 h 48"/>
                <a:gd name="T10" fmla="*/ 1 w 48"/>
                <a:gd name="T11" fmla="*/ 27 h 48"/>
                <a:gd name="T12" fmla="*/ 2 w 48"/>
                <a:gd name="T13" fmla="*/ 31 h 48"/>
                <a:gd name="T14" fmla="*/ 15 w 48"/>
                <a:gd name="T15" fmla="*/ 46 h 48"/>
                <a:gd name="T16" fmla="*/ 19 w 48"/>
                <a:gd name="T17" fmla="*/ 47 h 48"/>
                <a:gd name="T18" fmla="*/ 19 w 48"/>
                <a:gd name="T19" fmla="*/ 47 h 48"/>
                <a:gd name="T20" fmla="*/ 24 w 48"/>
                <a:gd name="T21" fmla="*/ 48 h 48"/>
                <a:gd name="T22" fmla="*/ 25 w 48"/>
                <a:gd name="T23" fmla="*/ 48 h 48"/>
                <a:gd name="T24" fmla="*/ 27 w 48"/>
                <a:gd name="T25" fmla="*/ 47 h 48"/>
                <a:gd name="T26" fmla="*/ 32 w 48"/>
                <a:gd name="T27" fmla="*/ 47 h 48"/>
                <a:gd name="T28" fmla="*/ 39 w 48"/>
                <a:gd name="T29" fmla="*/ 43 h 48"/>
                <a:gd name="T30" fmla="*/ 42 w 48"/>
                <a:gd name="T31" fmla="*/ 40 h 48"/>
                <a:gd name="T32" fmla="*/ 48 w 48"/>
                <a:gd name="T33" fmla="*/ 23 h 48"/>
                <a:gd name="T34" fmla="*/ 48 w 48"/>
                <a:gd name="T35" fmla="*/ 22 h 48"/>
                <a:gd name="T36" fmla="*/ 48 w 48"/>
                <a:gd name="T37" fmla="*/ 18 h 48"/>
                <a:gd name="T38" fmla="*/ 30 w 48"/>
                <a:gd name="T39" fmla="*/ 0 h 48"/>
                <a:gd name="T40" fmla="*/ 26 w 48"/>
                <a:gd name="T41" fmla="*/ 0 h 48"/>
                <a:gd name="T42" fmla="*/ 24 w 48"/>
                <a:gd name="T4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24" y="0"/>
                  </a:moveTo>
                  <a:cubicBezTo>
                    <a:pt x="24" y="0"/>
                    <a:pt x="24" y="0"/>
                    <a:pt x="24" y="0"/>
                  </a:cubicBezTo>
                  <a:cubicBezTo>
                    <a:pt x="15" y="0"/>
                    <a:pt x="8" y="5"/>
                    <a:pt x="4" y="11"/>
                  </a:cubicBezTo>
                  <a:cubicBezTo>
                    <a:pt x="3" y="13"/>
                    <a:pt x="2" y="14"/>
                    <a:pt x="2" y="15"/>
                  </a:cubicBezTo>
                  <a:cubicBezTo>
                    <a:pt x="1" y="18"/>
                    <a:pt x="0" y="21"/>
                    <a:pt x="0" y="24"/>
                  </a:cubicBezTo>
                  <a:cubicBezTo>
                    <a:pt x="0" y="25"/>
                    <a:pt x="1" y="26"/>
                    <a:pt x="1" y="27"/>
                  </a:cubicBezTo>
                  <a:cubicBezTo>
                    <a:pt x="1" y="28"/>
                    <a:pt x="1" y="30"/>
                    <a:pt x="2" y="31"/>
                  </a:cubicBezTo>
                  <a:cubicBezTo>
                    <a:pt x="4" y="38"/>
                    <a:pt x="9" y="43"/>
                    <a:pt x="15" y="46"/>
                  </a:cubicBezTo>
                  <a:cubicBezTo>
                    <a:pt x="16" y="46"/>
                    <a:pt x="17" y="47"/>
                    <a:pt x="19" y="47"/>
                  </a:cubicBezTo>
                  <a:cubicBezTo>
                    <a:pt x="19" y="47"/>
                    <a:pt x="19" y="47"/>
                    <a:pt x="19" y="47"/>
                  </a:cubicBezTo>
                  <a:cubicBezTo>
                    <a:pt x="20" y="47"/>
                    <a:pt x="22" y="48"/>
                    <a:pt x="24" y="48"/>
                  </a:cubicBezTo>
                  <a:cubicBezTo>
                    <a:pt x="25" y="48"/>
                    <a:pt x="25" y="48"/>
                    <a:pt x="25" y="48"/>
                  </a:cubicBezTo>
                  <a:cubicBezTo>
                    <a:pt x="26" y="48"/>
                    <a:pt x="27" y="48"/>
                    <a:pt x="27" y="47"/>
                  </a:cubicBezTo>
                  <a:cubicBezTo>
                    <a:pt x="29" y="47"/>
                    <a:pt x="30" y="47"/>
                    <a:pt x="32" y="47"/>
                  </a:cubicBezTo>
                  <a:cubicBezTo>
                    <a:pt x="34" y="46"/>
                    <a:pt x="37" y="44"/>
                    <a:pt x="39" y="43"/>
                  </a:cubicBezTo>
                  <a:cubicBezTo>
                    <a:pt x="40" y="42"/>
                    <a:pt x="41" y="41"/>
                    <a:pt x="42" y="40"/>
                  </a:cubicBezTo>
                  <a:cubicBezTo>
                    <a:pt x="46" y="35"/>
                    <a:pt x="48" y="30"/>
                    <a:pt x="48" y="23"/>
                  </a:cubicBezTo>
                  <a:cubicBezTo>
                    <a:pt x="48" y="23"/>
                    <a:pt x="48" y="22"/>
                    <a:pt x="48" y="22"/>
                  </a:cubicBezTo>
                  <a:cubicBezTo>
                    <a:pt x="48" y="20"/>
                    <a:pt x="48" y="19"/>
                    <a:pt x="48" y="18"/>
                  </a:cubicBezTo>
                  <a:cubicBezTo>
                    <a:pt x="45" y="9"/>
                    <a:pt x="39" y="3"/>
                    <a:pt x="30" y="0"/>
                  </a:cubicBezTo>
                  <a:cubicBezTo>
                    <a:pt x="29" y="0"/>
                    <a:pt x="27" y="0"/>
                    <a:pt x="26" y="0"/>
                  </a:cubicBezTo>
                  <a:cubicBezTo>
                    <a:pt x="25" y="0"/>
                    <a:pt x="25" y="0"/>
                    <a:pt x="24"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1" name="Freeform 20262">
              <a:extLst>
                <a:ext uri="{FF2B5EF4-FFF2-40B4-BE49-F238E27FC236}">
                  <a16:creationId xmlns:a16="http://schemas.microsoft.com/office/drawing/2014/main" id="{F70158A7-F1E5-4012-824B-A9C3F21DD3B7}"/>
                </a:ext>
              </a:extLst>
            </p:cNvPr>
            <p:cNvSpPr/>
            <p:nvPr/>
          </p:nvSpPr>
          <p:spPr bwMode="auto">
            <a:xfrm>
              <a:off x="7177596" y="6117403"/>
              <a:ext cx="69368" cy="68034"/>
            </a:xfrm>
            <a:custGeom>
              <a:avLst/>
              <a:gdLst>
                <a:gd name="T0" fmla="*/ 22 w 44"/>
                <a:gd name="T1" fmla="*/ 0 h 43"/>
                <a:gd name="T2" fmla="*/ 22 w 44"/>
                <a:gd name="T3" fmla="*/ 0 h 43"/>
                <a:gd name="T4" fmla="*/ 10 w 44"/>
                <a:gd name="T5" fmla="*/ 3 h 43"/>
                <a:gd name="T6" fmla="*/ 7 w 44"/>
                <a:gd name="T7" fmla="*/ 6 h 43"/>
                <a:gd name="T8" fmla="*/ 0 w 44"/>
                <a:gd name="T9" fmla="*/ 22 h 43"/>
                <a:gd name="T10" fmla="*/ 0 w 44"/>
                <a:gd name="T11" fmla="*/ 23 h 43"/>
                <a:gd name="T12" fmla="*/ 1 w 44"/>
                <a:gd name="T13" fmla="*/ 27 h 43"/>
                <a:gd name="T14" fmla="*/ 13 w 44"/>
                <a:gd name="T15" fmla="*/ 41 h 43"/>
                <a:gd name="T16" fmla="*/ 17 w 44"/>
                <a:gd name="T17" fmla="*/ 43 h 43"/>
                <a:gd name="T18" fmla="*/ 22 w 44"/>
                <a:gd name="T19" fmla="*/ 43 h 43"/>
                <a:gd name="T20" fmla="*/ 22 w 44"/>
                <a:gd name="T21" fmla="*/ 43 h 43"/>
                <a:gd name="T22" fmla="*/ 27 w 44"/>
                <a:gd name="T23" fmla="*/ 42 h 43"/>
                <a:gd name="T24" fmla="*/ 31 w 44"/>
                <a:gd name="T25" fmla="*/ 41 h 43"/>
                <a:gd name="T26" fmla="*/ 36 w 44"/>
                <a:gd name="T27" fmla="*/ 38 h 43"/>
                <a:gd name="T28" fmla="*/ 39 w 44"/>
                <a:gd name="T29" fmla="*/ 35 h 43"/>
                <a:gd name="T30" fmla="*/ 44 w 44"/>
                <a:gd name="T31" fmla="*/ 21 h 43"/>
                <a:gd name="T32" fmla="*/ 34 w 44"/>
                <a:gd name="T33" fmla="*/ 4 h 43"/>
                <a:gd name="T34" fmla="*/ 31 w 44"/>
                <a:gd name="T35" fmla="*/ 2 h 43"/>
                <a:gd name="T36" fmla="*/ 22 w 44"/>
                <a:gd name="T3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3">
                  <a:moveTo>
                    <a:pt x="22" y="0"/>
                  </a:moveTo>
                  <a:cubicBezTo>
                    <a:pt x="22" y="0"/>
                    <a:pt x="22" y="0"/>
                    <a:pt x="22" y="0"/>
                  </a:cubicBezTo>
                  <a:cubicBezTo>
                    <a:pt x="17" y="0"/>
                    <a:pt x="13" y="1"/>
                    <a:pt x="10" y="3"/>
                  </a:cubicBezTo>
                  <a:cubicBezTo>
                    <a:pt x="9" y="4"/>
                    <a:pt x="8" y="5"/>
                    <a:pt x="7" y="6"/>
                  </a:cubicBezTo>
                  <a:cubicBezTo>
                    <a:pt x="3" y="10"/>
                    <a:pt x="0" y="16"/>
                    <a:pt x="0" y="22"/>
                  </a:cubicBezTo>
                  <a:cubicBezTo>
                    <a:pt x="0" y="22"/>
                    <a:pt x="0" y="23"/>
                    <a:pt x="0" y="23"/>
                  </a:cubicBezTo>
                  <a:cubicBezTo>
                    <a:pt x="0" y="24"/>
                    <a:pt x="1" y="26"/>
                    <a:pt x="1" y="27"/>
                  </a:cubicBezTo>
                  <a:cubicBezTo>
                    <a:pt x="3" y="34"/>
                    <a:pt x="7" y="39"/>
                    <a:pt x="13" y="41"/>
                  </a:cubicBezTo>
                  <a:cubicBezTo>
                    <a:pt x="15" y="42"/>
                    <a:pt x="16" y="42"/>
                    <a:pt x="17" y="43"/>
                  </a:cubicBezTo>
                  <a:cubicBezTo>
                    <a:pt x="19" y="43"/>
                    <a:pt x="20" y="43"/>
                    <a:pt x="22" y="43"/>
                  </a:cubicBezTo>
                  <a:cubicBezTo>
                    <a:pt x="22" y="43"/>
                    <a:pt x="22" y="43"/>
                    <a:pt x="22" y="43"/>
                  </a:cubicBezTo>
                  <a:cubicBezTo>
                    <a:pt x="24" y="43"/>
                    <a:pt x="26" y="43"/>
                    <a:pt x="27" y="42"/>
                  </a:cubicBezTo>
                  <a:cubicBezTo>
                    <a:pt x="29" y="42"/>
                    <a:pt x="30" y="42"/>
                    <a:pt x="31" y="41"/>
                  </a:cubicBezTo>
                  <a:cubicBezTo>
                    <a:pt x="33" y="40"/>
                    <a:pt x="34" y="39"/>
                    <a:pt x="36" y="38"/>
                  </a:cubicBezTo>
                  <a:cubicBezTo>
                    <a:pt x="37" y="37"/>
                    <a:pt x="38" y="36"/>
                    <a:pt x="39" y="35"/>
                  </a:cubicBezTo>
                  <a:cubicBezTo>
                    <a:pt x="42" y="31"/>
                    <a:pt x="44" y="26"/>
                    <a:pt x="44" y="21"/>
                  </a:cubicBezTo>
                  <a:cubicBezTo>
                    <a:pt x="43" y="14"/>
                    <a:pt x="40" y="8"/>
                    <a:pt x="34" y="4"/>
                  </a:cubicBezTo>
                  <a:cubicBezTo>
                    <a:pt x="33" y="3"/>
                    <a:pt x="32" y="2"/>
                    <a:pt x="31" y="2"/>
                  </a:cubicBezTo>
                  <a:cubicBezTo>
                    <a:pt x="28" y="0"/>
                    <a:pt x="25" y="0"/>
                    <a:pt x="2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2" name="Freeform 20263">
              <a:extLst>
                <a:ext uri="{FF2B5EF4-FFF2-40B4-BE49-F238E27FC236}">
                  <a16:creationId xmlns:a16="http://schemas.microsoft.com/office/drawing/2014/main" id="{C57D7590-F759-421F-AE38-62889C5EA6EB}"/>
                </a:ext>
              </a:extLst>
            </p:cNvPr>
            <p:cNvSpPr/>
            <p:nvPr/>
          </p:nvSpPr>
          <p:spPr bwMode="auto">
            <a:xfrm>
              <a:off x="7429724" y="6849106"/>
              <a:ext cx="105387" cy="105387"/>
            </a:xfrm>
            <a:custGeom>
              <a:avLst/>
              <a:gdLst>
                <a:gd name="T0" fmla="*/ 33 w 67"/>
                <a:gd name="T1" fmla="*/ 0 h 67"/>
                <a:gd name="T2" fmla="*/ 33 w 67"/>
                <a:gd name="T3" fmla="*/ 0 h 67"/>
                <a:gd name="T4" fmla="*/ 24 w 67"/>
                <a:gd name="T5" fmla="*/ 1 h 67"/>
                <a:gd name="T6" fmla="*/ 20 w 67"/>
                <a:gd name="T7" fmla="*/ 3 h 67"/>
                <a:gd name="T8" fmla="*/ 7 w 67"/>
                <a:gd name="T9" fmla="*/ 13 h 67"/>
                <a:gd name="T10" fmla="*/ 4 w 67"/>
                <a:gd name="T11" fmla="*/ 17 h 67"/>
                <a:gd name="T12" fmla="*/ 0 w 67"/>
                <a:gd name="T13" fmla="*/ 34 h 67"/>
                <a:gd name="T14" fmla="*/ 8 w 67"/>
                <a:gd name="T15" fmla="*/ 56 h 67"/>
                <a:gd name="T16" fmla="*/ 12 w 67"/>
                <a:gd name="T17" fmla="*/ 59 h 67"/>
                <a:gd name="T18" fmla="*/ 27 w 67"/>
                <a:gd name="T19" fmla="*/ 67 h 67"/>
                <a:gd name="T20" fmla="*/ 32 w 67"/>
                <a:gd name="T21" fmla="*/ 67 h 67"/>
                <a:gd name="T22" fmla="*/ 33 w 67"/>
                <a:gd name="T23" fmla="*/ 67 h 67"/>
                <a:gd name="T24" fmla="*/ 34 w 67"/>
                <a:gd name="T25" fmla="*/ 67 h 67"/>
                <a:gd name="T26" fmla="*/ 48 w 67"/>
                <a:gd name="T27" fmla="*/ 64 h 67"/>
                <a:gd name="T28" fmla="*/ 51 w 67"/>
                <a:gd name="T29" fmla="*/ 62 h 67"/>
                <a:gd name="T30" fmla="*/ 67 w 67"/>
                <a:gd name="T31" fmla="*/ 33 h 67"/>
                <a:gd name="T32" fmla="*/ 67 w 67"/>
                <a:gd name="T33" fmla="*/ 32 h 67"/>
                <a:gd name="T34" fmla="*/ 66 w 67"/>
                <a:gd name="T35" fmla="*/ 28 h 67"/>
                <a:gd name="T36" fmla="*/ 33 w 67"/>
                <a:gd name="T3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67">
                  <a:moveTo>
                    <a:pt x="33" y="0"/>
                  </a:moveTo>
                  <a:cubicBezTo>
                    <a:pt x="33" y="0"/>
                    <a:pt x="33" y="0"/>
                    <a:pt x="33" y="0"/>
                  </a:cubicBezTo>
                  <a:cubicBezTo>
                    <a:pt x="30" y="0"/>
                    <a:pt x="27" y="1"/>
                    <a:pt x="24" y="1"/>
                  </a:cubicBezTo>
                  <a:cubicBezTo>
                    <a:pt x="23" y="2"/>
                    <a:pt x="21" y="2"/>
                    <a:pt x="20" y="3"/>
                  </a:cubicBezTo>
                  <a:cubicBezTo>
                    <a:pt x="15" y="5"/>
                    <a:pt x="10" y="9"/>
                    <a:pt x="7" y="13"/>
                  </a:cubicBezTo>
                  <a:cubicBezTo>
                    <a:pt x="6" y="14"/>
                    <a:pt x="5" y="15"/>
                    <a:pt x="4" y="17"/>
                  </a:cubicBezTo>
                  <a:cubicBezTo>
                    <a:pt x="1" y="22"/>
                    <a:pt x="0" y="28"/>
                    <a:pt x="0" y="34"/>
                  </a:cubicBezTo>
                  <a:cubicBezTo>
                    <a:pt x="0" y="43"/>
                    <a:pt x="3" y="50"/>
                    <a:pt x="8" y="56"/>
                  </a:cubicBezTo>
                  <a:cubicBezTo>
                    <a:pt x="9" y="57"/>
                    <a:pt x="10" y="58"/>
                    <a:pt x="12" y="59"/>
                  </a:cubicBezTo>
                  <a:cubicBezTo>
                    <a:pt x="16" y="63"/>
                    <a:pt x="21" y="65"/>
                    <a:pt x="27" y="67"/>
                  </a:cubicBezTo>
                  <a:cubicBezTo>
                    <a:pt x="29" y="67"/>
                    <a:pt x="30" y="67"/>
                    <a:pt x="32" y="67"/>
                  </a:cubicBezTo>
                  <a:cubicBezTo>
                    <a:pt x="32" y="67"/>
                    <a:pt x="33" y="67"/>
                    <a:pt x="33" y="67"/>
                  </a:cubicBezTo>
                  <a:cubicBezTo>
                    <a:pt x="33" y="67"/>
                    <a:pt x="34" y="67"/>
                    <a:pt x="34" y="67"/>
                  </a:cubicBezTo>
                  <a:cubicBezTo>
                    <a:pt x="39" y="67"/>
                    <a:pt x="43" y="66"/>
                    <a:pt x="48" y="64"/>
                  </a:cubicBezTo>
                  <a:cubicBezTo>
                    <a:pt x="49" y="63"/>
                    <a:pt x="50" y="63"/>
                    <a:pt x="51" y="62"/>
                  </a:cubicBezTo>
                  <a:cubicBezTo>
                    <a:pt x="61" y="56"/>
                    <a:pt x="67" y="45"/>
                    <a:pt x="67" y="33"/>
                  </a:cubicBezTo>
                  <a:cubicBezTo>
                    <a:pt x="67" y="33"/>
                    <a:pt x="67" y="32"/>
                    <a:pt x="67" y="32"/>
                  </a:cubicBezTo>
                  <a:cubicBezTo>
                    <a:pt x="67" y="31"/>
                    <a:pt x="66" y="29"/>
                    <a:pt x="66" y="28"/>
                  </a:cubicBezTo>
                  <a:cubicBezTo>
                    <a:pt x="63" y="12"/>
                    <a:pt x="50" y="0"/>
                    <a:pt x="33"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3" name="Freeform 20293">
              <a:extLst>
                <a:ext uri="{FF2B5EF4-FFF2-40B4-BE49-F238E27FC236}">
                  <a16:creationId xmlns:a16="http://schemas.microsoft.com/office/drawing/2014/main" id="{131928B4-2D5F-40E0-96E6-3D2943E6AA0B}"/>
                </a:ext>
              </a:extLst>
            </p:cNvPr>
            <p:cNvSpPr>
              <a:spLocks noEditPoints="1"/>
            </p:cNvSpPr>
            <p:nvPr/>
          </p:nvSpPr>
          <p:spPr bwMode="auto">
            <a:xfrm>
              <a:off x="5870933" y="5794573"/>
              <a:ext cx="160748" cy="158747"/>
            </a:xfrm>
            <a:custGeom>
              <a:avLst/>
              <a:gdLst>
                <a:gd name="T0" fmla="*/ 27 w 102"/>
                <a:gd name="T1" fmla="*/ 78 h 101"/>
                <a:gd name="T2" fmla="*/ 14 w 102"/>
                <a:gd name="T3" fmla="*/ 51 h 101"/>
                <a:gd name="T4" fmla="*/ 51 w 102"/>
                <a:gd name="T5" fmla="*/ 13 h 101"/>
                <a:gd name="T6" fmla="*/ 51 w 102"/>
                <a:gd name="T7" fmla="*/ 13 h 101"/>
                <a:gd name="T8" fmla="*/ 86 w 102"/>
                <a:gd name="T9" fmla="*/ 37 h 101"/>
                <a:gd name="T10" fmla="*/ 87 w 102"/>
                <a:gd name="T11" fmla="*/ 41 h 101"/>
                <a:gd name="T12" fmla="*/ 88 w 102"/>
                <a:gd name="T13" fmla="*/ 50 h 101"/>
                <a:gd name="T14" fmla="*/ 87 w 102"/>
                <a:gd name="T15" fmla="*/ 59 h 101"/>
                <a:gd name="T16" fmla="*/ 86 w 102"/>
                <a:gd name="T17" fmla="*/ 63 h 101"/>
                <a:gd name="T18" fmla="*/ 86 w 102"/>
                <a:gd name="T19" fmla="*/ 64 h 101"/>
                <a:gd name="T20" fmla="*/ 84 w 102"/>
                <a:gd name="T21" fmla="*/ 68 h 101"/>
                <a:gd name="T22" fmla="*/ 69 w 102"/>
                <a:gd name="T23" fmla="*/ 83 h 101"/>
                <a:gd name="T24" fmla="*/ 66 w 102"/>
                <a:gd name="T25" fmla="*/ 84 h 101"/>
                <a:gd name="T26" fmla="*/ 52 w 102"/>
                <a:gd name="T27" fmla="*/ 87 h 101"/>
                <a:gd name="T28" fmla="*/ 51 w 102"/>
                <a:gd name="T29" fmla="*/ 87 h 101"/>
                <a:gd name="T30" fmla="*/ 40 w 102"/>
                <a:gd name="T31" fmla="*/ 85 h 101"/>
                <a:gd name="T32" fmla="*/ 36 w 102"/>
                <a:gd name="T33" fmla="*/ 84 h 101"/>
                <a:gd name="T34" fmla="*/ 31 w 102"/>
                <a:gd name="T35" fmla="*/ 81 h 101"/>
                <a:gd name="T36" fmla="*/ 27 w 102"/>
                <a:gd name="T37" fmla="*/ 78 h 101"/>
                <a:gd name="T38" fmla="*/ 51 w 102"/>
                <a:gd name="T39" fmla="*/ 0 h 101"/>
                <a:gd name="T40" fmla="*/ 50 w 102"/>
                <a:gd name="T41" fmla="*/ 0 h 101"/>
                <a:gd name="T42" fmla="*/ 1 w 102"/>
                <a:gd name="T43" fmla="*/ 51 h 101"/>
                <a:gd name="T44" fmla="*/ 19 w 102"/>
                <a:gd name="T45" fmla="*/ 90 h 101"/>
                <a:gd name="T46" fmla="*/ 23 w 102"/>
                <a:gd name="T47" fmla="*/ 92 h 101"/>
                <a:gd name="T48" fmla="*/ 31 w 102"/>
                <a:gd name="T49" fmla="*/ 97 h 101"/>
                <a:gd name="T50" fmla="*/ 35 w 102"/>
                <a:gd name="T51" fmla="*/ 98 h 101"/>
                <a:gd name="T52" fmla="*/ 51 w 102"/>
                <a:gd name="T53" fmla="*/ 101 h 101"/>
                <a:gd name="T54" fmla="*/ 52 w 102"/>
                <a:gd name="T55" fmla="*/ 101 h 101"/>
                <a:gd name="T56" fmla="*/ 72 w 102"/>
                <a:gd name="T57" fmla="*/ 97 h 101"/>
                <a:gd name="T58" fmla="*/ 76 w 102"/>
                <a:gd name="T59" fmla="*/ 95 h 101"/>
                <a:gd name="T60" fmla="*/ 96 w 102"/>
                <a:gd name="T61" fmla="*/ 74 h 101"/>
                <a:gd name="T62" fmla="*/ 98 w 102"/>
                <a:gd name="T63" fmla="*/ 70 h 101"/>
                <a:gd name="T64" fmla="*/ 99 w 102"/>
                <a:gd name="T65" fmla="*/ 67 h 101"/>
                <a:gd name="T66" fmla="*/ 100 w 102"/>
                <a:gd name="T67" fmla="*/ 63 h 101"/>
                <a:gd name="T68" fmla="*/ 102 w 102"/>
                <a:gd name="T69" fmla="*/ 49 h 101"/>
                <a:gd name="T70" fmla="*/ 100 w 102"/>
                <a:gd name="T71" fmla="*/ 38 h 101"/>
                <a:gd name="T72" fmla="*/ 99 w 102"/>
                <a:gd name="T73" fmla="*/ 34 h 101"/>
                <a:gd name="T74" fmla="*/ 51 w 102"/>
                <a:gd name="T7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27" y="78"/>
                  </a:moveTo>
                  <a:cubicBezTo>
                    <a:pt x="19" y="72"/>
                    <a:pt x="14" y="62"/>
                    <a:pt x="14" y="51"/>
                  </a:cubicBezTo>
                  <a:cubicBezTo>
                    <a:pt x="14" y="31"/>
                    <a:pt x="30" y="14"/>
                    <a:pt x="51" y="13"/>
                  </a:cubicBezTo>
                  <a:cubicBezTo>
                    <a:pt x="51" y="13"/>
                    <a:pt x="51" y="13"/>
                    <a:pt x="51" y="13"/>
                  </a:cubicBezTo>
                  <a:cubicBezTo>
                    <a:pt x="67" y="13"/>
                    <a:pt x="80" y="23"/>
                    <a:pt x="86" y="37"/>
                  </a:cubicBezTo>
                  <a:cubicBezTo>
                    <a:pt x="86" y="39"/>
                    <a:pt x="87" y="40"/>
                    <a:pt x="87" y="41"/>
                  </a:cubicBezTo>
                  <a:cubicBezTo>
                    <a:pt x="88" y="44"/>
                    <a:pt x="88" y="47"/>
                    <a:pt x="88" y="50"/>
                  </a:cubicBezTo>
                  <a:cubicBezTo>
                    <a:pt x="88" y="53"/>
                    <a:pt x="88" y="56"/>
                    <a:pt x="87" y="59"/>
                  </a:cubicBezTo>
                  <a:cubicBezTo>
                    <a:pt x="87" y="60"/>
                    <a:pt x="86" y="62"/>
                    <a:pt x="86" y="63"/>
                  </a:cubicBezTo>
                  <a:cubicBezTo>
                    <a:pt x="86" y="63"/>
                    <a:pt x="86" y="64"/>
                    <a:pt x="86" y="64"/>
                  </a:cubicBezTo>
                  <a:cubicBezTo>
                    <a:pt x="85" y="65"/>
                    <a:pt x="84" y="67"/>
                    <a:pt x="84" y="68"/>
                  </a:cubicBezTo>
                  <a:cubicBezTo>
                    <a:pt x="80" y="74"/>
                    <a:pt x="75" y="79"/>
                    <a:pt x="69" y="83"/>
                  </a:cubicBezTo>
                  <a:cubicBezTo>
                    <a:pt x="68" y="83"/>
                    <a:pt x="67" y="84"/>
                    <a:pt x="66" y="84"/>
                  </a:cubicBezTo>
                  <a:cubicBezTo>
                    <a:pt x="61" y="86"/>
                    <a:pt x="57" y="87"/>
                    <a:pt x="52" y="87"/>
                  </a:cubicBezTo>
                  <a:cubicBezTo>
                    <a:pt x="52" y="87"/>
                    <a:pt x="51" y="87"/>
                    <a:pt x="51" y="87"/>
                  </a:cubicBezTo>
                  <a:cubicBezTo>
                    <a:pt x="47" y="87"/>
                    <a:pt x="43" y="87"/>
                    <a:pt x="40" y="85"/>
                  </a:cubicBezTo>
                  <a:cubicBezTo>
                    <a:pt x="38" y="85"/>
                    <a:pt x="37" y="84"/>
                    <a:pt x="36" y="84"/>
                  </a:cubicBezTo>
                  <a:cubicBezTo>
                    <a:pt x="34" y="83"/>
                    <a:pt x="32" y="82"/>
                    <a:pt x="31" y="81"/>
                  </a:cubicBezTo>
                  <a:cubicBezTo>
                    <a:pt x="29" y="80"/>
                    <a:pt x="28" y="79"/>
                    <a:pt x="27" y="78"/>
                  </a:cubicBezTo>
                  <a:moveTo>
                    <a:pt x="51" y="0"/>
                  </a:moveTo>
                  <a:cubicBezTo>
                    <a:pt x="51" y="0"/>
                    <a:pt x="51" y="0"/>
                    <a:pt x="50" y="0"/>
                  </a:cubicBezTo>
                  <a:cubicBezTo>
                    <a:pt x="22" y="0"/>
                    <a:pt x="0" y="23"/>
                    <a:pt x="1" y="51"/>
                  </a:cubicBezTo>
                  <a:cubicBezTo>
                    <a:pt x="1" y="67"/>
                    <a:pt x="8" y="81"/>
                    <a:pt x="19" y="90"/>
                  </a:cubicBezTo>
                  <a:cubicBezTo>
                    <a:pt x="21" y="90"/>
                    <a:pt x="22" y="91"/>
                    <a:pt x="23" y="92"/>
                  </a:cubicBezTo>
                  <a:cubicBezTo>
                    <a:pt x="25" y="94"/>
                    <a:pt x="28" y="95"/>
                    <a:pt x="31" y="97"/>
                  </a:cubicBezTo>
                  <a:cubicBezTo>
                    <a:pt x="32" y="97"/>
                    <a:pt x="34" y="98"/>
                    <a:pt x="35" y="98"/>
                  </a:cubicBezTo>
                  <a:cubicBezTo>
                    <a:pt x="40" y="100"/>
                    <a:pt x="46" y="101"/>
                    <a:pt x="51" y="101"/>
                  </a:cubicBezTo>
                  <a:cubicBezTo>
                    <a:pt x="51" y="101"/>
                    <a:pt x="52" y="101"/>
                    <a:pt x="52" y="101"/>
                  </a:cubicBezTo>
                  <a:cubicBezTo>
                    <a:pt x="59" y="101"/>
                    <a:pt x="66" y="99"/>
                    <a:pt x="72" y="97"/>
                  </a:cubicBezTo>
                  <a:cubicBezTo>
                    <a:pt x="73" y="96"/>
                    <a:pt x="74" y="95"/>
                    <a:pt x="76" y="95"/>
                  </a:cubicBezTo>
                  <a:cubicBezTo>
                    <a:pt x="84" y="90"/>
                    <a:pt x="91" y="83"/>
                    <a:pt x="96" y="74"/>
                  </a:cubicBezTo>
                  <a:cubicBezTo>
                    <a:pt x="97" y="72"/>
                    <a:pt x="97" y="71"/>
                    <a:pt x="98" y="70"/>
                  </a:cubicBezTo>
                  <a:cubicBezTo>
                    <a:pt x="98" y="69"/>
                    <a:pt x="98" y="68"/>
                    <a:pt x="99" y="67"/>
                  </a:cubicBezTo>
                  <a:cubicBezTo>
                    <a:pt x="99" y="66"/>
                    <a:pt x="100" y="64"/>
                    <a:pt x="100" y="63"/>
                  </a:cubicBezTo>
                  <a:cubicBezTo>
                    <a:pt x="101" y="59"/>
                    <a:pt x="102" y="54"/>
                    <a:pt x="102" y="49"/>
                  </a:cubicBezTo>
                  <a:cubicBezTo>
                    <a:pt x="102" y="46"/>
                    <a:pt x="101" y="42"/>
                    <a:pt x="100" y="38"/>
                  </a:cubicBezTo>
                  <a:cubicBezTo>
                    <a:pt x="100" y="37"/>
                    <a:pt x="99" y="35"/>
                    <a:pt x="99" y="34"/>
                  </a:cubicBezTo>
                  <a:cubicBezTo>
                    <a:pt x="92" y="14"/>
                    <a:pt x="73"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4" name="Freeform 20294">
              <a:extLst>
                <a:ext uri="{FF2B5EF4-FFF2-40B4-BE49-F238E27FC236}">
                  <a16:creationId xmlns:a16="http://schemas.microsoft.com/office/drawing/2014/main" id="{007DBFD9-A51E-4A1C-9EF6-221DB025E071}"/>
                </a:ext>
              </a:extLst>
            </p:cNvPr>
            <p:cNvSpPr/>
            <p:nvPr/>
          </p:nvSpPr>
          <p:spPr bwMode="auto">
            <a:xfrm>
              <a:off x="7021516" y="6572967"/>
              <a:ext cx="78706" cy="77372"/>
            </a:xfrm>
            <a:custGeom>
              <a:avLst/>
              <a:gdLst>
                <a:gd name="T0" fmla="*/ 25 w 50"/>
                <a:gd name="T1" fmla="*/ 0 h 49"/>
                <a:gd name="T2" fmla="*/ 25 w 50"/>
                <a:gd name="T3" fmla="*/ 0 h 49"/>
                <a:gd name="T4" fmla="*/ 20 w 50"/>
                <a:gd name="T5" fmla="*/ 0 h 49"/>
                <a:gd name="T6" fmla="*/ 16 w 50"/>
                <a:gd name="T7" fmla="*/ 1 h 49"/>
                <a:gd name="T8" fmla="*/ 8 w 50"/>
                <a:gd name="T9" fmla="*/ 6 h 49"/>
                <a:gd name="T10" fmla="*/ 5 w 50"/>
                <a:gd name="T11" fmla="*/ 10 h 49"/>
                <a:gd name="T12" fmla="*/ 0 w 50"/>
                <a:gd name="T13" fmla="*/ 25 h 49"/>
                <a:gd name="T14" fmla="*/ 3 w 50"/>
                <a:gd name="T15" fmla="*/ 36 h 49"/>
                <a:gd name="T16" fmla="*/ 6 w 50"/>
                <a:gd name="T17" fmla="*/ 40 h 49"/>
                <a:gd name="T18" fmla="*/ 21 w 50"/>
                <a:gd name="T19" fmla="*/ 49 h 49"/>
                <a:gd name="T20" fmla="*/ 25 w 50"/>
                <a:gd name="T21" fmla="*/ 49 h 49"/>
                <a:gd name="T22" fmla="*/ 25 w 50"/>
                <a:gd name="T23" fmla="*/ 49 h 49"/>
                <a:gd name="T24" fmla="*/ 26 w 50"/>
                <a:gd name="T25" fmla="*/ 49 h 49"/>
                <a:gd name="T26" fmla="*/ 29 w 50"/>
                <a:gd name="T27" fmla="*/ 49 h 49"/>
                <a:gd name="T28" fmla="*/ 33 w 50"/>
                <a:gd name="T29" fmla="*/ 48 h 49"/>
                <a:gd name="T30" fmla="*/ 43 w 50"/>
                <a:gd name="T31" fmla="*/ 42 h 49"/>
                <a:gd name="T32" fmla="*/ 45 w 50"/>
                <a:gd name="T33" fmla="*/ 39 h 49"/>
                <a:gd name="T34" fmla="*/ 50 w 50"/>
                <a:gd name="T35" fmla="*/ 24 h 49"/>
                <a:gd name="T36" fmla="*/ 36 w 50"/>
                <a:gd name="T37" fmla="*/ 2 h 49"/>
                <a:gd name="T38" fmla="*/ 32 w 50"/>
                <a:gd name="T39" fmla="*/ 0 h 49"/>
                <a:gd name="T40" fmla="*/ 25 w 50"/>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49">
                  <a:moveTo>
                    <a:pt x="25" y="0"/>
                  </a:moveTo>
                  <a:cubicBezTo>
                    <a:pt x="25" y="0"/>
                    <a:pt x="25" y="0"/>
                    <a:pt x="25" y="0"/>
                  </a:cubicBezTo>
                  <a:cubicBezTo>
                    <a:pt x="23" y="0"/>
                    <a:pt x="22" y="0"/>
                    <a:pt x="20" y="0"/>
                  </a:cubicBezTo>
                  <a:cubicBezTo>
                    <a:pt x="19" y="0"/>
                    <a:pt x="17" y="1"/>
                    <a:pt x="16" y="1"/>
                  </a:cubicBezTo>
                  <a:cubicBezTo>
                    <a:pt x="13" y="3"/>
                    <a:pt x="10" y="4"/>
                    <a:pt x="8" y="6"/>
                  </a:cubicBezTo>
                  <a:cubicBezTo>
                    <a:pt x="7" y="7"/>
                    <a:pt x="6" y="8"/>
                    <a:pt x="5" y="10"/>
                  </a:cubicBezTo>
                  <a:cubicBezTo>
                    <a:pt x="2" y="14"/>
                    <a:pt x="0" y="19"/>
                    <a:pt x="0" y="25"/>
                  </a:cubicBezTo>
                  <a:cubicBezTo>
                    <a:pt x="0" y="29"/>
                    <a:pt x="1" y="33"/>
                    <a:pt x="3" y="36"/>
                  </a:cubicBezTo>
                  <a:cubicBezTo>
                    <a:pt x="4" y="38"/>
                    <a:pt x="5" y="39"/>
                    <a:pt x="6" y="40"/>
                  </a:cubicBezTo>
                  <a:cubicBezTo>
                    <a:pt x="9" y="45"/>
                    <a:pt x="15" y="48"/>
                    <a:pt x="21" y="49"/>
                  </a:cubicBezTo>
                  <a:cubicBezTo>
                    <a:pt x="22" y="49"/>
                    <a:pt x="23" y="49"/>
                    <a:pt x="25" y="49"/>
                  </a:cubicBezTo>
                  <a:cubicBezTo>
                    <a:pt x="25" y="49"/>
                    <a:pt x="25" y="49"/>
                    <a:pt x="25" y="49"/>
                  </a:cubicBezTo>
                  <a:cubicBezTo>
                    <a:pt x="25" y="49"/>
                    <a:pt x="25" y="49"/>
                    <a:pt x="26" y="49"/>
                  </a:cubicBezTo>
                  <a:cubicBezTo>
                    <a:pt x="27" y="49"/>
                    <a:pt x="28" y="49"/>
                    <a:pt x="29" y="49"/>
                  </a:cubicBezTo>
                  <a:cubicBezTo>
                    <a:pt x="31" y="49"/>
                    <a:pt x="32" y="48"/>
                    <a:pt x="33" y="48"/>
                  </a:cubicBezTo>
                  <a:cubicBezTo>
                    <a:pt x="37" y="47"/>
                    <a:pt x="40" y="45"/>
                    <a:pt x="43" y="42"/>
                  </a:cubicBezTo>
                  <a:cubicBezTo>
                    <a:pt x="44" y="41"/>
                    <a:pt x="45" y="40"/>
                    <a:pt x="45" y="39"/>
                  </a:cubicBezTo>
                  <a:cubicBezTo>
                    <a:pt x="48" y="35"/>
                    <a:pt x="50" y="30"/>
                    <a:pt x="50" y="24"/>
                  </a:cubicBezTo>
                  <a:cubicBezTo>
                    <a:pt x="50" y="14"/>
                    <a:pt x="44" y="6"/>
                    <a:pt x="36" y="2"/>
                  </a:cubicBezTo>
                  <a:cubicBezTo>
                    <a:pt x="35" y="1"/>
                    <a:pt x="33" y="1"/>
                    <a:pt x="32" y="0"/>
                  </a:cubicBezTo>
                  <a:cubicBezTo>
                    <a:pt x="30" y="0"/>
                    <a:pt x="27" y="0"/>
                    <a:pt x="2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5" name="Freeform 20295">
              <a:extLst>
                <a:ext uri="{FF2B5EF4-FFF2-40B4-BE49-F238E27FC236}">
                  <a16:creationId xmlns:a16="http://schemas.microsoft.com/office/drawing/2014/main" id="{FB31741A-2780-459A-A07E-9C3FA6F32878}"/>
                </a:ext>
              </a:extLst>
            </p:cNvPr>
            <p:cNvSpPr>
              <a:spLocks noEditPoints="1"/>
            </p:cNvSpPr>
            <p:nvPr/>
          </p:nvSpPr>
          <p:spPr bwMode="auto">
            <a:xfrm>
              <a:off x="6980162" y="6532279"/>
              <a:ext cx="160748" cy="158747"/>
            </a:xfrm>
            <a:custGeom>
              <a:avLst/>
              <a:gdLst>
                <a:gd name="T0" fmla="*/ 43 w 102"/>
                <a:gd name="T1" fmla="*/ 14 h 101"/>
                <a:gd name="T2" fmla="*/ 51 w 102"/>
                <a:gd name="T3" fmla="*/ 13 h 101"/>
                <a:gd name="T4" fmla="*/ 51 w 102"/>
                <a:gd name="T5" fmla="*/ 13 h 101"/>
                <a:gd name="T6" fmla="*/ 62 w 102"/>
                <a:gd name="T7" fmla="*/ 15 h 101"/>
                <a:gd name="T8" fmla="*/ 66 w 102"/>
                <a:gd name="T9" fmla="*/ 16 h 101"/>
                <a:gd name="T10" fmla="*/ 88 w 102"/>
                <a:gd name="T11" fmla="*/ 50 h 101"/>
                <a:gd name="T12" fmla="*/ 81 w 102"/>
                <a:gd name="T13" fmla="*/ 72 h 101"/>
                <a:gd name="T14" fmla="*/ 79 w 102"/>
                <a:gd name="T15" fmla="*/ 75 h 101"/>
                <a:gd name="T16" fmla="*/ 63 w 102"/>
                <a:gd name="T17" fmla="*/ 85 h 101"/>
                <a:gd name="T18" fmla="*/ 59 w 102"/>
                <a:gd name="T19" fmla="*/ 87 h 101"/>
                <a:gd name="T20" fmla="*/ 52 w 102"/>
                <a:gd name="T21" fmla="*/ 87 h 101"/>
                <a:gd name="T22" fmla="*/ 51 w 102"/>
                <a:gd name="T23" fmla="*/ 87 h 101"/>
                <a:gd name="T24" fmla="*/ 50 w 102"/>
                <a:gd name="T25" fmla="*/ 87 h 101"/>
                <a:gd name="T26" fmla="*/ 45 w 102"/>
                <a:gd name="T27" fmla="*/ 87 h 101"/>
                <a:gd name="T28" fmla="*/ 21 w 102"/>
                <a:gd name="T29" fmla="*/ 71 h 101"/>
                <a:gd name="T30" fmla="*/ 19 w 102"/>
                <a:gd name="T31" fmla="*/ 68 h 101"/>
                <a:gd name="T32" fmla="*/ 14 w 102"/>
                <a:gd name="T33" fmla="*/ 51 h 101"/>
                <a:gd name="T34" fmla="*/ 23 w 102"/>
                <a:gd name="T35" fmla="*/ 27 h 101"/>
                <a:gd name="T36" fmla="*/ 26 w 102"/>
                <a:gd name="T37" fmla="*/ 24 h 101"/>
                <a:gd name="T38" fmla="*/ 39 w 102"/>
                <a:gd name="T39" fmla="*/ 16 h 101"/>
                <a:gd name="T40" fmla="*/ 43 w 102"/>
                <a:gd name="T41" fmla="*/ 14 h 101"/>
                <a:gd name="T42" fmla="*/ 51 w 102"/>
                <a:gd name="T43" fmla="*/ 0 h 101"/>
                <a:gd name="T44" fmla="*/ 50 w 102"/>
                <a:gd name="T45" fmla="*/ 0 h 101"/>
                <a:gd name="T46" fmla="*/ 39 w 102"/>
                <a:gd name="T47" fmla="*/ 1 h 101"/>
                <a:gd name="T48" fmla="*/ 35 w 102"/>
                <a:gd name="T49" fmla="*/ 3 h 101"/>
                <a:gd name="T50" fmla="*/ 17 w 102"/>
                <a:gd name="T51" fmla="*/ 14 h 101"/>
                <a:gd name="T52" fmla="*/ 14 w 102"/>
                <a:gd name="T53" fmla="*/ 17 h 101"/>
                <a:gd name="T54" fmla="*/ 1 w 102"/>
                <a:gd name="T55" fmla="*/ 51 h 101"/>
                <a:gd name="T56" fmla="*/ 6 w 102"/>
                <a:gd name="T57" fmla="*/ 74 h 101"/>
                <a:gd name="T58" fmla="*/ 9 w 102"/>
                <a:gd name="T59" fmla="*/ 78 h 101"/>
                <a:gd name="T60" fmla="*/ 44 w 102"/>
                <a:gd name="T61" fmla="*/ 100 h 101"/>
                <a:gd name="T62" fmla="*/ 48 w 102"/>
                <a:gd name="T63" fmla="*/ 101 h 101"/>
                <a:gd name="T64" fmla="*/ 51 w 102"/>
                <a:gd name="T65" fmla="*/ 101 h 101"/>
                <a:gd name="T66" fmla="*/ 52 w 102"/>
                <a:gd name="T67" fmla="*/ 101 h 101"/>
                <a:gd name="T68" fmla="*/ 63 w 102"/>
                <a:gd name="T69" fmla="*/ 100 h 101"/>
                <a:gd name="T70" fmla="*/ 67 w 102"/>
                <a:gd name="T71" fmla="*/ 98 h 101"/>
                <a:gd name="T72" fmla="*/ 90 w 102"/>
                <a:gd name="T73" fmla="*/ 83 h 101"/>
                <a:gd name="T74" fmla="*/ 93 w 102"/>
                <a:gd name="T75" fmla="*/ 79 h 101"/>
                <a:gd name="T76" fmla="*/ 102 w 102"/>
                <a:gd name="T77" fmla="*/ 49 h 101"/>
                <a:gd name="T78" fmla="*/ 70 w 102"/>
                <a:gd name="T79" fmla="*/ 3 h 101"/>
                <a:gd name="T80" fmla="*/ 66 w 102"/>
                <a:gd name="T81" fmla="*/ 2 h 101"/>
                <a:gd name="T82" fmla="*/ 51 w 102"/>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101">
                  <a:moveTo>
                    <a:pt x="43" y="14"/>
                  </a:moveTo>
                  <a:cubicBezTo>
                    <a:pt x="45" y="14"/>
                    <a:pt x="48" y="14"/>
                    <a:pt x="51" y="13"/>
                  </a:cubicBezTo>
                  <a:cubicBezTo>
                    <a:pt x="51" y="13"/>
                    <a:pt x="51" y="13"/>
                    <a:pt x="51" y="13"/>
                  </a:cubicBezTo>
                  <a:cubicBezTo>
                    <a:pt x="55" y="13"/>
                    <a:pt x="58" y="14"/>
                    <a:pt x="62" y="15"/>
                  </a:cubicBezTo>
                  <a:cubicBezTo>
                    <a:pt x="63" y="15"/>
                    <a:pt x="64" y="16"/>
                    <a:pt x="66" y="16"/>
                  </a:cubicBezTo>
                  <a:cubicBezTo>
                    <a:pt x="79" y="22"/>
                    <a:pt x="88" y="35"/>
                    <a:pt x="88" y="50"/>
                  </a:cubicBezTo>
                  <a:cubicBezTo>
                    <a:pt x="88" y="58"/>
                    <a:pt x="86" y="65"/>
                    <a:pt x="81" y="72"/>
                  </a:cubicBezTo>
                  <a:cubicBezTo>
                    <a:pt x="81" y="73"/>
                    <a:pt x="80" y="74"/>
                    <a:pt x="79" y="75"/>
                  </a:cubicBezTo>
                  <a:cubicBezTo>
                    <a:pt x="74" y="80"/>
                    <a:pt x="69" y="83"/>
                    <a:pt x="63" y="85"/>
                  </a:cubicBezTo>
                  <a:cubicBezTo>
                    <a:pt x="61" y="86"/>
                    <a:pt x="60" y="86"/>
                    <a:pt x="59" y="87"/>
                  </a:cubicBezTo>
                  <a:cubicBezTo>
                    <a:pt x="56" y="87"/>
                    <a:pt x="54" y="87"/>
                    <a:pt x="52" y="87"/>
                  </a:cubicBezTo>
                  <a:cubicBezTo>
                    <a:pt x="52" y="87"/>
                    <a:pt x="51" y="87"/>
                    <a:pt x="51" y="87"/>
                  </a:cubicBezTo>
                  <a:cubicBezTo>
                    <a:pt x="51" y="87"/>
                    <a:pt x="50" y="87"/>
                    <a:pt x="50" y="87"/>
                  </a:cubicBezTo>
                  <a:cubicBezTo>
                    <a:pt x="48" y="87"/>
                    <a:pt x="47" y="87"/>
                    <a:pt x="45" y="87"/>
                  </a:cubicBezTo>
                  <a:cubicBezTo>
                    <a:pt x="35" y="85"/>
                    <a:pt x="26" y="80"/>
                    <a:pt x="21" y="71"/>
                  </a:cubicBezTo>
                  <a:cubicBezTo>
                    <a:pt x="20" y="70"/>
                    <a:pt x="19" y="69"/>
                    <a:pt x="19" y="68"/>
                  </a:cubicBezTo>
                  <a:cubicBezTo>
                    <a:pt x="16" y="63"/>
                    <a:pt x="14" y="57"/>
                    <a:pt x="14" y="51"/>
                  </a:cubicBezTo>
                  <a:cubicBezTo>
                    <a:pt x="14" y="42"/>
                    <a:pt x="17" y="33"/>
                    <a:pt x="23" y="27"/>
                  </a:cubicBezTo>
                  <a:cubicBezTo>
                    <a:pt x="24" y="26"/>
                    <a:pt x="25" y="25"/>
                    <a:pt x="26" y="24"/>
                  </a:cubicBezTo>
                  <a:cubicBezTo>
                    <a:pt x="30" y="20"/>
                    <a:pt x="34" y="17"/>
                    <a:pt x="39" y="16"/>
                  </a:cubicBezTo>
                  <a:cubicBezTo>
                    <a:pt x="40" y="15"/>
                    <a:pt x="41" y="15"/>
                    <a:pt x="43" y="14"/>
                  </a:cubicBezTo>
                  <a:moveTo>
                    <a:pt x="51" y="0"/>
                  </a:moveTo>
                  <a:cubicBezTo>
                    <a:pt x="51" y="0"/>
                    <a:pt x="51" y="0"/>
                    <a:pt x="50" y="0"/>
                  </a:cubicBezTo>
                  <a:cubicBezTo>
                    <a:pt x="46" y="0"/>
                    <a:pt x="43" y="0"/>
                    <a:pt x="39" y="1"/>
                  </a:cubicBezTo>
                  <a:cubicBezTo>
                    <a:pt x="38" y="2"/>
                    <a:pt x="36" y="2"/>
                    <a:pt x="35" y="3"/>
                  </a:cubicBezTo>
                  <a:cubicBezTo>
                    <a:pt x="28" y="5"/>
                    <a:pt x="22" y="9"/>
                    <a:pt x="17" y="14"/>
                  </a:cubicBezTo>
                  <a:cubicBezTo>
                    <a:pt x="16" y="15"/>
                    <a:pt x="15" y="16"/>
                    <a:pt x="14" y="17"/>
                  </a:cubicBezTo>
                  <a:cubicBezTo>
                    <a:pt x="5" y="26"/>
                    <a:pt x="0" y="38"/>
                    <a:pt x="1" y="51"/>
                  </a:cubicBezTo>
                  <a:cubicBezTo>
                    <a:pt x="1" y="59"/>
                    <a:pt x="3" y="67"/>
                    <a:pt x="6" y="74"/>
                  </a:cubicBezTo>
                  <a:cubicBezTo>
                    <a:pt x="7" y="75"/>
                    <a:pt x="8" y="76"/>
                    <a:pt x="9" y="78"/>
                  </a:cubicBezTo>
                  <a:cubicBezTo>
                    <a:pt x="16" y="90"/>
                    <a:pt x="29" y="98"/>
                    <a:pt x="44" y="100"/>
                  </a:cubicBezTo>
                  <a:cubicBezTo>
                    <a:pt x="45" y="101"/>
                    <a:pt x="47" y="101"/>
                    <a:pt x="48" y="101"/>
                  </a:cubicBezTo>
                  <a:cubicBezTo>
                    <a:pt x="49" y="101"/>
                    <a:pt x="50" y="101"/>
                    <a:pt x="51" y="101"/>
                  </a:cubicBezTo>
                  <a:cubicBezTo>
                    <a:pt x="51" y="101"/>
                    <a:pt x="52" y="101"/>
                    <a:pt x="52" y="101"/>
                  </a:cubicBezTo>
                  <a:cubicBezTo>
                    <a:pt x="56" y="101"/>
                    <a:pt x="59" y="100"/>
                    <a:pt x="63" y="100"/>
                  </a:cubicBezTo>
                  <a:cubicBezTo>
                    <a:pt x="64" y="99"/>
                    <a:pt x="65" y="99"/>
                    <a:pt x="67" y="98"/>
                  </a:cubicBezTo>
                  <a:cubicBezTo>
                    <a:pt x="76" y="95"/>
                    <a:pt x="84" y="90"/>
                    <a:pt x="90" y="83"/>
                  </a:cubicBezTo>
                  <a:cubicBezTo>
                    <a:pt x="91" y="82"/>
                    <a:pt x="92" y="80"/>
                    <a:pt x="93" y="79"/>
                  </a:cubicBezTo>
                  <a:cubicBezTo>
                    <a:pt x="98" y="71"/>
                    <a:pt x="102" y="61"/>
                    <a:pt x="102" y="49"/>
                  </a:cubicBezTo>
                  <a:cubicBezTo>
                    <a:pt x="101" y="29"/>
                    <a:pt x="88" y="11"/>
                    <a:pt x="70" y="3"/>
                  </a:cubicBezTo>
                  <a:cubicBezTo>
                    <a:pt x="68" y="3"/>
                    <a:pt x="67" y="2"/>
                    <a:pt x="66" y="2"/>
                  </a:cubicBezTo>
                  <a:cubicBezTo>
                    <a:pt x="61" y="1"/>
                    <a:pt x="56" y="0"/>
                    <a:pt x="5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6" name="Freeform 20296">
              <a:extLst>
                <a:ext uri="{FF2B5EF4-FFF2-40B4-BE49-F238E27FC236}">
                  <a16:creationId xmlns:a16="http://schemas.microsoft.com/office/drawing/2014/main" id="{8EBFDDAF-39B3-46BE-AC46-543638A12934}"/>
                </a:ext>
              </a:extLst>
            </p:cNvPr>
            <p:cNvSpPr/>
            <p:nvPr/>
          </p:nvSpPr>
          <p:spPr bwMode="auto">
            <a:xfrm>
              <a:off x="7349016" y="7680860"/>
              <a:ext cx="77372" cy="79374"/>
            </a:xfrm>
            <a:custGeom>
              <a:avLst/>
              <a:gdLst>
                <a:gd name="T0" fmla="*/ 25 w 49"/>
                <a:gd name="T1" fmla="*/ 0 h 50"/>
                <a:gd name="T2" fmla="*/ 24 w 49"/>
                <a:gd name="T3" fmla="*/ 0 h 50"/>
                <a:gd name="T4" fmla="*/ 20 w 49"/>
                <a:gd name="T5" fmla="*/ 1 h 50"/>
                <a:gd name="T6" fmla="*/ 15 w 49"/>
                <a:gd name="T7" fmla="*/ 2 h 50"/>
                <a:gd name="T8" fmla="*/ 5 w 49"/>
                <a:gd name="T9" fmla="*/ 9 h 50"/>
                <a:gd name="T10" fmla="*/ 3 w 49"/>
                <a:gd name="T11" fmla="*/ 13 h 50"/>
                <a:gd name="T12" fmla="*/ 0 w 49"/>
                <a:gd name="T13" fmla="*/ 25 h 50"/>
                <a:gd name="T14" fmla="*/ 0 w 49"/>
                <a:gd name="T15" fmla="*/ 31 h 50"/>
                <a:gd name="T16" fmla="*/ 2 w 49"/>
                <a:gd name="T17" fmla="*/ 35 h 50"/>
                <a:gd name="T18" fmla="*/ 25 w 49"/>
                <a:gd name="T19" fmla="*/ 50 h 50"/>
                <a:gd name="T20" fmla="*/ 25 w 49"/>
                <a:gd name="T21" fmla="*/ 50 h 50"/>
                <a:gd name="T22" fmla="*/ 47 w 49"/>
                <a:gd name="T23" fmla="*/ 36 h 50"/>
                <a:gd name="T24" fmla="*/ 48 w 49"/>
                <a:gd name="T25" fmla="*/ 32 h 50"/>
                <a:gd name="T26" fmla="*/ 49 w 49"/>
                <a:gd name="T27" fmla="*/ 24 h 50"/>
                <a:gd name="T28" fmla="*/ 30 w 49"/>
                <a:gd name="T29" fmla="*/ 1 h 50"/>
                <a:gd name="T30" fmla="*/ 25 w 49"/>
                <a:gd name="T31" fmla="*/ 0 h 50"/>
                <a:gd name="T32" fmla="*/ 25 w 49"/>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50">
                  <a:moveTo>
                    <a:pt x="25" y="0"/>
                  </a:moveTo>
                  <a:cubicBezTo>
                    <a:pt x="24" y="0"/>
                    <a:pt x="24" y="0"/>
                    <a:pt x="24" y="0"/>
                  </a:cubicBezTo>
                  <a:cubicBezTo>
                    <a:pt x="23" y="0"/>
                    <a:pt x="21" y="0"/>
                    <a:pt x="20" y="1"/>
                  </a:cubicBezTo>
                  <a:cubicBezTo>
                    <a:pt x="18" y="1"/>
                    <a:pt x="17" y="1"/>
                    <a:pt x="15" y="2"/>
                  </a:cubicBezTo>
                  <a:cubicBezTo>
                    <a:pt x="11" y="3"/>
                    <a:pt x="8" y="6"/>
                    <a:pt x="5" y="9"/>
                  </a:cubicBezTo>
                  <a:cubicBezTo>
                    <a:pt x="4" y="10"/>
                    <a:pt x="4" y="12"/>
                    <a:pt x="3" y="13"/>
                  </a:cubicBezTo>
                  <a:cubicBezTo>
                    <a:pt x="1" y="17"/>
                    <a:pt x="0" y="21"/>
                    <a:pt x="0" y="25"/>
                  </a:cubicBezTo>
                  <a:cubicBezTo>
                    <a:pt x="0" y="27"/>
                    <a:pt x="0" y="29"/>
                    <a:pt x="0" y="31"/>
                  </a:cubicBezTo>
                  <a:cubicBezTo>
                    <a:pt x="1" y="32"/>
                    <a:pt x="1" y="33"/>
                    <a:pt x="2" y="35"/>
                  </a:cubicBezTo>
                  <a:cubicBezTo>
                    <a:pt x="6" y="44"/>
                    <a:pt x="14" y="50"/>
                    <a:pt x="25" y="50"/>
                  </a:cubicBezTo>
                  <a:cubicBezTo>
                    <a:pt x="25" y="50"/>
                    <a:pt x="25" y="50"/>
                    <a:pt x="25" y="50"/>
                  </a:cubicBezTo>
                  <a:cubicBezTo>
                    <a:pt x="35" y="50"/>
                    <a:pt x="43" y="44"/>
                    <a:pt x="47" y="36"/>
                  </a:cubicBezTo>
                  <a:cubicBezTo>
                    <a:pt x="47" y="35"/>
                    <a:pt x="48" y="33"/>
                    <a:pt x="48" y="32"/>
                  </a:cubicBezTo>
                  <a:cubicBezTo>
                    <a:pt x="49" y="30"/>
                    <a:pt x="49" y="27"/>
                    <a:pt x="49" y="24"/>
                  </a:cubicBezTo>
                  <a:cubicBezTo>
                    <a:pt x="49" y="13"/>
                    <a:pt x="41" y="3"/>
                    <a:pt x="30" y="1"/>
                  </a:cubicBezTo>
                  <a:cubicBezTo>
                    <a:pt x="28" y="0"/>
                    <a:pt x="27" y="0"/>
                    <a:pt x="25" y="0"/>
                  </a:cubicBezTo>
                  <a:cubicBezTo>
                    <a:pt x="25" y="0"/>
                    <a:pt x="25" y="0"/>
                    <a:pt x="2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7" name="Freeform 20297">
              <a:extLst>
                <a:ext uri="{FF2B5EF4-FFF2-40B4-BE49-F238E27FC236}">
                  <a16:creationId xmlns:a16="http://schemas.microsoft.com/office/drawing/2014/main" id="{4C7720F1-542B-4164-8378-9C7D6717C54A}"/>
                </a:ext>
              </a:extLst>
            </p:cNvPr>
            <p:cNvSpPr>
              <a:spLocks noEditPoints="1"/>
            </p:cNvSpPr>
            <p:nvPr/>
          </p:nvSpPr>
          <p:spPr bwMode="auto">
            <a:xfrm>
              <a:off x="7308329" y="7640172"/>
              <a:ext cx="158747" cy="159414"/>
            </a:xfrm>
            <a:custGeom>
              <a:avLst/>
              <a:gdLst>
                <a:gd name="T0" fmla="*/ 42 w 101"/>
                <a:gd name="T1" fmla="*/ 15 h 101"/>
                <a:gd name="T2" fmla="*/ 50 w 101"/>
                <a:gd name="T3" fmla="*/ 14 h 101"/>
                <a:gd name="T4" fmla="*/ 51 w 101"/>
                <a:gd name="T5" fmla="*/ 14 h 101"/>
                <a:gd name="T6" fmla="*/ 53 w 101"/>
                <a:gd name="T7" fmla="*/ 14 h 101"/>
                <a:gd name="T8" fmla="*/ 57 w 101"/>
                <a:gd name="T9" fmla="*/ 15 h 101"/>
                <a:gd name="T10" fmla="*/ 87 w 101"/>
                <a:gd name="T11" fmla="*/ 50 h 101"/>
                <a:gd name="T12" fmla="*/ 86 w 101"/>
                <a:gd name="T13" fmla="*/ 63 h 101"/>
                <a:gd name="T14" fmla="*/ 84 w 101"/>
                <a:gd name="T15" fmla="*/ 67 h 101"/>
                <a:gd name="T16" fmla="*/ 51 w 101"/>
                <a:gd name="T17" fmla="*/ 88 h 101"/>
                <a:gd name="T18" fmla="*/ 51 w 101"/>
                <a:gd name="T19" fmla="*/ 88 h 101"/>
                <a:gd name="T20" fmla="*/ 16 w 101"/>
                <a:gd name="T21" fmla="*/ 65 h 101"/>
                <a:gd name="T22" fmla="*/ 15 w 101"/>
                <a:gd name="T23" fmla="*/ 60 h 101"/>
                <a:gd name="T24" fmla="*/ 14 w 101"/>
                <a:gd name="T25" fmla="*/ 52 h 101"/>
                <a:gd name="T26" fmla="*/ 19 w 101"/>
                <a:gd name="T27" fmla="*/ 32 h 101"/>
                <a:gd name="T28" fmla="*/ 21 w 101"/>
                <a:gd name="T29" fmla="*/ 28 h 101"/>
                <a:gd name="T30" fmla="*/ 38 w 101"/>
                <a:gd name="T31" fmla="*/ 16 h 101"/>
                <a:gd name="T32" fmla="*/ 42 w 101"/>
                <a:gd name="T33" fmla="*/ 15 h 101"/>
                <a:gd name="T34" fmla="*/ 51 w 101"/>
                <a:gd name="T35" fmla="*/ 0 h 101"/>
                <a:gd name="T36" fmla="*/ 50 w 101"/>
                <a:gd name="T37" fmla="*/ 0 h 101"/>
                <a:gd name="T38" fmla="*/ 38 w 101"/>
                <a:gd name="T39" fmla="*/ 2 h 101"/>
                <a:gd name="T40" fmla="*/ 34 w 101"/>
                <a:gd name="T41" fmla="*/ 3 h 101"/>
                <a:gd name="T42" fmla="*/ 10 w 101"/>
                <a:gd name="T43" fmla="*/ 21 h 101"/>
                <a:gd name="T44" fmla="*/ 8 w 101"/>
                <a:gd name="T45" fmla="*/ 24 h 101"/>
                <a:gd name="T46" fmla="*/ 0 w 101"/>
                <a:gd name="T47" fmla="*/ 52 h 101"/>
                <a:gd name="T48" fmla="*/ 2 w 101"/>
                <a:gd name="T49" fmla="*/ 65 h 101"/>
                <a:gd name="T50" fmla="*/ 3 w 101"/>
                <a:gd name="T51" fmla="*/ 69 h 101"/>
                <a:gd name="T52" fmla="*/ 51 w 101"/>
                <a:gd name="T53" fmla="*/ 101 h 101"/>
                <a:gd name="T54" fmla="*/ 51 w 101"/>
                <a:gd name="T55" fmla="*/ 101 h 101"/>
                <a:gd name="T56" fmla="*/ 97 w 101"/>
                <a:gd name="T57" fmla="*/ 72 h 101"/>
                <a:gd name="T58" fmla="*/ 98 w 101"/>
                <a:gd name="T59" fmla="*/ 68 h 101"/>
                <a:gd name="T60" fmla="*/ 101 w 101"/>
                <a:gd name="T61" fmla="*/ 50 h 101"/>
                <a:gd name="T62" fmla="*/ 58 w 101"/>
                <a:gd name="T63" fmla="*/ 1 h 101"/>
                <a:gd name="T64" fmla="*/ 54 w 101"/>
                <a:gd name="T65" fmla="*/ 1 h 101"/>
                <a:gd name="T66" fmla="*/ 51 w 101"/>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 h="101">
                  <a:moveTo>
                    <a:pt x="42" y="15"/>
                  </a:moveTo>
                  <a:cubicBezTo>
                    <a:pt x="45" y="14"/>
                    <a:pt x="47" y="14"/>
                    <a:pt x="50" y="14"/>
                  </a:cubicBezTo>
                  <a:cubicBezTo>
                    <a:pt x="50" y="14"/>
                    <a:pt x="50" y="14"/>
                    <a:pt x="51" y="14"/>
                  </a:cubicBezTo>
                  <a:cubicBezTo>
                    <a:pt x="51" y="14"/>
                    <a:pt x="52" y="14"/>
                    <a:pt x="53" y="14"/>
                  </a:cubicBezTo>
                  <a:cubicBezTo>
                    <a:pt x="54" y="14"/>
                    <a:pt x="56" y="14"/>
                    <a:pt x="57" y="15"/>
                  </a:cubicBezTo>
                  <a:cubicBezTo>
                    <a:pt x="74" y="18"/>
                    <a:pt x="87" y="32"/>
                    <a:pt x="87" y="50"/>
                  </a:cubicBezTo>
                  <a:cubicBezTo>
                    <a:pt x="88" y="55"/>
                    <a:pt x="87" y="59"/>
                    <a:pt x="86" y="63"/>
                  </a:cubicBezTo>
                  <a:cubicBezTo>
                    <a:pt x="85" y="64"/>
                    <a:pt x="85" y="65"/>
                    <a:pt x="84" y="67"/>
                  </a:cubicBezTo>
                  <a:cubicBezTo>
                    <a:pt x="78" y="79"/>
                    <a:pt x="66" y="88"/>
                    <a:pt x="51" y="88"/>
                  </a:cubicBezTo>
                  <a:cubicBezTo>
                    <a:pt x="51" y="88"/>
                    <a:pt x="51" y="88"/>
                    <a:pt x="51" y="88"/>
                  </a:cubicBezTo>
                  <a:cubicBezTo>
                    <a:pt x="35" y="88"/>
                    <a:pt x="22" y="78"/>
                    <a:pt x="16" y="65"/>
                  </a:cubicBezTo>
                  <a:cubicBezTo>
                    <a:pt x="16" y="63"/>
                    <a:pt x="15" y="62"/>
                    <a:pt x="15" y="60"/>
                  </a:cubicBezTo>
                  <a:cubicBezTo>
                    <a:pt x="14" y="58"/>
                    <a:pt x="14" y="55"/>
                    <a:pt x="14" y="52"/>
                  </a:cubicBezTo>
                  <a:cubicBezTo>
                    <a:pt x="14" y="44"/>
                    <a:pt x="15" y="38"/>
                    <a:pt x="19" y="32"/>
                  </a:cubicBezTo>
                  <a:cubicBezTo>
                    <a:pt x="20" y="31"/>
                    <a:pt x="20" y="30"/>
                    <a:pt x="21" y="28"/>
                  </a:cubicBezTo>
                  <a:cubicBezTo>
                    <a:pt x="26" y="23"/>
                    <a:pt x="31" y="19"/>
                    <a:pt x="38" y="16"/>
                  </a:cubicBezTo>
                  <a:cubicBezTo>
                    <a:pt x="39" y="16"/>
                    <a:pt x="41" y="15"/>
                    <a:pt x="42" y="15"/>
                  </a:cubicBezTo>
                  <a:moveTo>
                    <a:pt x="51" y="0"/>
                  </a:moveTo>
                  <a:cubicBezTo>
                    <a:pt x="50" y="0"/>
                    <a:pt x="50" y="0"/>
                    <a:pt x="50" y="0"/>
                  </a:cubicBezTo>
                  <a:cubicBezTo>
                    <a:pt x="46" y="1"/>
                    <a:pt x="42" y="1"/>
                    <a:pt x="38" y="2"/>
                  </a:cubicBezTo>
                  <a:cubicBezTo>
                    <a:pt x="37" y="2"/>
                    <a:pt x="36" y="3"/>
                    <a:pt x="34" y="3"/>
                  </a:cubicBezTo>
                  <a:cubicBezTo>
                    <a:pt x="24" y="7"/>
                    <a:pt x="16" y="13"/>
                    <a:pt x="10" y="21"/>
                  </a:cubicBezTo>
                  <a:cubicBezTo>
                    <a:pt x="9" y="22"/>
                    <a:pt x="8" y="23"/>
                    <a:pt x="8" y="24"/>
                  </a:cubicBezTo>
                  <a:cubicBezTo>
                    <a:pt x="3" y="32"/>
                    <a:pt x="0" y="42"/>
                    <a:pt x="0" y="52"/>
                  </a:cubicBezTo>
                  <a:cubicBezTo>
                    <a:pt x="0" y="56"/>
                    <a:pt x="1" y="61"/>
                    <a:pt x="2" y="65"/>
                  </a:cubicBezTo>
                  <a:cubicBezTo>
                    <a:pt x="2" y="66"/>
                    <a:pt x="3" y="68"/>
                    <a:pt x="3" y="69"/>
                  </a:cubicBezTo>
                  <a:cubicBezTo>
                    <a:pt x="11" y="88"/>
                    <a:pt x="29" y="101"/>
                    <a:pt x="51" y="101"/>
                  </a:cubicBezTo>
                  <a:cubicBezTo>
                    <a:pt x="51" y="101"/>
                    <a:pt x="51" y="101"/>
                    <a:pt x="51" y="101"/>
                  </a:cubicBezTo>
                  <a:cubicBezTo>
                    <a:pt x="72" y="101"/>
                    <a:pt x="89" y="89"/>
                    <a:pt x="97" y="72"/>
                  </a:cubicBezTo>
                  <a:cubicBezTo>
                    <a:pt x="97" y="70"/>
                    <a:pt x="98" y="69"/>
                    <a:pt x="98" y="68"/>
                  </a:cubicBezTo>
                  <a:cubicBezTo>
                    <a:pt x="100" y="62"/>
                    <a:pt x="101" y="56"/>
                    <a:pt x="101" y="50"/>
                  </a:cubicBezTo>
                  <a:cubicBezTo>
                    <a:pt x="101" y="25"/>
                    <a:pt x="82" y="5"/>
                    <a:pt x="58" y="1"/>
                  </a:cubicBezTo>
                  <a:cubicBezTo>
                    <a:pt x="57" y="1"/>
                    <a:pt x="56" y="1"/>
                    <a:pt x="54" y="1"/>
                  </a:cubicBezTo>
                  <a:cubicBezTo>
                    <a:pt x="53" y="0"/>
                    <a:pt x="52" y="0"/>
                    <a:pt x="5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8" name="Freeform 20298">
              <a:extLst>
                <a:ext uri="{FF2B5EF4-FFF2-40B4-BE49-F238E27FC236}">
                  <a16:creationId xmlns:a16="http://schemas.microsoft.com/office/drawing/2014/main" id="{DBD214E2-A1A5-465B-A9FF-D5B9A9B8B42D}"/>
                </a:ext>
              </a:extLst>
            </p:cNvPr>
            <p:cNvSpPr/>
            <p:nvPr/>
          </p:nvSpPr>
          <p:spPr bwMode="auto">
            <a:xfrm>
              <a:off x="6920132" y="6168095"/>
              <a:ext cx="54027" cy="53360"/>
            </a:xfrm>
            <a:custGeom>
              <a:avLst/>
              <a:gdLst>
                <a:gd name="T0" fmla="*/ 17 w 34"/>
                <a:gd name="T1" fmla="*/ 0 h 34"/>
                <a:gd name="T2" fmla="*/ 17 w 34"/>
                <a:gd name="T3" fmla="*/ 0 h 34"/>
                <a:gd name="T4" fmla="*/ 15 w 34"/>
                <a:gd name="T5" fmla="*/ 0 h 34"/>
                <a:gd name="T6" fmla="*/ 11 w 34"/>
                <a:gd name="T7" fmla="*/ 1 h 34"/>
                <a:gd name="T8" fmla="*/ 2 w 34"/>
                <a:gd name="T9" fmla="*/ 10 h 34"/>
                <a:gd name="T10" fmla="*/ 0 w 34"/>
                <a:gd name="T11" fmla="*/ 14 h 34"/>
                <a:gd name="T12" fmla="*/ 0 w 34"/>
                <a:gd name="T13" fmla="*/ 17 h 34"/>
                <a:gd name="T14" fmla="*/ 0 w 34"/>
                <a:gd name="T15" fmla="*/ 19 h 34"/>
                <a:gd name="T16" fmla="*/ 1 w 34"/>
                <a:gd name="T17" fmla="*/ 23 h 34"/>
                <a:gd name="T18" fmla="*/ 17 w 34"/>
                <a:gd name="T19" fmla="*/ 34 h 34"/>
                <a:gd name="T20" fmla="*/ 17 w 34"/>
                <a:gd name="T21" fmla="*/ 34 h 34"/>
                <a:gd name="T22" fmla="*/ 19 w 34"/>
                <a:gd name="T23" fmla="*/ 34 h 34"/>
                <a:gd name="T24" fmla="*/ 23 w 34"/>
                <a:gd name="T25" fmla="*/ 33 h 34"/>
                <a:gd name="T26" fmla="*/ 34 w 34"/>
                <a:gd name="T27" fmla="*/ 17 h 34"/>
                <a:gd name="T28" fmla="*/ 34 w 34"/>
                <a:gd name="T29" fmla="*/ 17 h 34"/>
                <a:gd name="T30" fmla="*/ 33 w 34"/>
                <a:gd name="T31" fmla="*/ 13 h 34"/>
                <a:gd name="T32" fmla="*/ 17 w 34"/>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4">
                  <a:moveTo>
                    <a:pt x="17" y="0"/>
                  </a:moveTo>
                  <a:cubicBezTo>
                    <a:pt x="17" y="0"/>
                    <a:pt x="17" y="0"/>
                    <a:pt x="17" y="0"/>
                  </a:cubicBezTo>
                  <a:cubicBezTo>
                    <a:pt x="16" y="0"/>
                    <a:pt x="15" y="0"/>
                    <a:pt x="15" y="0"/>
                  </a:cubicBezTo>
                  <a:cubicBezTo>
                    <a:pt x="13" y="0"/>
                    <a:pt x="12" y="1"/>
                    <a:pt x="11" y="1"/>
                  </a:cubicBezTo>
                  <a:cubicBezTo>
                    <a:pt x="7" y="3"/>
                    <a:pt x="3" y="6"/>
                    <a:pt x="2" y="10"/>
                  </a:cubicBezTo>
                  <a:cubicBezTo>
                    <a:pt x="1" y="11"/>
                    <a:pt x="1" y="12"/>
                    <a:pt x="0" y="14"/>
                  </a:cubicBezTo>
                  <a:cubicBezTo>
                    <a:pt x="0" y="15"/>
                    <a:pt x="0" y="16"/>
                    <a:pt x="0" y="17"/>
                  </a:cubicBezTo>
                  <a:cubicBezTo>
                    <a:pt x="0" y="18"/>
                    <a:pt x="0" y="18"/>
                    <a:pt x="0" y="19"/>
                  </a:cubicBezTo>
                  <a:cubicBezTo>
                    <a:pt x="0" y="20"/>
                    <a:pt x="0" y="21"/>
                    <a:pt x="1" y="23"/>
                  </a:cubicBezTo>
                  <a:cubicBezTo>
                    <a:pt x="3" y="29"/>
                    <a:pt x="10" y="34"/>
                    <a:pt x="17" y="34"/>
                  </a:cubicBezTo>
                  <a:cubicBezTo>
                    <a:pt x="17" y="34"/>
                    <a:pt x="17" y="34"/>
                    <a:pt x="17" y="34"/>
                  </a:cubicBezTo>
                  <a:cubicBezTo>
                    <a:pt x="18" y="34"/>
                    <a:pt x="19" y="34"/>
                    <a:pt x="19" y="34"/>
                  </a:cubicBezTo>
                  <a:cubicBezTo>
                    <a:pt x="21" y="34"/>
                    <a:pt x="22" y="33"/>
                    <a:pt x="23" y="33"/>
                  </a:cubicBezTo>
                  <a:cubicBezTo>
                    <a:pt x="30" y="30"/>
                    <a:pt x="34" y="24"/>
                    <a:pt x="34" y="17"/>
                  </a:cubicBezTo>
                  <a:cubicBezTo>
                    <a:pt x="34" y="17"/>
                    <a:pt x="34" y="17"/>
                    <a:pt x="34" y="17"/>
                  </a:cubicBezTo>
                  <a:cubicBezTo>
                    <a:pt x="34" y="15"/>
                    <a:pt x="34" y="14"/>
                    <a:pt x="33" y="13"/>
                  </a:cubicBezTo>
                  <a:cubicBezTo>
                    <a:pt x="32" y="5"/>
                    <a:pt x="25" y="0"/>
                    <a:pt x="17"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9" name="Freeform 20299">
              <a:extLst>
                <a:ext uri="{FF2B5EF4-FFF2-40B4-BE49-F238E27FC236}">
                  <a16:creationId xmlns:a16="http://schemas.microsoft.com/office/drawing/2014/main" id="{2837D754-62F5-49B1-B112-550FAD6934F6}"/>
                </a:ext>
              </a:extLst>
            </p:cNvPr>
            <p:cNvSpPr>
              <a:spLocks noEditPoints="1"/>
            </p:cNvSpPr>
            <p:nvPr/>
          </p:nvSpPr>
          <p:spPr bwMode="auto">
            <a:xfrm>
              <a:off x="6892118" y="6139414"/>
              <a:ext cx="110056" cy="108722"/>
            </a:xfrm>
            <a:custGeom>
              <a:avLst/>
              <a:gdLst>
                <a:gd name="T0" fmla="*/ 31 w 70"/>
                <a:gd name="T1" fmla="*/ 10 h 69"/>
                <a:gd name="T2" fmla="*/ 34 w 70"/>
                <a:gd name="T3" fmla="*/ 10 h 69"/>
                <a:gd name="T4" fmla="*/ 35 w 70"/>
                <a:gd name="T5" fmla="*/ 10 h 69"/>
                <a:gd name="T6" fmla="*/ 60 w 70"/>
                <a:gd name="T7" fmla="*/ 30 h 69"/>
                <a:gd name="T8" fmla="*/ 60 w 70"/>
                <a:gd name="T9" fmla="*/ 34 h 69"/>
                <a:gd name="T10" fmla="*/ 60 w 70"/>
                <a:gd name="T11" fmla="*/ 35 h 69"/>
                <a:gd name="T12" fmla="*/ 44 w 70"/>
                <a:gd name="T13" fmla="*/ 59 h 69"/>
                <a:gd name="T14" fmla="*/ 39 w 70"/>
                <a:gd name="T15" fmla="*/ 60 h 69"/>
                <a:gd name="T16" fmla="*/ 35 w 70"/>
                <a:gd name="T17" fmla="*/ 60 h 69"/>
                <a:gd name="T18" fmla="*/ 35 w 70"/>
                <a:gd name="T19" fmla="*/ 60 h 69"/>
                <a:gd name="T20" fmla="*/ 11 w 70"/>
                <a:gd name="T21" fmla="*/ 42 h 69"/>
                <a:gd name="T22" fmla="*/ 10 w 70"/>
                <a:gd name="T23" fmla="*/ 38 h 69"/>
                <a:gd name="T24" fmla="*/ 10 w 70"/>
                <a:gd name="T25" fmla="*/ 35 h 69"/>
                <a:gd name="T26" fmla="*/ 10 w 70"/>
                <a:gd name="T27" fmla="*/ 29 h 69"/>
                <a:gd name="T28" fmla="*/ 12 w 70"/>
                <a:gd name="T29" fmla="*/ 25 h 69"/>
                <a:gd name="T30" fmla="*/ 26 w 70"/>
                <a:gd name="T31" fmla="*/ 11 h 69"/>
                <a:gd name="T32" fmla="*/ 31 w 70"/>
                <a:gd name="T33" fmla="*/ 10 h 69"/>
                <a:gd name="T34" fmla="*/ 35 w 70"/>
                <a:gd name="T35" fmla="*/ 0 h 69"/>
                <a:gd name="T36" fmla="*/ 34 w 70"/>
                <a:gd name="T37" fmla="*/ 0 h 69"/>
                <a:gd name="T38" fmla="*/ 28 w 70"/>
                <a:gd name="T39" fmla="*/ 1 h 69"/>
                <a:gd name="T40" fmla="*/ 24 w 70"/>
                <a:gd name="T41" fmla="*/ 2 h 69"/>
                <a:gd name="T42" fmla="*/ 3 w 70"/>
                <a:gd name="T43" fmla="*/ 22 h 69"/>
                <a:gd name="T44" fmla="*/ 2 w 70"/>
                <a:gd name="T45" fmla="*/ 26 h 69"/>
                <a:gd name="T46" fmla="*/ 0 w 70"/>
                <a:gd name="T47" fmla="*/ 36 h 69"/>
                <a:gd name="T48" fmla="*/ 1 w 70"/>
                <a:gd name="T49" fmla="*/ 39 h 69"/>
                <a:gd name="T50" fmla="*/ 2 w 70"/>
                <a:gd name="T51" fmla="*/ 44 h 69"/>
                <a:gd name="T52" fmla="*/ 35 w 70"/>
                <a:gd name="T53" fmla="*/ 69 h 69"/>
                <a:gd name="T54" fmla="*/ 36 w 70"/>
                <a:gd name="T55" fmla="*/ 69 h 69"/>
                <a:gd name="T56" fmla="*/ 42 w 70"/>
                <a:gd name="T57" fmla="*/ 69 h 69"/>
                <a:gd name="T58" fmla="*/ 46 w 70"/>
                <a:gd name="T59" fmla="*/ 68 h 69"/>
                <a:gd name="T60" fmla="*/ 69 w 70"/>
                <a:gd name="T61" fmla="*/ 34 h 69"/>
                <a:gd name="T62" fmla="*/ 69 w 70"/>
                <a:gd name="T63" fmla="*/ 32 h 69"/>
                <a:gd name="T64" fmla="*/ 69 w 70"/>
                <a:gd name="T65" fmla="*/ 28 h 69"/>
                <a:gd name="T66" fmla="*/ 35 w 70"/>
                <a:gd name="T6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 h="69">
                  <a:moveTo>
                    <a:pt x="31" y="10"/>
                  </a:moveTo>
                  <a:cubicBezTo>
                    <a:pt x="32" y="10"/>
                    <a:pt x="33" y="10"/>
                    <a:pt x="34" y="10"/>
                  </a:cubicBezTo>
                  <a:cubicBezTo>
                    <a:pt x="35" y="10"/>
                    <a:pt x="35" y="10"/>
                    <a:pt x="35" y="10"/>
                  </a:cubicBezTo>
                  <a:cubicBezTo>
                    <a:pt x="47" y="10"/>
                    <a:pt x="57" y="18"/>
                    <a:pt x="60" y="30"/>
                  </a:cubicBezTo>
                  <a:cubicBezTo>
                    <a:pt x="60" y="31"/>
                    <a:pt x="60" y="32"/>
                    <a:pt x="60" y="34"/>
                  </a:cubicBezTo>
                  <a:cubicBezTo>
                    <a:pt x="60" y="34"/>
                    <a:pt x="60" y="34"/>
                    <a:pt x="60" y="35"/>
                  </a:cubicBezTo>
                  <a:cubicBezTo>
                    <a:pt x="60" y="46"/>
                    <a:pt x="53" y="55"/>
                    <a:pt x="44" y="59"/>
                  </a:cubicBezTo>
                  <a:cubicBezTo>
                    <a:pt x="42" y="59"/>
                    <a:pt x="41" y="60"/>
                    <a:pt x="39" y="60"/>
                  </a:cubicBezTo>
                  <a:cubicBezTo>
                    <a:pt x="38" y="60"/>
                    <a:pt x="37" y="60"/>
                    <a:pt x="35" y="60"/>
                  </a:cubicBezTo>
                  <a:cubicBezTo>
                    <a:pt x="35" y="60"/>
                    <a:pt x="35" y="60"/>
                    <a:pt x="35" y="60"/>
                  </a:cubicBezTo>
                  <a:cubicBezTo>
                    <a:pt x="24" y="60"/>
                    <a:pt x="14" y="53"/>
                    <a:pt x="11" y="42"/>
                  </a:cubicBezTo>
                  <a:cubicBezTo>
                    <a:pt x="10" y="41"/>
                    <a:pt x="10" y="39"/>
                    <a:pt x="10" y="38"/>
                  </a:cubicBezTo>
                  <a:cubicBezTo>
                    <a:pt x="10" y="37"/>
                    <a:pt x="10" y="36"/>
                    <a:pt x="10" y="35"/>
                  </a:cubicBezTo>
                  <a:cubicBezTo>
                    <a:pt x="10" y="33"/>
                    <a:pt x="10" y="31"/>
                    <a:pt x="10" y="29"/>
                  </a:cubicBezTo>
                  <a:cubicBezTo>
                    <a:pt x="11" y="28"/>
                    <a:pt x="11" y="26"/>
                    <a:pt x="12" y="25"/>
                  </a:cubicBezTo>
                  <a:cubicBezTo>
                    <a:pt x="15" y="19"/>
                    <a:pt x="20" y="14"/>
                    <a:pt x="26" y="11"/>
                  </a:cubicBezTo>
                  <a:cubicBezTo>
                    <a:pt x="28" y="11"/>
                    <a:pt x="29" y="10"/>
                    <a:pt x="31" y="10"/>
                  </a:cubicBezTo>
                  <a:moveTo>
                    <a:pt x="35" y="0"/>
                  </a:moveTo>
                  <a:cubicBezTo>
                    <a:pt x="35" y="0"/>
                    <a:pt x="35" y="0"/>
                    <a:pt x="34" y="0"/>
                  </a:cubicBezTo>
                  <a:cubicBezTo>
                    <a:pt x="32" y="1"/>
                    <a:pt x="30" y="1"/>
                    <a:pt x="28" y="1"/>
                  </a:cubicBezTo>
                  <a:cubicBezTo>
                    <a:pt x="27" y="1"/>
                    <a:pt x="25" y="2"/>
                    <a:pt x="24" y="2"/>
                  </a:cubicBezTo>
                  <a:cubicBezTo>
                    <a:pt x="14" y="5"/>
                    <a:pt x="7" y="13"/>
                    <a:pt x="3" y="22"/>
                  </a:cubicBezTo>
                  <a:cubicBezTo>
                    <a:pt x="2" y="23"/>
                    <a:pt x="2" y="25"/>
                    <a:pt x="2" y="26"/>
                  </a:cubicBezTo>
                  <a:cubicBezTo>
                    <a:pt x="1" y="29"/>
                    <a:pt x="0" y="32"/>
                    <a:pt x="0" y="36"/>
                  </a:cubicBezTo>
                  <a:cubicBezTo>
                    <a:pt x="0" y="37"/>
                    <a:pt x="1" y="38"/>
                    <a:pt x="1" y="39"/>
                  </a:cubicBezTo>
                  <a:cubicBezTo>
                    <a:pt x="1" y="41"/>
                    <a:pt x="1" y="42"/>
                    <a:pt x="2" y="44"/>
                  </a:cubicBezTo>
                  <a:cubicBezTo>
                    <a:pt x="5" y="59"/>
                    <a:pt x="19" y="69"/>
                    <a:pt x="35" y="69"/>
                  </a:cubicBezTo>
                  <a:cubicBezTo>
                    <a:pt x="35" y="69"/>
                    <a:pt x="35" y="69"/>
                    <a:pt x="36" y="69"/>
                  </a:cubicBezTo>
                  <a:cubicBezTo>
                    <a:pt x="38" y="69"/>
                    <a:pt x="40" y="69"/>
                    <a:pt x="42" y="69"/>
                  </a:cubicBezTo>
                  <a:cubicBezTo>
                    <a:pt x="43" y="68"/>
                    <a:pt x="45" y="68"/>
                    <a:pt x="46" y="68"/>
                  </a:cubicBezTo>
                  <a:cubicBezTo>
                    <a:pt x="60" y="63"/>
                    <a:pt x="70" y="50"/>
                    <a:pt x="69" y="34"/>
                  </a:cubicBezTo>
                  <a:cubicBezTo>
                    <a:pt x="69" y="34"/>
                    <a:pt x="69" y="33"/>
                    <a:pt x="69" y="32"/>
                  </a:cubicBezTo>
                  <a:cubicBezTo>
                    <a:pt x="69" y="31"/>
                    <a:pt x="69" y="29"/>
                    <a:pt x="69" y="28"/>
                  </a:cubicBezTo>
                  <a:cubicBezTo>
                    <a:pt x="65" y="12"/>
                    <a:pt x="52" y="0"/>
                    <a:pt x="3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0" name="Freeform 20306">
              <a:extLst>
                <a:ext uri="{FF2B5EF4-FFF2-40B4-BE49-F238E27FC236}">
                  <a16:creationId xmlns:a16="http://schemas.microsoft.com/office/drawing/2014/main" id="{998B6A9C-64EC-488A-82FC-62654C19DBA6}"/>
                </a:ext>
              </a:extLst>
            </p:cNvPr>
            <p:cNvSpPr/>
            <p:nvPr/>
          </p:nvSpPr>
          <p:spPr bwMode="auto">
            <a:xfrm>
              <a:off x="6452561" y="6888459"/>
              <a:ext cx="45356" cy="45356"/>
            </a:xfrm>
            <a:custGeom>
              <a:avLst/>
              <a:gdLst>
                <a:gd name="T0" fmla="*/ 15 w 29"/>
                <a:gd name="T1" fmla="*/ 0 h 29"/>
                <a:gd name="T2" fmla="*/ 14 w 29"/>
                <a:gd name="T3" fmla="*/ 0 h 29"/>
                <a:gd name="T4" fmla="*/ 10 w 29"/>
                <a:gd name="T5" fmla="*/ 1 h 29"/>
                <a:gd name="T6" fmla="*/ 6 w 29"/>
                <a:gd name="T7" fmla="*/ 3 h 29"/>
                <a:gd name="T8" fmla="*/ 2 w 29"/>
                <a:gd name="T9" fmla="*/ 7 h 29"/>
                <a:gd name="T10" fmla="*/ 1 w 29"/>
                <a:gd name="T11" fmla="*/ 11 h 29"/>
                <a:gd name="T12" fmla="*/ 0 w 29"/>
                <a:gd name="T13" fmla="*/ 15 h 29"/>
                <a:gd name="T14" fmla="*/ 1 w 29"/>
                <a:gd name="T15" fmla="*/ 19 h 29"/>
                <a:gd name="T16" fmla="*/ 2 w 29"/>
                <a:gd name="T17" fmla="*/ 22 h 29"/>
                <a:gd name="T18" fmla="*/ 13 w 29"/>
                <a:gd name="T19" fmla="*/ 29 h 29"/>
                <a:gd name="T20" fmla="*/ 15 w 29"/>
                <a:gd name="T21" fmla="*/ 29 h 29"/>
                <a:gd name="T22" fmla="*/ 15 w 29"/>
                <a:gd name="T23" fmla="*/ 29 h 29"/>
                <a:gd name="T24" fmla="*/ 17 w 29"/>
                <a:gd name="T25" fmla="*/ 29 h 29"/>
                <a:gd name="T26" fmla="*/ 23 w 29"/>
                <a:gd name="T27" fmla="*/ 26 h 29"/>
                <a:gd name="T28" fmla="*/ 26 w 29"/>
                <a:gd name="T29" fmla="*/ 23 h 29"/>
                <a:gd name="T30" fmla="*/ 29 w 29"/>
                <a:gd name="T31" fmla="*/ 14 h 29"/>
                <a:gd name="T32" fmla="*/ 28 w 29"/>
                <a:gd name="T33" fmla="*/ 10 h 29"/>
                <a:gd name="T34" fmla="*/ 26 w 29"/>
                <a:gd name="T35" fmla="*/ 6 h 29"/>
                <a:gd name="T36" fmla="*/ 21 w 29"/>
                <a:gd name="T37" fmla="*/ 2 h 29"/>
                <a:gd name="T38" fmla="*/ 21 w 29"/>
                <a:gd name="T39" fmla="*/ 2 h 29"/>
                <a:gd name="T40" fmla="*/ 17 w 29"/>
                <a:gd name="T41" fmla="*/ 0 h 29"/>
                <a:gd name="T42" fmla="*/ 17 w 29"/>
                <a:gd name="T43" fmla="*/ 0 h 29"/>
                <a:gd name="T44" fmla="*/ 15 w 29"/>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29">
                  <a:moveTo>
                    <a:pt x="15" y="0"/>
                  </a:moveTo>
                  <a:cubicBezTo>
                    <a:pt x="14" y="0"/>
                    <a:pt x="14" y="0"/>
                    <a:pt x="14" y="0"/>
                  </a:cubicBezTo>
                  <a:cubicBezTo>
                    <a:pt x="13" y="0"/>
                    <a:pt x="12" y="0"/>
                    <a:pt x="10" y="1"/>
                  </a:cubicBezTo>
                  <a:cubicBezTo>
                    <a:pt x="9" y="1"/>
                    <a:pt x="8" y="2"/>
                    <a:pt x="6" y="3"/>
                  </a:cubicBezTo>
                  <a:cubicBezTo>
                    <a:pt x="5" y="4"/>
                    <a:pt x="3" y="5"/>
                    <a:pt x="2" y="7"/>
                  </a:cubicBezTo>
                  <a:cubicBezTo>
                    <a:pt x="2" y="8"/>
                    <a:pt x="1" y="9"/>
                    <a:pt x="1" y="11"/>
                  </a:cubicBezTo>
                  <a:cubicBezTo>
                    <a:pt x="0" y="12"/>
                    <a:pt x="0" y="13"/>
                    <a:pt x="0" y="15"/>
                  </a:cubicBezTo>
                  <a:cubicBezTo>
                    <a:pt x="0" y="16"/>
                    <a:pt x="0" y="17"/>
                    <a:pt x="1" y="19"/>
                  </a:cubicBezTo>
                  <a:cubicBezTo>
                    <a:pt x="1" y="20"/>
                    <a:pt x="2" y="21"/>
                    <a:pt x="2" y="22"/>
                  </a:cubicBezTo>
                  <a:cubicBezTo>
                    <a:pt x="5" y="26"/>
                    <a:pt x="9" y="29"/>
                    <a:pt x="13" y="29"/>
                  </a:cubicBezTo>
                  <a:cubicBezTo>
                    <a:pt x="13" y="29"/>
                    <a:pt x="14" y="29"/>
                    <a:pt x="15" y="29"/>
                  </a:cubicBezTo>
                  <a:cubicBezTo>
                    <a:pt x="15" y="29"/>
                    <a:pt x="15" y="29"/>
                    <a:pt x="15" y="29"/>
                  </a:cubicBezTo>
                  <a:cubicBezTo>
                    <a:pt x="16" y="29"/>
                    <a:pt x="17" y="29"/>
                    <a:pt x="17" y="29"/>
                  </a:cubicBezTo>
                  <a:cubicBezTo>
                    <a:pt x="19" y="28"/>
                    <a:pt x="21" y="27"/>
                    <a:pt x="23" y="26"/>
                  </a:cubicBezTo>
                  <a:cubicBezTo>
                    <a:pt x="24" y="25"/>
                    <a:pt x="25" y="24"/>
                    <a:pt x="26" y="23"/>
                  </a:cubicBezTo>
                  <a:cubicBezTo>
                    <a:pt x="28" y="21"/>
                    <a:pt x="29" y="18"/>
                    <a:pt x="29" y="14"/>
                  </a:cubicBezTo>
                  <a:cubicBezTo>
                    <a:pt x="29" y="13"/>
                    <a:pt x="29" y="11"/>
                    <a:pt x="28" y="10"/>
                  </a:cubicBezTo>
                  <a:cubicBezTo>
                    <a:pt x="28" y="8"/>
                    <a:pt x="27" y="7"/>
                    <a:pt x="26" y="6"/>
                  </a:cubicBezTo>
                  <a:cubicBezTo>
                    <a:pt x="25" y="4"/>
                    <a:pt x="23" y="3"/>
                    <a:pt x="21" y="2"/>
                  </a:cubicBezTo>
                  <a:cubicBezTo>
                    <a:pt x="21" y="2"/>
                    <a:pt x="21" y="2"/>
                    <a:pt x="21" y="2"/>
                  </a:cubicBezTo>
                  <a:cubicBezTo>
                    <a:pt x="20" y="1"/>
                    <a:pt x="18" y="1"/>
                    <a:pt x="17" y="0"/>
                  </a:cubicBezTo>
                  <a:cubicBezTo>
                    <a:pt x="17" y="0"/>
                    <a:pt x="17" y="0"/>
                    <a:pt x="17" y="0"/>
                  </a:cubicBezTo>
                  <a:cubicBezTo>
                    <a:pt x="16" y="0"/>
                    <a:pt x="15"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1" name="Freeform 20307">
              <a:extLst>
                <a:ext uri="{FF2B5EF4-FFF2-40B4-BE49-F238E27FC236}">
                  <a16:creationId xmlns:a16="http://schemas.microsoft.com/office/drawing/2014/main" id="{58EAE37B-6B37-4DF5-9770-CA6CBBCE05DB}"/>
                </a:ext>
              </a:extLst>
            </p:cNvPr>
            <p:cNvSpPr>
              <a:spLocks noEditPoints="1"/>
            </p:cNvSpPr>
            <p:nvPr/>
          </p:nvSpPr>
          <p:spPr bwMode="auto">
            <a:xfrm>
              <a:off x="6428549" y="6864447"/>
              <a:ext cx="92714" cy="93380"/>
            </a:xfrm>
            <a:custGeom>
              <a:avLst/>
              <a:gdLst>
                <a:gd name="T0" fmla="*/ 22 w 59"/>
                <a:gd name="T1" fmla="*/ 9 h 59"/>
                <a:gd name="T2" fmla="*/ 29 w 59"/>
                <a:gd name="T3" fmla="*/ 8 h 59"/>
                <a:gd name="T4" fmla="*/ 30 w 59"/>
                <a:gd name="T5" fmla="*/ 8 h 59"/>
                <a:gd name="T6" fmla="*/ 34 w 59"/>
                <a:gd name="T7" fmla="*/ 9 h 59"/>
                <a:gd name="T8" fmla="*/ 34 w 59"/>
                <a:gd name="T9" fmla="*/ 9 h 59"/>
                <a:gd name="T10" fmla="*/ 38 w 59"/>
                <a:gd name="T11" fmla="*/ 10 h 59"/>
                <a:gd name="T12" fmla="*/ 38 w 59"/>
                <a:gd name="T13" fmla="*/ 10 h 59"/>
                <a:gd name="T14" fmla="*/ 47 w 59"/>
                <a:gd name="T15" fmla="*/ 18 h 59"/>
                <a:gd name="T16" fmla="*/ 49 w 59"/>
                <a:gd name="T17" fmla="*/ 21 h 59"/>
                <a:gd name="T18" fmla="*/ 51 w 59"/>
                <a:gd name="T19" fmla="*/ 29 h 59"/>
                <a:gd name="T20" fmla="*/ 46 w 59"/>
                <a:gd name="T21" fmla="*/ 43 h 59"/>
                <a:gd name="T22" fmla="*/ 43 w 59"/>
                <a:gd name="T23" fmla="*/ 46 h 59"/>
                <a:gd name="T24" fmla="*/ 33 w 59"/>
                <a:gd name="T25" fmla="*/ 51 h 59"/>
                <a:gd name="T26" fmla="*/ 30 w 59"/>
                <a:gd name="T27" fmla="*/ 51 h 59"/>
                <a:gd name="T28" fmla="*/ 30 w 59"/>
                <a:gd name="T29" fmla="*/ 51 h 59"/>
                <a:gd name="T30" fmla="*/ 28 w 59"/>
                <a:gd name="T31" fmla="*/ 51 h 59"/>
                <a:gd name="T32" fmla="*/ 11 w 59"/>
                <a:gd name="T33" fmla="*/ 41 h 59"/>
                <a:gd name="T34" fmla="*/ 9 w 59"/>
                <a:gd name="T35" fmla="*/ 37 h 59"/>
                <a:gd name="T36" fmla="*/ 8 w 59"/>
                <a:gd name="T37" fmla="*/ 30 h 59"/>
                <a:gd name="T38" fmla="*/ 9 w 59"/>
                <a:gd name="T39" fmla="*/ 23 h 59"/>
                <a:gd name="T40" fmla="*/ 11 w 59"/>
                <a:gd name="T41" fmla="*/ 19 h 59"/>
                <a:gd name="T42" fmla="*/ 18 w 59"/>
                <a:gd name="T43" fmla="*/ 11 h 59"/>
                <a:gd name="T44" fmla="*/ 22 w 59"/>
                <a:gd name="T45" fmla="*/ 9 h 59"/>
                <a:gd name="T46" fmla="*/ 30 w 59"/>
                <a:gd name="T47" fmla="*/ 0 h 59"/>
                <a:gd name="T48" fmla="*/ 29 w 59"/>
                <a:gd name="T49" fmla="*/ 0 h 59"/>
                <a:gd name="T50" fmla="*/ 19 w 59"/>
                <a:gd name="T51" fmla="*/ 2 h 59"/>
                <a:gd name="T52" fmla="*/ 15 w 59"/>
                <a:gd name="T53" fmla="*/ 4 h 59"/>
                <a:gd name="T54" fmla="*/ 3 w 59"/>
                <a:gd name="T55" fmla="*/ 16 h 59"/>
                <a:gd name="T56" fmla="*/ 2 w 59"/>
                <a:gd name="T57" fmla="*/ 20 h 59"/>
                <a:gd name="T58" fmla="*/ 0 w 59"/>
                <a:gd name="T59" fmla="*/ 30 h 59"/>
                <a:gd name="T60" fmla="*/ 2 w 59"/>
                <a:gd name="T61" fmla="*/ 40 h 59"/>
                <a:gd name="T62" fmla="*/ 4 w 59"/>
                <a:gd name="T63" fmla="*/ 44 h 59"/>
                <a:gd name="T64" fmla="*/ 29 w 59"/>
                <a:gd name="T65" fmla="*/ 59 h 59"/>
                <a:gd name="T66" fmla="*/ 30 w 59"/>
                <a:gd name="T67" fmla="*/ 59 h 59"/>
                <a:gd name="T68" fmla="*/ 30 w 59"/>
                <a:gd name="T69" fmla="*/ 59 h 59"/>
                <a:gd name="T70" fmla="*/ 33 w 59"/>
                <a:gd name="T71" fmla="*/ 59 h 59"/>
                <a:gd name="T72" fmla="*/ 48 w 59"/>
                <a:gd name="T73" fmla="*/ 52 h 59"/>
                <a:gd name="T74" fmla="*/ 51 w 59"/>
                <a:gd name="T75" fmla="*/ 49 h 59"/>
                <a:gd name="T76" fmla="*/ 59 w 59"/>
                <a:gd name="T77" fmla="*/ 29 h 59"/>
                <a:gd name="T78" fmla="*/ 56 w 59"/>
                <a:gd name="T79" fmla="*/ 18 h 59"/>
                <a:gd name="T80" fmla="*/ 54 w 59"/>
                <a:gd name="T81" fmla="*/ 14 h 59"/>
                <a:gd name="T82" fmla="*/ 41 w 59"/>
                <a:gd name="T83" fmla="*/ 3 h 59"/>
                <a:gd name="T84" fmla="*/ 41 w 59"/>
                <a:gd name="T85" fmla="*/ 3 h 59"/>
                <a:gd name="T86" fmla="*/ 37 w 59"/>
                <a:gd name="T87" fmla="*/ 1 h 59"/>
                <a:gd name="T88" fmla="*/ 37 w 59"/>
                <a:gd name="T89" fmla="*/ 1 h 59"/>
                <a:gd name="T90" fmla="*/ 30 w 59"/>
                <a:gd name="T9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9">
                  <a:moveTo>
                    <a:pt x="22" y="9"/>
                  </a:moveTo>
                  <a:cubicBezTo>
                    <a:pt x="24" y="9"/>
                    <a:pt x="27" y="8"/>
                    <a:pt x="29" y="8"/>
                  </a:cubicBezTo>
                  <a:cubicBezTo>
                    <a:pt x="29" y="8"/>
                    <a:pt x="29" y="8"/>
                    <a:pt x="30" y="8"/>
                  </a:cubicBezTo>
                  <a:cubicBezTo>
                    <a:pt x="31" y="8"/>
                    <a:pt x="33" y="8"/>
                    <a:pt x="34" y="9"/>
                  </a:cubicBezTo>
                  <a:cubicBezTo>
                    <a:pt x="34" y="9"/>
                    <a:pt x="34" y="9"/>
                    <a:pt x="34" y="9"/>
                  </a:cubicBezTo>
                  <a:cubicBezTo>
                    <a:pt x="36" y="9"/>
                    <a:pt x="37" y="9"/>
                    <a:pt x="38" y="10"/>
                  </a:cubicBezTo>
                  <a:cubicBezTo>
                    <a:pt x="38" y="10"/>
                    <a:pt x="38" y="10"/>
                    <a:pt x="38" y="10"/>
                  </a:cubicBezTo>
                  <a:cubicBezTo>
                    <a:pt x="42" y="12"/>
                    <a:pt x="45" y="14"/>
                    <a:pt x="47" y="18"/>
                  </a:cubicBezTo>
                  <a:cubicBezTo>
                    <a:pt x="48" y="19"/>
                    <a:pt x="49" y="20"/>
                    <a:pt x="49" y="21"/>
                  </a:cubicBezTo>
                  <a:cubicBezTo>
                    <a:pt x="50" y="24"/>
                    <a:pt x="51" y="26"/>
                    <a:pt x="51" y="29"/>
                  </a:cubicBezTo>
                  <a:cubicBezTo>
                    <a:pt x="51" y="35"/>
                    <a:pt x="49" y="40"/>
                    <a:pt x="46" y="43"/>
                  </a:cubicBezTo>
                  <a:cubicBezTo>
                    <a:pt x="45" y="44"/>
                    <a:pt x="44" y="45"/>
                    <a:pt x="43" y="46"/>
                  </a:cubicBezTo>
                  <a:cubicBezTo>
                    <a:pt x="40" y="49"/>
                    <a:pt x="37" y="50"/>
                    <a:pt x="33" y="51"/>
                  </a:cubicBezTo>
                  <a:cubicBezTo>
                    <a:pt x="32" y="51"/>
                    <a:pt x="31" y="51"/>
                    <a:pt x="30" y="51"/>
                  </a:cubicBezTo>
                  <a:cubicBezTo>
                    <a:pt x="30" y="51"/>
                    <a:pt x="30" y="51"/>
                    <a:pt x="30" y="51"/>
                  </a:cubicBezTo>
                  <a:cubicBezTo>
                    <a:pt x="29" y="51"/>
                    <a:pt x="29" y="51"/>
                    <a:pt x="28" y="51"/>
                  </a:cubicBezTo>
                  <a:cubicBezTo>
                    <a:pt x="21" y="51"/>
                    <a:pt x="15" y="47"/>
                    <a:pt x="11" y="41"/>
                  </a:cubicBezTo>
                  <a:cubicBezTo>
                    <a:pt x="10" y="39"/>
                    <a:pt x="10" y="38"/>
                    <a:pt x="9" y="37"/>
                  </a:cubicBezTo>
                  <a:cubicBezTo>
                    <a:pt x="9" y="35"/>
                    <a:pt x="8" y="32"/>
                    <a:pt x="8" y="30"/>
                  </a:cubicBezTo>
                  <a:cubicBezTo>
                    <a:pt x="8" y="28"/>
                    <a:pt x="8" y="25"/>
                    <a:pt x="9" y="23"/>
                  </a:cubicBezTo>
                  <a:cubicBezTo>
                    <a:pt x="10" y="22"/>
                    <a:pt x="10" y="20"/>
                    <a:pt x="11" y="19"/>
                  </a:cubicBezTo>
                  <a:cubicBezTo>
                    <a:pt x="13" y="16"/>
                    <a:pt x="15" y="13"/>
                    <a:pt x="18" y="11"/>
                  </a:cubicBezTo>
                  <a:cubicBezTo>
                    <a:pt x="19" y="11"/>
                    <a:pt x="21" y="10"/>
                    <a:pt x="22" y="9"/>
                  </a:cubicBezTo>
                  <a:moveTo>
                    <a:pt x="30" y="0"/>
                  </a:moveTo>
                  <a:cubicBezTo>
                    <a:pt x="29" y="0"/>
                    <a:pt x="29" y="0"/>
                    <a:pt x="29" y="0"/>
                  </a:cubicBezTo>
                  <a:cubicBezTo>
                    <a:pt x="25" y="0"/>
                    <a:pt x="22" y="1"/>
                    <a:pt x="19" y="2"/>
                  </a:cubicBezTo>
                  <a:cubicBezTo>
                    <a:pt x="17" y="3"/>
                    <a:pt x="16" y="4"/>
                    <a:pt x="15" y="4"/>
                  </a:cubicBezTo>
                  <a:cubicBezTo>
                    <a:pt x="10" y="7"/>
                    <a:pt x="6" y="11"/>
                    <a:pt x="3" y="16"/>
                  </a:cubicBezTo>
                  <a:cubicBezTo>
                    <a:pt x="3" y="17"/>
                    <a:pt x="2" y="19"/>
                    <a:pt x="2" y="20"/>
                  </a:cubicBezTo>
                  <a:cubicBezTo>
                    <a:pt x="1" y="23"/>
                    <a:pt x="0" y="27"/>
                    <a:pt x="0" y="30"/>
                  </a:cubicBezTo>
                  <a:cubicBezTo>
                    <a:pt x="0" y="34"/>
                    <a:pt x="1" y="37"/>
                    <a:pt x="2" y="40"/>
                  </a:cubicBezTo>
                  <a:cubicBezTo>
                    <a:pt x="3" y="42"/>
                    <a:pt x="3" y="43"/>
                    <a:pt x="4" y="44"/>
                  </a:cubicBezTo>
                  <a:cubicBezTo>
                    <a:pt x="9" y="53"/>
                    <a:pt x="18" y="59"/>
                    <a:pt x="29" y="59"/>
                  </a:cubicBezTo>
                  <a:cubicBezTo>
                    <a:pt x="29" y="59"/>
                    <a:pt x="29" y="59"/>
                    <a:pt x="30" y="59"/>
                  </a:cubicBezTo>
                  <a:cubicBezTo>
                    <a:pt x="30" y="59"/>
                    <a:pt x="30" y="59"/>
                    <a:pt x="30" y="59"/>
                  </a:cubicBezTo>
                  <a:cubicBezTo>
                    <a:pt x="31" y="59"/>
                    <a:pt x="32" y="59"/>
                    <a:pt x="33" y="59"/>
                  </a:cubicBezTo>
                  <a:cubicBezTo>
                    <a:pt x="39" y="58"/>
                    <a:pt x="44" y="56"/>
                    <a:pt x="48" y="52"/>
                  </a:cubicBezTo>
                  <a:cubicBezTo>
                    <a:pt x="49" y="51"/>
                    <a:pt x="51" y="50"/>
                    <a:pt x="51" y="49"/>
                  </a:cubicBezTo>
                  <a:cubicBezTo>
                    <a:pt x="56" y="44"/>
                    <a:pt x="59" y="37"/>
                    <a:pt x="59" y="29"/>
                  </a:cubicBezTo>
                  <a:cubicBezTo>
                    <a:pt x="59" y="25"/>
                    <a:pt x="58" y="21"/>
                    <a:pt x="56" y="18"/>
                  </a:cubicBezTo>
                  <a:cubicBezTo>
                    <a:pt x="56" y="17"/>
                    <a:pt x="55" y="15"/>
                    <a:pt x="54" y="14"/>
                  </a:cubicBezTo>
                  <a:cubicBezTo>
                    <a:pt x="51" y="9"/>
                    <a:pt x="46" y="5"/>
                    <a:pt x="41" y="3"/>
                  </a:cubicBezTo>
                  <a:cubicBezTo>
                    <a:pt x="41" y="3"/>
                    <a:pt x="41" y="3"/>
                    <a:pt x="41" y="3"/>
                  </a:cubicBezTo>
                  <a:cubicBezTo>
                    <a:pt x="40" y="2"/>
                    <a:pt x="38" y="2"/>
                    <a:pt x="37" y="1"/>
                  </a:cubicBezTo>
                  <a:cubicBezTo>
                    <a:pt x="37" y="1"/>
                    <a:pt x="37" y="1"/>
                    <a:pt x="37" y="1"/>
                  </a:cubicBezTo>
                  <a:cubicBezTo>
                    <a:pt x="34" y="1"/>
                    <a:pt x="32" y="0"/>
                    <a:pt x="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2" name="Freeform 20308">
              <a:extLst>
                <a:ext uri="{FF2B5EF4-FFF2-40B4-BE49-F238E27FC236}">
                  <a16:creationId xmlns:a16="http://schemas.microsoft.com/office/drawing/2014/main" id="{14DDFA14-ABD4-437D-A752-BDB4F32C7FED}"/>
                </a:ext>
              </a:extLst>
            </p:cNvPr>
            <p:cNvSpPr/>
            <p:nvPr/>
          </p:nvSpPr>
          <p:spPr bwMode="auto">
            <a:xfrm>
              <a:off x="5969649" y="7101233"/>
              <a:ext cx="90046" cy="88044"/>
            </a:xfrm>
            <a:custGeom>
              <a:avLst/>
              <a:gdLst>
                <a:gd name="T0" fmla="*/ 29 w 57"/>
                <a:gd name="T1" fmla="*/ 0 h 56"/>
                <a:gd name="T2" fmla="*/ 28 w 57"/>
                <a:gd name="T3" fmla="*/ 0 h 56"/>
                <a:gd name="T4" fmla="*/ 16 w 57"/>
                <a:gd name="T5" fmla="*/ 3 h 56"/>
                <a:gd name="T6" fmla="*/ 13 w 57"/>
                <a:gd name="T7" fmla="*/ 5 h 56"/>
                <a:gd name="T8" fmla="*/ 0 w 57"/>
                <a:gd name="T9" fmla="*/ 29 h 56"/>
                <a:gd name="T10" fmla="*/ 2 w 57"/>
                <a:gd name="T11" fmla="*/ 38 h 56"/>
                <a:gd name="T12" fmla="*/ 4 w 57"/>
                <a:gd name="T13" fmla="*/ 42 h 56"/>
                <a:gd name="T14" fmla="*/ 14 w 57"/>
                <a:gd name="T15" fmla="*/ 52 h 56"/>
                <a:gd name="T16" fmla="*/ 18 w 57"/>
                <a:gd name="T17" fmla="*/ 54 h 56"/>
                <a:gd name="T18" fmla="*/ 28 w 57"/>
                <a:gd name="T19" fmla="*/ 56 h 56"/>
                <a:gd name="T20" fmla="*/ 29 w 57"/>
                <a:gd name="T21" fmla="*/ 56 h 56"/>
                <a:gd name="T22" fmla="*/ 41 w 57"/>
                <a:gd name="T23" fmla="*/ 53 h 56"/>
                <a:gd name="T24" fmla="*/ 45 w 57"/>
                <a:gd name="T25" fmla="*/ 51 h 56"/>
                <a:gd name="T26" fmla="*/ 55 w 57"/>
                <a:gd name="T27" fmla="*/ 38 h 56"/>
                <a:gd name="T28" fmla="*/ 56 w 57"/>
                <a:gd name="T29" fmla="*/ 34 h 56"/>
                <a:gd name="T30" fmla="*/ 57 w 57"/>
                <a:gd name="T31" fmla="*/ 28 h 56"/>
                <a:gd name="T32" fmla="*/ 54 w 57"/>
                <a:gd name="T33" fmla="*/ 17 h 56"/>
                <a:gd name="T34" fmla="*/ 52 w 57"/>
                <a:gd name="T35" fmla="*/ 13 h 56"/>
                <a:gd name="T36" fmla="*/ 29 w 57"/>
                <a:gd name="T3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6">
                  <a:moveTo>
                    <a:pt x="29" y="0"/>
                  </a:moveTo>
                  <a:cubicBezTo>
                    <a:pt x="28" y="0"/>
                    <a:pt x="28" y="0"/>
                    <a:pt x="28" y="0"/>
                  </a:cubicBezTo>
                  <a:cubicBezTo>
                    <a:pt x="24" y="0"/>
                    <a:pt x="20" y="1"/>
                    <a:pt x="16" y="3"/>
                  </a:cubicBezTo>
                  <a:cubicBezTo>
                    <a:pt x="15" y="3"/>
                    <a:pt x="14" y="4"/>
                    <a:pt x="13" y="5"/>
                  </a:cubicBezTo>
                  <a:cubicBezTo>
                    <a:pt x="5" y="10"/>
                    <a:pt x="0" y="19"/>
                    <a:pt x="0" y="29"/>
                  </a:cubicBezTo>
                  <a:cubicBezTo>
                    <a:pt x="0" y="32"/>
                    <a:pt x="1" y="35"/>
                    <a:pt x="2" y="38"/>
                  </a:cubicBezTo>
                  <a:cubicBezTo>
                    <a:pt x="3" y="40"/>
                    <a:pt x="3" y="41"/>
                    <a:pt x="4" y="42"/>
                  </a:cubicBezTo>
                  <a:cubicBezTo>
                    <a:pt x="7" y="47"/>
                    <a:pt x="10" y="50"/>
                    <a:pt x="14" y="52"/>
                  </a:cubicBezTo>
                  <a:cubicBezTo>
                    <a:pt x="15" y="53"/>
                    <a:pt x="17" y="54"/>
                    <a:pt x="18" y="54"/>
                  </a:cubicBezTo>
                  <a:cubicBezTo>
                    <a:pt x="21" y="56"/>
                    <a:pt x="25" y="56"/>
                    <a:pt x="28" y="56"/>
                  </a:cubicBezTo>
                  <a:cubicBezTo>
                    <a:pt x="29" y="56"/>
                    <a:pt x="29" y="56"/>
                    <a:pt x="29" y="56"/>
                  </a:cubicBezTo>
                  <a:cubicBezTo>
                    <a:pt x="33" y="56"/>
                    <a:pt x="38" y="55"/>
                    <a:pt x="41" y="53"/>
                  </a:cubicBezTo>
                  <a:cubicBezTo>
                    <a:pt x="43" y="53"/>
                    <a:pt x="44" y="52"/>
                    <a:pt x="45" y="51"/>
                  </a:cubicBezTo>
                  <a:cubicBezTo>
                    <a:pt x="49" y="48"/>
                    <a:pt x="53" y="43"/>
                    <a:pt x="55" y="38"/>
                  </a:cubicBezTo>
                  <a:cubicBezTo>
                    <a:pt x="55" y="36"/>
                    <a:pt x="56" y="35"/>
                    <a:pt x="56" y="34"/>
                  </a:cubicBezTo>
                  <a:cubicBezTo>
                    <a:pt x="56" y="32"/>
                    <a:pt x="57" y="30"/>
                    <a:pt x="57" y="28"/>
                  </a:cubicBezTo>
                  <a:cubicBezTo>
                    <a:pt x="57" y="24"/>
                    <a:pt x="56" y="20"/>
                    <a:pt x="54" y="17"/>
                  </a:cubicBezTo>
                  <a:cubicBezTo>
                    <a:pt x="54" y="15"/>
                    <a:pt x="53" y="14"/>
                    <a:pt x="52" y="13"/>
                  </a:cubicBezTo>
                  <a:cubicBezTo>
                    <a:pt x="47" y="5"/>
                    <a:pt x="38" y="0"/>
                    <a:pt x="2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3" name="Freeform 20309">
              <a:extLst>
                <a:ext uri="{FF2B5EF4-FFF2-40B4-BE49-F238E27FC236}">
                  <a16:creationId xmlns:a16="http://schemas.microsoft.com/office/drawing/2014/main" id="{2BFC5CEF-44CD-4B3B-A936-DD5173F9A6F9}"/>
                </a:ext>
              </a:extLst>
            </p:cNvPr>
            <p:cNvSpPr>
              <a:spLocks noEditPoints="1"/>
            </p:cNvSpPr>
            <p:nvPr/>
          </p:nvSpPr>
          <p:spPr bwMode="auto">
            <a:xfrm>
              <a:off x="5924293" y="7055210"/>
              <a:ext cx="181425" cy="180091"/>
            </a:xfrm>
            <a:custGeom>
              <a:avLst/>
              <a:gdLst>
                <a:gd name="T0" fmla="*/ 38 w 115"/>
                <a:gd name="T1" fmla="*/ 20 h 114"/>
                <a:gd name="T2" fmla="*/ 57 w 115"/>
                <a:gd name="T3" fmla="*/ 15 h 114"/>
                <a:gd name="T4" fmla="*/ 58 w 115"/>
                <a:gd name="T5" fmla="*/ 15 h 114"/>
                <a:gd name="T6" fmla="*/ 93 w 115"/>
                <a:gd name="T7" fmla="*/ 36 h 114"/>
                <a:gd name="T8" fmla="*/ 95 w 115"/>
                <a:gd name="T9" fmla="*/ 40 h 114"/>
                <a:gd name="T10" fmla="*/ 99 w 115"/>
                <a:gd name="T11" fmla="*/ 56 h 114"/>
                <a:gd name="T12" fmla="*/ 98 w 115"/>
                <a:gd name="T13" fmla="*/ 67 h 114"/>
                <a:gd name="T14" fmla="*/ 97 w 115"/>
                <a:gd name="T15" fmla="*/ 71 h 114"/>
                <a:gd name="T16" fmla="*/ 81 w 115"/>
                <a:gd name="T17" fmla="*/ 92 h 114"/>
                <a:gd name="T18" fmla="*/ 77 w 115"/>
                <a:gd name="T19" fmla="*/ 94 h 114"/>
                <a:gd name="T20" fmla="*/ 58 w 115"/>
                <a:gd name="T21" fmla="*/ 99 h 114"/>
                <a:gd name="T22" fmla="*/ 57 w 115"/>
                <a:gd name="T23" fmla="*/ 99 h 114"/>
                <a:gd name="T24" fmla="*/ 41 w 115"/>
                <a:gd name="T25" fmla="*/ 96 h 114"/>
                <a:gd name="T26" fmla="*/ 37 w 115"/>
                <a:gd name="T27" fmla="*/ 94 h 114"/>
                <a:gd name="T28" fmla="*/ 21 w 115"/>
                <a:gd name="T29" fmla="*/ 78 h 114"/>
                <a:gd name="T30" fmla="*/ 19 w 115"/>
                <a:gd name="T31" fmla="*/ 74 h 114"/>
                <a:gd name="T32" fmla="*/ 16 w 115"/>
                <a:gd name="T33" fmla="*/ 58 h 114"/>
                <a:gd name="T34" fmla="*/ 35 w 115"/>
                <a:gd name="T35" fmla="*/ 22 h 114"/>
                <a:gd name="T36" fmla="*/ 38 w 115"/>
                <a:gd name="T37" fmla="*/ 20 h 114"/>
                <a:gd name="T38" fmla="*/ 57 w 115"/>
                <a:gd name="T39" fmla="*/ 0 h 114"/>
                <a:gd name="T40" fmla="*/ 56 w 115"/>
                <a:gd name="T41" fmla="*/ 0 h 114"/>
                <a:gd name="T42" fmla="*/ 31 w 115"/>
                <a:gd name="T43" fmla="*/ 7 h 114"/>
                <a:gd name="T44" fmla="*/ 27 w 115"/>
                <a:gd name="T45" fmla="*/ 9 h 114"/>
                <a:gd name="T46" fmla="*/ 0 w 115"/>
                <a:gd name="T47" fmla="*/ 58 h 114"/>
                <a:gd name="T48" fmla="*/ 5 w 115"/>
                <a:gd name="T49" fmla="*/ 81 h 114"/>
                <a:gd name="T50" fmla="*/ 7 w 115"/>
                <a:gd name="T51" fmla="*/ 85 h 114"/>
                <a:gd name="T52" fmla="*/ 31 w 115"/>
                <a:gd name="T53" fmla="*/ 108 h 114"/>
                <a:gd name="T54" fmla="*/ 35 w 115"/>
                <a:gd name="T55" fmla="*/ 110 h 114"/>
                <a:gd name="T56" fmla="*/ 57 w 115"/>
                <a:gd name="T57" fmla="*/ 114 h 114"/>
                <a:gd name="T58" fmla="*/ 59 w 115"/>
                <a:gd name="T59" fmla="*/ 114 h 114"/>
                <a:gd name="T60" fmla="*/ 85 w 115"/>
                <a:gd name="T61" fmla="*/ 107 h 114"/>
                <a:gd name="T62" fmla="*/ 89 w 115"/>
                <a:gd name="T63" fmla="*/ 105 h 114"/>
                <a:gd name="T64" fmla="*/ 112 w 115"/>
                <a:gd name="T65" fmla="*/ 75 h 114"/>
                <a:gd name="T66" fmla="*/ 113 w 115"/>
                <a:gd name="T67" fmla="*/ 71 h 114"/>
                <a:gd name="T68" fmla="*/ 115 w 115"/>
                <a:gd name="T69" fmla="*/ 56 h 114"/>
                <a:gd name="T70" fmla="*/ 109 w 115"/>
                <a:gd name="T71" fmla="*/ 33 h 114"/>
                <a:gd name="T72" fmla="*/ 107 w 115"/>
                <a:gd name="T73" fmla="*/ 29 h 114"/>
                <a:gd name="T74" fmla="*/ 57 w 115"/>
                <a:gd name="T7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5" h="114">
                  <a:moveTo>
                    <a:pt x="38" y="20"/>
                  </a:moveTo>
                  <a:cubicBezTo>
                    <a:pt x="44" y="17"/>
                    <a:pt x="50" y="15"/>
                    <a:pt x="57" y="15"/>
                  </a:cubicBezTo>
                  <a:cubicBezTo>
                    <a:pt x="57" y="15"/>
                    <a:pt x="57" y="15"/>
                    <a:pt x="58" y="15"/>
                  </a:cubicBezTo>
                  <a:cubicBezTo>
                    <a:pt x="73" y="15"/>
                    <a:pt x="86" y="24"/>
                    <a:pt x="93" y="36"/>
                  </a:cubicBezTo>
                  <a:cubicBezTo>
                    <a:pt x="94" y="37"/>
                    <a:pt x="95" y="38"/>
                    <a:pt x="95" y="40"/>
                  </a:cubicBezTo>
                  <a:cubicBezTo>
                    <a:pt x="98" y="45"/>
                    <a:pt x="99" y="50"/>
                    <a:pt x="99" y="56"/>
                  </a:cubicBezTo>
                  <a:cubicBezTo>
                    <a:pt x="99" y="60"/>
                    <a:pt x="99" y="63"/>
                    <a:pt x="98" y="67"/>
                  </a:cubicBezTo>
                  <a:cubicBezTo>
                    <a:pt x="98" y="68"/>
                    <a:pt x="97" y="69"/>
                    <a:pt x="97" y="71"/>
                  </a:cubicBezTo>
                  <a:cubicBezTo>
                    <a:pt x="94" y="79"/>
                    <a:pt x="88" y="87"/>
                    <a:pt x="81" y="92"/>
                  </a:cubicBezTo>
                  <a:cubicBezTo>
                    <a:pt x="80" y="93"/>
                    <a:pt x="78" y="93"/>
                    <a:pt x="77" y="94"/>
                  </a:cubicBezTo>
                  <a:cubicBezTo>
                    <a:pt x="72" y="97"/>
                    <a:pt x="65" y="99"/>
                    <a:pt x="58" y="99"/>
                  </a:cubicBezTo>
                  <a:cubicBezTo>
                    <a:pt x="58" y="99"/>
                    <a:pt x="58" y="99"/>
                    <a:pt x="57" y="99"/>
                  </a:cubicBezTo>
                  <a:cubicBezTo>
                    <a:pt x="52" y="99"/>
                    <a:pt x="46" y="98"/>
                    <a:pt x="41" y="96"/>
                  </a:cubicBezTo>
                  <a:cubicBezTo>
                    <a:pt x="40" y="95"/>
                    <a:pt x="39" y="94"/>
                    <a:pt x="37" y="94"/>
                  </a:cubicBezTo>
                  <a:cubicBezTo>
                    <a:pt x="31" y="90"/>
                    <a:pt x="25" y="84"/>
                    <a:pt x="21" y="78"/>
                  </a:cubicBezTo>
                  <a:cubicBezTo>
                    <a:pt x="20" y="76"/>
                    <a:pt x="20" y="75"/>
                    <a:pt x="19" y="74"/>
                  </a:cubicBezTo>
                  <a:cubicBezTo>
                    <a:pt x="17" y="69"/>
                    <a:pt x="16" y="63"/>
                    <a:pt x="16" y="58"/>
                  </a:cubicBezTo>
                  <a:cubicBezTo>
                    <a:pt x="15" y="43"/>
                    <a:pt x="23" y="30"/>
                    <a:pt x="35" y="22"/>
                  </a:cubicBezTo>
                  <a:cubicBezTo>
                    <a:pt x="36" y="21"/>
                    <a:pt x="37" y="21"/>
                    <a:pt x="38" y="20"/>
                  </a:cubicBezTo>
                  <a:moveTo>
                    <a:pt x="57" y="0"/>
                  </a:moveTo>
                  <a:cubicBezTo>
                    <a:pt x="57" y="0"/>
                    <a:pt x="57" y="0"/>
                    <a:pt x="56" y="0"/>
                  </a:cubicBezTo>
                  <a:cubicBezTo>
                    <a:pt x="47" y="0"/>
                    <a:pt x="38" y="3"/>
                    <a:pt x="31" y="7"/>
                  </a:cubicBezTo>
                  <a:cubicBezTo>
                    <a:pt x="29" y="7"/>
                    <a:pt x="28" y="8"/>
                    <a:pt x="27" y="9"/>
                  </a:cubicBezTo>
                  <a:cubicBezTo>
                    <a:pt x="11" y="19"/>
                    <a:pt x="0" y="37"/>
                    <a:pt x="0" y="58"/>
                  </a:cubicBezTo>
                  <a:cubicBezTo>
                    <a:pt x="0" y="66"/>
                    <a:pt x="2" y="74"/>
                    <a:pt x="5" y="81"/>
                  </a:cubicBezTo>
                  <a:cubicBezTo>
                    <a:pt x="6" y="82"/>
                    <a:pt x="7" y="83"/>
                    <a:pt x="7" y="85"/>
                  </a:cubicBezTo>
                  <a:cubicBezTo>
                    <a:pt x="13" y="94"/>
                    <a:pt x="21" y="102"/>
                    <a:pt x="31" y="108"/>
                  </a:cubicBezTo>
                  <a:cubicBezTo>
                    <a:pt x="32" y="108"/>
                    <a:pt x="33" y="109"/>
                    <a:pt x="35" y="110"/>
                  </a:cubicBezTo>
                  <a:cubicBezTo>
                    <a:pt x="42" y="113"/>
                    <a:pt x="49" y="114"/>
                    <a:pt x="57" y="114"/>
                  </a:cubicBezTo>
                  <a:cubicBezTo>
                    <a:pt x="58" y="114"/>
                    <a:pt x="58" y="114"/>
                    <a:pt x="59" y="114"/>
                  </a:cubicBezTo>
                  <a:cubicBezTo>
                    <a:pt x="68" y="114"/>
                    <a:pt x="77" y="112"/>
                    <a:pt x="85" y="107"/>
                  </a:cubicBezTo>
                  <a:cubicBezTo>
                    <a:pt x="86" y="107"/>
                    <a:pt x="88" y="106"/>
                    <a:pt x="89" y="105"/>
                  </a:cubicBezTo>
                  <a:cubicBezTo>
                    <a:pt x="99" y="98"/>
                    <a:pt x="108" y="88"/>
                    <a:pt x="112" y="75"/>
                  </a:cubicBezTo>
                  <a:cubicBezTo>
                    <a:pt x="112" y="74"/>
                    <a:pt x="113" y="72"/>
                    <a:pt x="113" y="71"/>
                  </a:cubicBezTo>
                  <a:cubicBezTo>
                    <a:pt x="114" y="66"/>
                    <a:pt x="115" y="61"/>
                    <a:pt x="115" y="56"/>
                  </a:cubicBezTo>
                  <a:cubicBezTo>
                    <a:pt x="114" y="48"/>
                    <a:pt x="113" y="40"/>
                    <a:pt x="109" y="33"/>
                  </a:cubicBezTo>
                  <a:cubicBezTo>
                    <a:pt x="109" y="31"/>
                    <a:pt x="108" y="30"/>
                    <a:pt x="107" y="29"/>
                  </a:cubicBezTo>
                  <a:cubicBezTo>
                    <a:pt x="97" y="12"/>
                    <a:pt x="79" y="0"/>
                    <a:pt x="5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4" name="Freeform 20310">
              <a:extLst>
                <a:ext uri="{FF2B5EF4-FFF2-40B4-BE49-F238E27FC236}">
                  <a16:creationId xmlns:a16="http://schemas.microsoft.com/office/drawing/2014/main" id="{C5989109-E08C-44F5-889B-A11E4695CFDB}"/>
                </a:ext>
              </a:extLst>
            </p:cNvPr>
            <p:cNvSpPr/>
            <p:nvPr/>
          </p:nvSpPr>
          <p:spPr bwMode="auto">
            <a:xfrm>
              <a:off x="4789050" y="6354190"/>
              <a:ext cx="79374" cy="78706"/>
            </a:xfrm>
            <a:custGeom>
              <a:avLst/>
              <a:gdLst>
                <a:gd name="T0" fmla="*/ 25 w 50"/>
                <a:gd name="T1" fmla="*/ 0 h 50"/>
                <a:gd name="T2" fmla="*/ 24 w 50"/>
                <a:gd name="T3" fmla="*/ 0 h 50"/>
                <a:gd name="T4" fmla="*/ 24 w 50"/>
                <a:gd name="T5" fmla="*/ 0 h 50"/>
                <a:gd name="T6" fmla="*/ 20 w 50"/>
                <a:gd name="T7" fmla="*/ 0 h 50"/>
                <a:gd name="T8" fmla="*/ 1 w 50"/>
                <a:gd name="T9" fmla="*/ 19 h 50"/>
                <a:gd name="T10" fmla="*/ 0 w 50"/>
                <a:gd name="T11" fmla="*/ 23 h 50"/>
                <a:gd name="T12" fmla="*/ 0 w 50"/>
                <a:gd name="T13" fmla="*/ 25 h 50"/>
                <a:gd name="T14" fmla="*/ 24 w 50"/>
                <a:gd name="T15" fmla="*/ 50 h 50"/>
                <a:gd name="T16" fmla="*/ 25 w 50"/>
                <a:gd name="T17" fmla="*/ 50 h 50"/>
                <a:gd name="T18" fmla="*/ 25 w 50"/>
                <a:gd name="T19" fmla="*/ 50 h 50"/>
                <a:gd name="T20" fmla="*/ 29 w 50"/>
                <a:gd name="T21" fmla="*/ 49 h 50"/>
                <a:gd name="T22" fmla="*/ 49 w 50"/>
                <a:gd name="T23" fmla="*/ 31 h 50"/>
                <a:gd name="T24" fmla="*/ 49 w 50"/>
                <a:gd name="T25" fmla="*/ 26 h 50"/>
                <a:gd name="T26" fmla="*/ 50 w 50"/>
                <a:gd name="T27" fmla="*/ 24 h 50"/>
                <a:gd name="T28" fmla="*/ 25 w 50"/>
                <a:gd name="T2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0">
                  <a:moveTo>
                    <a:pt x="25" y="0"/>
                  </a:moveTo>
                  <a:cubicBezTo>
                    <a:pt x="25" y="0"/>
                    <a:pt x="24" y="0"/>
                    <a:pt x="24" y="0"/>
                  </a:cubicBezTo>
                  <a:cubicBezTo>
                    <a:pt x="24" y="0"/>
                    <a:pt x="24" y="0"/>
                    <a:pt x="24" y="0"/>
                  </a:cubicBezTo>
                  <a:cubicBezTo>
                    <a:pt x="22" y="0"/>
                    <a:pt x="21" y="0"/>
                    <a:pt x="20" y="0"/>
                  </a:cubicBezTo>
                  <a:cubicBezTo>
                    <a:pt x="10" y="2"/>
                    <a:pt x="3" y="9"/>
                    <a:pt x="1" y="19"/>
                  </a:cubicBezTo>
                  <a:cubicBezTo>
                    <a:pt x="0" y="20"/>
                    <a:pt x="0" y="21"/>
                    <a:pt x="0" y="23"/>
                  </a:cubicBezTo>
                  <a:cubicBezTo>
                    <a:pt x="0" y="24"/>
                    <a:pt x="0" y="24"/>
                    <a:pt x="0" y="25"/>
                  </a:cubicBezTo>
                  <a:cubicBezTo>
                    <a:pt x="0" y="39"/>
                    <a:pt x="11" y="49"/>
                    <a:pt x="24" y="50"/>
                  </a:cubicBezTo>
                  <a:cubicBezTo>
                    <a:pt x="25" y="50"/>
                    <a:pt x="25" y="50"/>
                    <a:pt x="25" y="50"/>
                  </a:cubicBezTo>
                  <a:cubicBezTo>
                    <a:pt x="25" y="50"/>
                    <a:pt x="25" y="50"/>
                    <a:pt x="25" y="50"/>
                  </a:cubicBezTo>
                  <a:cubicBezTo>
                    <a:pt x="26" y="49"/>
                    <a:pt x="28" y="49"/>
                    <a:pt x="29" y="49"/>
                  </a:cubicBezTo>
                  <a:cubicBezTo>
                    <a:pt x="39" y="48"/>
                    <a:pt x="46" y="40"/>
                    <a:pt x="49" y="31"/>
                  </a:cubicBezTo>
                  <a:cubicBezTo>
                    <a:pt x="49" y="29"/>
                    <a:pt x="49" y="28"/>
                    <a:pt x="49" y="26"/>
                  </a:cubicBezTo>
                  <a:cubicBezTo>
                    <a:pt x="50" y="26"/>
                    <a:pt x="50" y="25"/>
                    <a:pt x="50" y="24"/>
                  </a:cubicBezTo>
                  <a:cubicBezTo>
                    <a:pt x="49" y="11"/>
                    <a:pt x="38" y="0"/>
                    <a:pt x="2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5" name="Freeform 20312">
              <a:extLst>
                <a:ext uri="{FF2B5EF4-FFF2-40B4-BE49-F238E27FC236}">
                  <a16:creationId xmlns:a16="http://schemas.microsoft.com/office/drawing/2014/main" id="{0B4E04A8-CDC9-4149-9E07-3F9AA4099B11}"/>
                </a:ext>
              </a:extLst>
            </p:cNvPr>
            <p:cNvSpPr>
              <a:spLocks noEditPoints="1"/>
            </p:cNvSpPr>
            <p:nvPr/>
          </p:nvSpPr>
          <p:spPr bwMode="auto">
            <a:xfrm>
              <a:off x="4748355" y="6312835"/>
              <a:ext cx="159414" cy="159414"/>
            </a:xfrm>
            <a:custGeom>
              <a:avLst/>
              <a:gdLst>
                <a:gd name="T0" fmla="*/ 49 w 101"/>
                <a:gd name="T1" fmla="*/ 14 h 101"/>
                <a:gd name="T2" fmla="*/ 50 w 101"/>
                <a:gd name="T3" fmla="*/ 14 h 101"/>
                <a:gd name="T4" fmla="*/ 51 w 101"/>
                <a:gd name="T5" fmla="*/ 14 h 101"/>
                <a:gd name="T6" fmla="*/ 88 w 101"/>
                <a:gd name="T7" fmla="*/ 50 h 101"/>
                <a:gd name="T8" fmla="*/ 87 w 101"/>
                <a:gd name="T9" fmla="*/ 54 h 101"/>
                <a:gd name="T10" fmla="*/ 87 w 101"/>
                <a:gd name="T11" fmla="*/ 59 h 101"/>
                <a:gd name="T12" fmla="*/ 56 w 101"/>
                <a:gd name="T13" fmla="*/ 87 h 101"/>
                <a:gd name="T14" fmla="*/ 52 w 101"/>
                <a:gd name="T15" fmla="*/ 88 h 101"/>
                <a:gd name="T16" fmla="*/ 51 w 101"/>
                <a:gd name="T17" fmla="*/ 88 h 101"/>
                <a:gd name="T18" fmla="*/ 51 w 101"/>
                <a:gd name="T19" fmla="*/ 88 h 101"/>
                <a:gd name="T20" fmla="*/ 14 w 101"/>
                <a:gd name="T21" fmla="*/ 51 h 101"/>
                <a:gd name="T22" fmla="*/ 14 w 101"/>
                <a:gd name="T23" fmla="*/ 47 h 101"/>
                <a:gd name="T24" fmla="*/ 15 w 101"/>
                <a:gd name="T25" fmla="*/ 43 h 101"/>
                <a:gd name="T26" fmla="*/ 44 w 101"/>
                <a:gd name="T27" fmla="*/ 14 h 101"/>
                <a:gd name="T28" fmla="*/ 49 w 101"/>
                <a:gd name="T29" fmla="*/ 14 h 101"/>
                <a:gd name="T30" fmla="*/ 51 w 101"/>
                <a:gd name="T31" fmla="*/ 0 h 101"/>
                <a:gd name="T32" fmla="*/ 50 w 101"/>
                <a:gd name="T33" fmla="*/ 0 h 101"/>
                <a:gd name="T34" fmla="*/ 47 w 101"/>
                <a:gd name="T35" fmla="*/ 0 h 101"/>
                <a:gd name="T36" fmla="*/ 43 w 101"/>
                <a:gd name="T37" fmla="*/ 1 h 101"/>
                <a:gd name="T38" fmla="*/ 1 w 101"/>
                <a:gd name="T39" fmla="*/ 41 h 101"/>
                <a:gd name="T40" fmla="*/ 1 w 101"/>
                <a:gd name="T41" fmla="*/ 45 h 101"/>
                <a:gd name="T42" fmla="*/ 0 w 101"/>
                <a:gd name="T43" fmla="*/ 52 h 101"/>
                <a:gd name="T44" fmla="*/ 51 w 101"/>
                <a:gd name="T45" fmla="*/ 101 h 101"/>
                <a:gd name="T46" fmla="*/ 52 w 101"/>
                <a:gd name="T47" fmla="*/ 101 h 101"/>
                <a:gd name="T48" fmla="*/ 53 w 101"/>
                <a:gd name="T49" fmla="*/ 101 h 101"/>
                <a:gd name="T50" fmla="*/ 57 w 101"/>
                <a:gd name="T51" fmla="*/ 101 h 101"/>
                <a:gd name="T52" fmla="*/ 100 w 101"/>
                <a:gd name="T53" fmla="*/ 61 h 101"/>
                <a:gd name="T54" fmla="*/ 101 w 101"/>
                <a:gd name="T55" fmla="*/ 57 h 101"/>
                <a:gd name="T56" fmla="*/ 101 w 101"/>
                <a:gd name="T57" fmla="*/ 50 h 101"/>
                <a:gd name="T58" fmla="*/ 51 w 101"/>
                <a:gd name="T5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01">
                  <a:moveTo>
                    <a:pt x="49" y="14"/>
                  </a:moveTo>
                  <a:cubicBezTo>
                    <a:pt x="49" y="14"/>
                    <a:pt x="50" y="14"/>
                    <a:pt x="50" y="14"/>
                  </a:cubicBezTo>
                  <a:cubicBezTo>
                    <a:pt x="50" y="14"/>
                    <a:pt x="50" y="14"/>
                    <a:pt x="51" y="14"/>
                  </a:cubicBezTo>
                  <a:cubicBezTo>
                    <a:pt x="71" y="14"/>
                    <a:pt x="87" y="30"/>
                    <a:pt x="88" y="50"/>
                  </a:cubicBezTo>
                  <a:cubicBezTo>
                    <a:pt x="88" y="51"/>
                    <a:pt x="88" y="53"/>
                    <a:pt x="87" y="54"/>
                  </a:cubicBezTo>
                  <a:cubicBezTo>
                    <a:pt x="87" y="56"/>
                    <a:pt x="87" y="57"/>
                    <a:pt x="87" y="59"/>
                  </a:cubicBezTo>
                  <a:cubicBezTo>
                    <a:pt x="83" y="73"/>
                    <a:pt x="71" y="85"/>
                    <a:pt x="56" y="87"/>
                  </a:cubicBezTo>
                  <a:cubicBezTo>
                    <a:pt x="55" y="87"/>
                    <a:pt x="53" y="88"/>
                    <a:pt x="52" y="88"/>
                  </a:cubicBezTo>
                  <a:cubicBezTo>
                    <a:pt x="52" y="88"/>
                    <a:pt x="51" y="88"/>
                    <a:pt x="51" y="88"/>
                  </a:cubicBezTo>
                  <a:cubicBezTo>
                    <a:pt x="51" y="88"/>
                    <a:pt x="51" y="88"/>
                    <a:pt x="51" y="88"/>
                  </a:cubicBezTo>
                  <a:cubicBezTo>
                    <a:pt x="31" y="88"/>
                    <a:pt x="14" y="71"/>
                    <a:pt x="14" y="51"/>
                  </a:cubicBezTo>
                  <a:cubicBezTo>
                    <a:pt x="14" y="50"/>
                    <a:pt x="14" y="48"/>
                    <a:pt x="14" y="47"/>
                  </a:cubicBezTo>
                  <a:cubicBezTo>
                    <a:pt x="14" y="46"/>
                    <a:pt x="14" y="44"/>
                    <a:pt x="15" y="43"/>
                  </a:cubicBezTo>
                  <a:cubicBezTo>
                    <a:pt x="18" y="28"/>
                    <a:pt x="30" y="17"/>
                    <a:pt x="44" y="14"/>
                  </a:cubicBezTo>
                  <a:cubicBezTo>
                    <a:pt x="46" y="14"/>
                    <a:pt x="47" y="14"/>
                    <a:pt x="49" y="14"/>
                  </a:cubicBezTo>
                  <a:moveTo>
                    <a:pt x="51" y="0"/>
                  </a:moveTo>
                  <a:cubicBezTo>
                    <a:pt x="50" y="0"/>
                    <a:pt x="50" y="0"/>
                    <a:pt x="50" y="0"/>
                  </a:cubicBezTo>
                  <a:cubicBezTo>
                    <a:pt x="49" y="0"/>
                    <a:pt x="48" y="0"/>
                    <a:pt x="47" y="0"/>
                  </a:cubicBezTo>
                  <a:cubicBezTo>
                    <a:pt x="46" y="0"/>
                    <a:pt x="44" y="1"/>
                    <a:pt x="43" y="1"/>
                  </a:cubicBezTo>
                  <a:cubicBezTo>
                    <a:pt x="22" y="4"/>
                    <a:pt x="5" y="20"/>
                    <a:pt x="1" y="41"/>
                  </a:cubicBezTo>
                  <a:cubicBezTo>
                    <a:pt x="1" y="42"/>
                    <a:pt x="1" y="43"/>
                    <a:pt x="1" y="45"/>
                  </a:cubicBezTo>
                  <a:cubicBezTo>
                    <a:pt x="0" y="47"/>
                    <a:pt x="0" y="49"/>
                    <a:pt x="0" y="52"/>
                  </a:cubicBezTo>
                  <a:cubicBezTo>
                    <a:pt x="1" y="79"/>
                    <a:pt x="23" y="101"/>
                    <a:pt x="51" y="101"/>
                  </a:cubicBezTo>
                  <a:cubicBezTo>
                    <a:pt x="51" y="101"/>
                    <a:pt x="51" y="101"/>
                    <a:pt x="52" y="101"/>
                  </a:cubicBezTo>
                  <a:cubicBezTo>
                    <a:pt x="52" y="101"/>
                    <a:pt x="53" y="101"/>
                    <a:pt x="53" y="101"/>
                  </a:cubicBezTo>
                  <a:cubicBezTo>
                    <a:pt x="54" y="101"/>
                    <a:pt x="56" y="101"/>
                    <a:pt x="57" y="101"/>
                  </a:cubicBezTo>
                  <a:cubicBezTo>
                    <a:pt x="79" y="98"/>
                    <a:pt x="96" y="82"/>
                    <a:pt x="100" y="61"/>
                  </a:cubicBezTo>
                  <a:cubicBezTo>
                    <a:pt x="100" y="59"/>
                    <a:pt x="101" y="58"/>
                    <a:pt x="101" y="57"/>
                  </a:cubicBezTo>
                  <a:cubicBezTo>
                    <a:pt x="101" y="54"/>
                    <a:pt x="101" y="52"/>
                    <a:pt x="101" y="50"/>
                  </a:cubicBezTo>
                  <a:cubicBezTo>
                    <a:pt x="101" y="22"/>
                    <a:pt x="78"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6" name="Freeform 20313">
              <a:extLst>
                <a:ext uri="{FF2B5EF4-FFF2-40B4-BE49-F238E27FC236}">
                  <a16:creationId xmlns:a16="http://schemas.microsoft.com/office/drawing/2014/main" id="{5955EB93-B207-49CA-96F8-FCC5A2B208EB}"/>
                </a:ext>
              </a:extLst>
            </p:cNvPr>
            <p:cNvSpPr/>
            <p:nvPr/>
          </p:nvSpPr>
          <p:spPr bwMode="auto">
            <a:xfrm>
              <a:off x="4494894" y="7487428"/>
              <a:ext cx="110056" cy="108722"/>
            </a:xfrm>
            <a:custGeom>
              <a:avLst/>
              <a:gdLst>
                <a:gd name="T0" fmla="*/ 35 w 70"/>
                <a:gd name="T1" fmla="*/ 0 h 69"/>
                <a:gd name="T2" fmla="*/ 34 w 70"/>
                <a:gd name="T3" fmla="*/ 0 h 69"/>
                <a:gd name="T4" fmla="*/ 31 w 70"/>
                <a:gd name="T5" fmla="*/ 0 h 69"/>
                <a:gd name="T6" fmla="*/ 27 w 70"/>
                <a:gd name="T7" fmla="*/ 1 h 69"/>
                <a:gd name="T8" fmla="*/ 20 w 70"/>
                <a:gd name="T9" fmla="*/ 3 h 69"/>
                <a:gd name="T10" fmla="*/ 16 w 70"/>
                <a:gd name="T11" fmla="*/ 6 h 69"/>
                <a:gd name="T12" fmla="*/ 3 w 70"/>
                <a:gd name="T13" fmla="*/ 21 h 69"/>
                <a:gd name="T14" fmla="*/ 2 w 70"/>
                <a:gd name="T15" fmla="*/ 25 h 69"/>
                <a:gd name="T16" fmla="*/ 0 w 70"/>
                <a:gd name="T17" fmla="*/ 35 h 69"/>
                <a:gd name="T18" fmla="*/ 26 w 70"/>
                <a:gd name="T19" fmla="*/ 68 h 69"/>
                <a:gd name="T20" fmla="*/ 30 w 70"/>
                <a:gd name="T21" fmla="*/ 69 h 69"/>
                <a:gd name="T22" fmla="*/ 35 w 70"/>
                <a:gd name="T23" fmla="*/ 69 h 69"/>
                <a:gd name="T24" fmla="*/ 36 w 70"/>
                <a:gd name="T25" fmla="*/ 69 h 69"/>
                <a:gd name="T26" fmla="*/ 57 w 70"/>
                <a:gd name="T27" fmla="*/ 61 h 69"/>
                <a:gd name="T28" fmla="*/ 60 w 70"/>
                <a:gd name="T29" fmla="*/ 58 h 69"/>
                <a:gd name="T30" fmla="*/ 69 w 70"/>
                <a:gd name="T31" fmla="*/ 34 h 69"/>
                <a:gd name="T32" fmla="*/ 53 w 70"/>
                <a:gd name="T33" fmla="*/ 5 h 69"/>
                <a:gd name="T34" fmla="*/ 49 w 70"/>
                <a:gd name="T35" fmla="*/ 3 h 69"/>
                <a:gd name="T36" fmla="*/ 35 w 70"/>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69">
                  <a:moveTo>
                    <a:pt x="35" y="0"/>
                  </a:moveTo>
                  <a:cubicBezTo>
                    <a:pt x="35" y="0"/>
                    <a:pt x="35" y="0"/>
                    <a:pt x="34" y="0"/>
                  </a:cubicBezTo>
                  <a:cubicBezTo>
                    <a:pt x="33" y="0"/>
                    <a:pt x="32" y="0"/>
                    <a:pt x="31" y="0"/>
                  </a:cubicBezTo>
                  <a:cubicBezTo>
                    <a:pt x="29" y="0"/>
                    <a:pt x="28" y="1"/>
                    <a:pt x="27" y="1"/>
                  </a:cubicBezTo>
                  <a:cubicBezTo>
                    <a:pt x="24" y="2"/>
                    <a:pt x="22" y="2"/>
                    <a:pt x="20" y="3"/>
                  </a:cubicBezTo>
                  <a:cubicBezTo>
                    <a:pt x="19" y="4"/>
                    <a:pt x="17" y="5"/>
                    <a:pt x="16" y="6"/>
                  </a:cubicBezTo>
                  <a:cubicBezTo>
                    <a:pt x="10" y="9"/>
                    <a:pt x="6" y="15"/>
                    <a:pt x="3" y="21"/>
                  </a:cubicBezTo>
                  <a:cubicBezTo>
                    <a:pt x="3" y="22"/>
                    <a:pt x="2" y="24"/>
                    <a:pt x="2" y="25"/>
                  </a:cubicBezTo>
                  <a:cubicBezTo>
                    <a:pt x="1" y="28"/>
                    <a:pt x="0" y="32"/>
                    <a:pt x="0" y="35"/>
                  </a:cubicBezTo>
                  <a:cubicBezTo>
                    <a:pt x="1" y="51"/>
                    <a:pt x="12" y="64"/>
                    <a:pt x="26" y="68"/>
                  </a:cubicBezTo>
                  <a:cubicBezTo>
                    <a:pt x="28" y="68"/>
                    <a:pt x="29" y="69"/>
                    <a:pt x="30" y="69"/>
                  </a:cubicBezTo>
                  <a:cubicBezTo>
                    <a:pt x="32" y="69"/>
                    <a:pt x="33" y="69"/>
                    <a:pt x="35" y="69"/>
                  </a:cubicBezTo>
                  <a:cubicBezTo>
                    <a:pt x="35" y="69"/>
                    <a:pt x="35" y="69"/>
                    <a:pt x="36" y="69"/>
                  </a:cubicBezTo>
                  <a:cubicBezTo>
                    <a:pt x="44" y="69"/>
                    <a:pt x="51" y="66"/>
                    <a:pt x="57" y="61"/>
                  </a:cubicBezTo>
                  <a:cubicBezTo>
                    <a:pt x="58" y="60"/>
                    <a:pt x="59" y="59"/>
                    <a:pt x="60" y="58"/>
                  </a:cubicBezTo>
                  <a:cubicBezTo>
                    <a:pt x="66" y="52"/>
                    <a:pt x="70" y="43"/>
                    <a:pt x="69" y="34"/>
                  </a:cubicBezTo>
                  <a:cubicBezTo>
                    <a:pt x="69" y="22"/>
                    <a:pt x="63" y="11"/>
                    <a:pt x="53" y="5"/>
                  </a:cubicBezTo>
                  <a:cubicBezTo>
                    <a:pt x="52" y="4"/>
                    <a:pt x="50" y="4"/>
                    <a:pt x="49" y="3"/>
                  </a:cubicBezTo>
                  <a:cubicBezTo>
                    <a:pt x="45" y="1"/>
                    <a:pt x="40" y="0"/>
                    <a:pt x="3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7" name="Freeform 20314">
              <a:extLst>
                <a:ext uri="{FF2B5EF4-FFF2-40B4-BE49-F238E27FC236}">
                  <a16:creationId xmlns:a16="http://schemas.microsoft.com/office/drawing/2014/main" id="{91D4B240-7646-43CA-8936-91D7844C0B45}"/>
                </a:ext>
              </a:extLst>
            </p:cNvPr>
            <p:cNvSpPr>
              <a:spLocks noEditPoints="1"/>
            </p:cNvSpPr>
            <p:nvPr/>
          </p:nvSpPr>
          <p:spPr bwMode="auto">
            <a:xfrm>
              <a:off x="4439532" y="7430732"/>
              <a:ext cx="220778" cy="222112"/>
            </a:xfrm>
            <a:custGeom>
              <a:avLst/>
              <a:gdLst>
                <a:gd name="T0" fmla="*/ 63 w 140"/>
                <a:gd name="T1" fmla="*/ 20 h 141"/>
                <a:gd name="T2" fmla="*/ 69 w 140"/>
                <a:gd name="T3" fmla="*/ 19 h 141"/>
                <a:gd name="T4" fmla="*/ 70 w 140"/>
                <a:gd name="T5" fmla="*/ 19 h 141"/>
                <a:gd name="T6" fmla="*/ 92 w 140"/>
                <a:gd name="T7" fmla="*/ 24 h 141"/>
                <a:gd name="T8" fmla="*/ 96 w 140"/>
                <a:gd name="T9" fmla="*/ 26 h 141"/>
                <a:gd name="T10" fmla="*/ 121 w 140"/>
                <a:gd name="T11" fmla="*/ 70 h 141"/>
                <a:gd name="T12" fmla="*/ 106 w 140"/>
                <a:gd name="T13" fmla="*/ 107 h 141"/>
                <a:gd name="T14" fmla="*/ 103 w 140"/>
                <a:gd name="T15" fmla="*/ 110 h 141"/>
                <a:gd name="T16" fmla="*/ 71 w 140"/>
                <a:gd name="T17" fmla="*/ 122 h 141"/>
                <a:gd name="T18" fmla="*/ 70 w 140"/>
                <a:gd name="T19" fmla="*/ 122 h 141"/>
                <a:gd name="T20" fmla="*/ 62 w 140"/>
                <a:gd name="T21" fmla="*/ 121 h 141"/>
                <a:gd name="T22" fmla="*/ 58 w 140"/>
                <a:gd name="T23" fmla="*/ 120 h 141"/>
                <a:gd name="T24" fmla="*/ 19 w 140"/>
                <a:gd name="T25" fmla="*/ 71 h 141"/>
                <a:gd name="T26" fmla="*/ 21 w 140"/>
                <a:gd name="T27" fmla="*/ 56 h 141"/>
                <a:gd name="T28" fmla="*/ 22 w 140"/>
                <a:gd name="T29" fmla="*/ 51 h 141"/>
                <a:gd name="T30" fmla="*/ 43 w 140"/>
                <a:gd name="T31" fmla="*/ 27 h 141"/>
                <a:gd name="T32" fmla="*/ 47 w 140"/>
                <a:gd name="T33" fmla="*/ 25 h 141"/>
                <a:gd name="T34" fmla="*/ 59 w 140"/>
                <a:gd name="T35" fmla="*/ 21 h 141"/>
                <a:gd name="T36" fmla="*/ 63 w 140"/>
                <a:gd name="T37" fmla="*/ 20 h 141"/>
                <a:gd name="T38" fmla="*/ 70 w 140"/>
                <a:gd name="T39" fmla="*/ 0 h 141"/>
                <a:gd name="T40" fmla="*/ 69 w 140"/>
                <a:gd name="T41" fmla="*/ 0 h 141"/>
                <a:gd name="T42" fmla="*/ 60 w 140"/>
                <a:gd name="T43" fmla="*/ 1 h 141"/>
                <a:gd name="T44" fmla="*/ 55 w 140"/>
                <a:gd name="T45" fmla="*/ 2 h 141"/>
                <a:gd name="T46" fmla="*/ 38 w 140"/>
                <a:gd name="T47" fmla="*/ 8 h 141"/>
                <a:gd name="T48" fmla="*/ 34 w 140"/>
                <a:gd name="T49" fmla="*/ 10 h 141"/>
                <a:gd name="T50" fmla="*/ 5 w 140"/>
                <a:gd name="T51" fmla="*/ 45 h 141"/>
                <a:gd name="T52" fmla="*/ 3 w 140"/>
                <a:gd name="T53" fmla="*/ 49 h 141"/>
                <a:gd name="T54" fmla="*/ 0 w 140"/>
                <a:gd name="T55" fmla="*/ 72 h 141"/>
                <a:gd name="T56" fmla="*/ 54 w 140"/>
                <a:gd name="T57" fmla="*/ 139 h 141"/>
                <a:gd name="T58" fmla="*/ 59 w 140"/>
                <a:gd name="T59" fmla="*/ 140 h 141"/>
                <a:gd name="T60" fmla="*/ 70 w 140"/>
                <a:gd name="T61" fmla="*/ 141 h 141"/>
                <a:gd name="T62" fmla="*/ 71 w 140"/>
                <a:gd name="T63" fmla="*/ 141 h 141"/>
                <a:gd name="T64" fmla="*/ 116 w 140"/>
                <a:gd name="T65" fmla="*/ 123 h 141"/>
                <a:gd name="T66" fmla="*/ 119 w 140"/>
                <a:gd name="T67" fmla="*/ 120 h 141"/>
                <a:gd name="T68" fmla="*/ 140 w 140"/>
                <a:gd name="T69" fmla="*/ 69 h 141"/>
                <a:gd name="T70" fmla="*/ 105 w 140"/>
                <a:gd name="T71" fmla="*/ 10 h 141"/>
                <a:gd name="T72" fmla="*/ 101 w 140"/>
                <a:gd name="T73" fmla="*/ 8 h 141"/>
                <a:gd name="T74" fmla="*/ 70 w 140"/>
                <a:gd name="T7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1">
                  <a:moveTo>
                    <a:pt x="63" y="20"/>
                  </a:moveTo>
                  <a:cubicBezTo>
                    <a:pt x="65" y="19"/>
                    <a:pt x="67" y="19"/>
                    <a:pt x="69" y="19"/>
                  </a:cubicBezTo>
                  <a:cubicBezTo>
                    <a:pt x="69" y="19"/>
                    <a:pt x="70" y="19"/>
                    <a:pt x="70" y="19"/>
                  </a:cubicBezTo>
                  <a:cubicBezTo>
                    <a:pt x="78" y="19"/>
                    <a:pt x="85" y="21"/>
                    <a:pt x="92" y="24"/>
                  </a:cubicBezTo>
                  <a:cubicBezTo>
                    <a:pt x="93" y="25"/>
                    <a:pt x="94" y="26"/>
                    <a:pt x="96" y="26"/>
                  </a:cubicBezTo>
                  <a:cubicBezTo>
                    <a:pt x="111" y="35"/>
                    <a:pt x="121" y="51"/>
                    <a:pt x="121" y="70"/>
                  </a:cubicBezTo>
                  <a:cubicBezTo>
                    <a:pt x="121" y="84"/>
                    <a:pt x="116" y="97"/>
                    <a:pt x="106" y="107"/>
                  </a:cubicBezTo>
                  <a:cubicBezTo>
                    <a:pt x="105" y="108"/>
                    <a:pt x="104" y="109"/>
                    <a:pt x="103" y="110"/>
                  </a:cubicBezTo>
                  <a:cubicBezTo>
                    <a:pt x="94" y="117"/>
                    <a:pt x="83" y="122"/>
                    <a:pt x="71" y="122"/>
                  </a:cubicBezTo>
                  <a:cubicBezTo>
                    <a:pt x="71" y="122"/>
                    <a:pt x="70" y="122"/>
                    <a:pt x="70" y="122"/>
                  </a:cubicBezTo>
                  <a:cubicBezTo>
                    <a:pt x="67" y="122"/>
                    <a:pt x="65" y="122"/>
                    <a:pt x="62" y="121"/>
                  </a:cubicBezTo>
                  <a:cubicBezTo>
                    <a:pt x="61" y="121"/>
                    <a:pt x="59" y="121"/>
                    <a:pt x="58" y="120"/>
                  </a:cubicBezTo>
                  <a:cubicBezTo>
                    <a:pt x="36" y="115"/>
                    <a:pt x="19" y="95"/>
                    <a:pt x="19" y="71"/>
                  </a:cubicBezTo>
                  <a:cubicBezTo>
                    <a:pt x="19" y="66"/>
                    <a:pt x="19" y="61"/>
                    <a:pt x="21" y="56"/>
                  </a:cubicBezTo>
                  <a:cubicBezTo>
                    <a:pt x="21" y="54"/>
                    <a:pt x="22" y="53"/>
                    <a:pt x="22" y="51"/>
                  </a:cubicBezTo>
                  <a:cubicBezTo>
                    <a:pt x="27" y="41"/>
                    <a:pt x="34" y="33"/>
                    <a:pt x="43" y="27"/>
                  </a:cubicBezTo>
                  <a:cubicBezTo>
                    <a:pt x="44" y="26"/>
                    <a:pt x="46" y="25"/>
                    <a:pt x="47" y="25"/>
                  </a:cubicBezTo>
                  <a:cubicBezTo>
                    <a:pt x="51" y="23"/>
                    <a:pt x="55" y="21"/>
                    <a:pt x="59" y="21"/>
                  </a:cubicBezTo>
                  <a:cubicBezTo>
                    <a:pt x="60" y="20"/>
                    <a:pt x="61" y="20"/>
                    <a:pt x="63" y="20"/>
                  </a:cubicBezTo>
                  <a:moveTo>
                    <a:pt x="70" y="0"/>
                  </a:moveTo>
                  <a:cubicBezTo>
                    <a:pt x="70" y="0"/>
                    <a:pt x="69" y="0"/>
                    <a:pt x="69" y="0"/>
                  </a:cubicBezTo>
                  <a:cubicBezTo>
                    <a:pt x="66" y="1"/>
                    <a:pt x="63" y="1"/>
                    <a:pt x="60" y="1"/>
                  </a:cubicBezTo>
                  <a:cubicBezTo>
                    <a:pt x="58" y="1"/>
                    <a:pt x="57" y="2"/>
                    <a:pt x="55" y="2"/>
                  </a:cubicBezTo>
                  <a:cubicBezTo>
                    <a:pt x="49" y="3"/>
                    <a:pt x="43" y="6"/>
                    <a:pt x="38" y="8"/>
                  </a:cubicBezTo>
                  <a:cubicBezTo>
                    <a:pt x="36" y="9"/>
                    <a:pt x="35" y="10"/>
                    <a:pt x="34" y="10"/>
                  </a:cubicBezTo>
                  <a:cubicBezTo>
                    <a:pt x="21" y="18"/>
                    <a:pt x="10" y="31"/>
                    <a:pt x="5" y="45"/>
                  </a:cubicBezTo>
                  <a:cubicBezTo>
                    <a:pt x="4" y="46"/>
                    <a:pt x="4" y="48"/>
                    <a:pt x="3" y="49"/>
                  </a:cubicBezTo>
                  <a:cubicBezTo>
                    <a:pt x="1" y="56"/>
                    <a:pt x="0" y="64"/>
                    <a:pt x="0" y="72"/>
                  </a:cubicBezTo>
                  <a:cubicBezTo>
                    <a:pt x="0" y="105"/>
                    <a:pt x="24" y="132"/>
                    <a:pt x="54" y="139"/>
                  </a:cubicBezTo>
                  <a:cubicBezTo>
                    <a:pt x="56" y="139"/>
                    <a:pt x="57" y="139"/>
                    <a:pt x="59" y="140"/>
                  </a:cubicBezTo>
                  <a:cubicBezTo>
                    <a:pt x="62" y="140"/>
                    <a:pt x="66" y="141"/>
                    <a:pt x="70" y="141"/>
                  </a:cubicBezTo>
                  <a:cubicBezTo>
                    <a:pt x="70" y="141"/>
                    <a:pt x="71" y="141"/>
                    <a:pt x="71" y="141"/>
                  </a:cubicBezTo>
                  <a:cubicBezTo>
                    <a:pt x="88" y="140"/>
                    <a:pt x="104" y="134"/>
                    <a:pt x="116" y="123"/>
                  </a:cubicBezTo>
                  <a:cubicBezTo>
                    <a:pt x="117" y="122"/>
                    <a:pt x="118" y="121"/>
                    <a:pt x="119" y="120"/>
                  </a:cubicBezTo>
                  <a:cubicBezTo>
                    <a:pt x="132" y="107"/>
                    <a:pt x="140" y="89"/>
                    <a:pt x="140" y="69"/>
                  </a:cubicBezTo>
                  <a:cubicBezTo>
                    <a:pt x="140" y="44"/>
                    <a:pt x="125" y="21"/>
                    <a:pt x="105" y="10"/>
                  </a:cubicBezTo>
                  <a:cubicBezTo>
                    <a:pt x="103" y="9"/>
                    <a:pt x="102" y="8"/>
                    <a:pt x="101" y="8"/>
                  </a:cubicBezTo>
                  <a:cubicBezTo>
                    <a:pt x="91" y="3"/>
                    <a:pt x="81" y="0"/>
                    <a:pt x="7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8" name="Freeform 20315">
              <a:extLst>
                <a:ext uri="{FF2B5EF4-FFF2-40B4-BE49-F238E27FC236}">
                  <a16:creationId xmlns:a16="http://schemas.microsoft.com/office/drawing/2014/main" id="{F3975EB4-6FEB-4840-8AF9-377EA5C49ADE}"/>
                </a:ext>
              </a:extLst>
            </p:cNvPr>
            <p:cNvSpPr/>
            <p:nvPr/>
          </p:nvSpPr>
          <p:spPr bwMode="auto">
            <a:xfrm>
              <a:off x="5096531" y="6418888"/>
              <a:ext cx="46023" cy="45356"/>
            </a:xfrm>
            <a:custGeom>
              <a:avLst/>
              <a:gdLst>
                <a:gd name="T0" fmla="*/ 15 w 29"/>
                <a:gd name="T1" fmla="*/ 0 h 29"/>
                <a:gd name="T2" fmla="*/ 15 w 29"/>
                <a:gd name="T3" fmla="*/ 0 h 29"/>
                <a:gd name="T4" fmla="*/ 10 w 29"/>
                <a:gd name="T5" fmla="*/ 1 h 29"/>
                <a:gd name="T6" fmla="*/ 6 w 29"/>
                <a:gd name="T7" fmla="*/ 3 h 29"/>
                <a:gd name="T8" fmla="*/ 1 w 29"/>
                <a:gd name="T9" fmla="*/ 9 h 29"/>
                <a:gd name="T10" fmla="*/ 0 w 29"/>
                <a:gd name="T11" fmla="*/ 13 h 29"/>
                <a:gd name="T12" fmla="*/ 0 w 29"/>
                <a:gd name="T13" fmla="*/ 14 h 29"/>
                <a:gd name="T14" fmla="*/ 9 w 29"/>
                <a:gd name="T15" fmla="*/ 27 h 29"/>
                <a:gd name="T16" fmla="*/ 13 w 29"/>
                <a:gd name="T17" fmla="*/ 29 h 29"/>
                <a:gd name="T18" fmla="*/ 15 w 29"/>
                <a:gd name="T19" fmla="*/ 29 h 29"/>
                <a:gd name="T20" fmla="*/ 15 w 29"/>
                <a:gd name="T21" fmla="*/ 29 h 29"/>
                <a:gd name="T22" fmla="*/ 29 w 29"/>
                <a:gd name="T23" fmla="*/ 19 h 29"/>
                <a:gd name="T24" fmla="*/ 29 w 29"/>
                <a:gd name="T25" fmla="*/ 14 h 29"/>
                <a:gd name="T26" fmla="*/ 29 w 29"/>
                <a:gd name="T27" fmla="*/ 14 h 29"/>
                <a:gd name="T28" fmla="*/ 15 w 29"/>
                <a:gd name="T2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29">
                  <a:moveTo>
                    <a:pt x="15" y="0"/>
                  </a:moveTo>
                  <a:cubicBezTo>
                    <a:pt x="15" y="0"/>
                    <a:pt x="15" y="0"/>
                    <a:pt x="15" y="0"/>
                  </a:cubicBezTo>
                  <a:cubicBezTo>
                    <a:pt x="13" y="0"/>
                    <a:pt x="11" y="0"/>
                    <a:pt x="10" y="1"/>
                  </a:cubicBezTo>
                  <a:cubicBezTo>
                    <a:pt x="8" y="1"/>
                    <a:pt x="7" y="2"/>
                    <a:pt x="6" y="3"/>
                  </a:cubicBezTo>
                  <a:cubicBezTo>
                    <a:pt x="4" y="5"/>
                    <a:pt x="2" y="7"/>
                    <a:pt x="1" y="9"/>
                  </a:cubicBezTo>
                  <a:cubicBezTo>
                    <a:pt x="1" y="10"/>
                    <a:pt x="1" y="12"/>
                    <a:pt x="0" y="13"/>
                  </a:cubicBezTo>
                  <a:cubicBezTo>
                    <a:pt x="0" y="14"/>
                    <a:pt x="0" y="14"/>
                    <a:pt x="0" y="14"/>
                  </a:cubicBezTo>
                  <a:cubicBezTo>
                    <a:pt x="1" y="20"/>
                    <a:pt x="4" y="25"/>
                    <a:pt x="9" y="27"/>
                  </a:cubicBezTo>
                  <a:cubicBezTo>
                    <a:pt x="10" y="28"/>
                    <a:pt x="11" y="28"/>
                    <a:pt x="13" y="29"/>
                  </a:cubicBezTo>
                  <a:cubicBezTo>
                    <a:pt x="14" y="29"/>
                    <a:pt x="14" y="29"/>
                    <a:pt x="15" y="29"/>
                  </a:cubicBezTo>
                  <a:cubicBezTo>
                    <a:pt x="15" y="29"/>
                    <a:pt x="15" y="29"/>
                    <a:pt x="15" y="29"/>
                  </a:cubicBezTo>
                  <a:cubicBezTo>
                    <a:pt x="22" y="29"/>
                    <a:pt x="27" y="24"/>
                    <a:pt x="29" y="19"/>
                  </a:cubicBezTo>
                  <a:cubicBezTo>
                    <a:pt x="29" y="17"/>
                    <a:pt x="29" y="16"/>
                    <a:pt x="29" y="14"/>
                  </a:cubicBezTo>
                  <a:cubicBezTo>
                    <a:pt x="29" y="14"/>
                    <a:pt x="29" y="14"/>
                    <a:pt x="29" y="14"/>
                  </a:cubicBezTo>
                  <a:cubicBezTo>
                    <a:pt x="29" y="6"/>
                    <a:pt x="23"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9" name="Freeform 20316">
              <a:extLst>
                <a:ext uri="{FF2B5EF4-FFF2-40B4-BE49-F238E27FC236}">
                  <a16:creationId xmlns:a16="http://schemas.microsoft.com/office/drawing/2014/main" id="{5AEF93D5-04CC-4E7E-A216-089268BB08CF}"/>
                </a:ext>
              </a:extLst>
            </p:cNvPr>
            <p:cNvSpPr>
              <a:spLocks noEditPoints="1"/>
            </p:cNvSpPr>
            <p:nvPr/>
          </p:nvSpPr>
          <p:spPr bwMode="auto">
            <a:xfrm>
              <a:off x="5074520" y="6394876"/>
              <a:ext cx="91380" cy="92714"/>
            </a:xfrm>
            <a:custGeom>
              <a:avLst/>
              <a:gdLst>
                <a:gd name="T0" fmla="*/ 19 w 58"/>
                <a:gd name="T1" fmla="*/ 10 h 59"/>
                <a:gd name="T2" fmla="*/ 29 w 58"/>
                <a:gd name="T3" fmla="*/ 8 h 59"/>
                <a:gd name="T4" fmla="*/ 29 w 58"/>
                <a:gd name="T5" fmla="*/ 8 h 59"/>
                <a:gd name="T6" fmla="*/ 50 w 58"/>
                <a:gd name="T7" fmla="*/ 29 h 59"/>
                <a:gd name="T8" fmla="*/ 50 w 58"/>
                <a:gd name="T9" fmla="*/ 31 h 59"/>
                <a:gd name="T10" fmla="*/ 50 w 58"/>
                <a:gd name="T11" fmla="*/ 35 h 59"/>
                <a:gd name="T12" fmla="*/ 29 w 58"/>
                <a:gd name="T13" fmla="*/ 51 h 59"/>
                <a:gd name="T14" fmla="*/ 29 w 58"/>
                <a:gd name="T15" fmla="*/ 51 h 59"/>
                <a:gd name="T16" fmla="*/ 24 w 58"/>
                <a:gd name="T17" fmla="*/ 50 h 59"/>
                <a:gd name="T18" fmla="*/ 20 w 58"/>
                <a:gd name="T19" fmla="*/ 49 h 59"/>
                <a:gd name="T20" fmla="*/ 7 w 58"/>
                <a:gd name="T21" fmla="*/ 30 h 59"/>
                <a:gd name="T22" fmla="*/ 8 w 58"/>
                <a:gd name="T23" fmla="*/ 27 h 59"/>
                <a:gd name="T24" fmla="*/ 8 w 58"/>
                <a:gd name="T25" fmla="*/ 23 h 59"/>
                <a:gd name="T26" fmla="*/ 15 w 58"/>
                <a:gd name="T27" fmla="*/ 13 h 59"/>
                <a:gd name="T28" fmla="*/ 19 w 58"/>
                <a:gd name="T29" fmla="*/ 10 h 59"/>
                <a:gd name="T30" fmla="*/ 29 w 58"/>
                <a:gd name="T31" fmla="*/ 0 h 59"/>
                <a:gd name="T32" fmla="*/ 28 w 58"/>
                <a:gd name="T33" fmla="*/ 0 h 59"/>
                <a:gd name="T34" fmla="*/ 14 w 58"/>
                <a:gd name="T35" fmla="*/ 4 h 59"/>
                <a:gd name="T36" fmla="*/ 10 w 58"/>
                <a:gd name="T37" fmla="*/ 7 h 59"/>
                <a:gd name="T38" fmla="*/ 1 w 58"/>
                <a:gd name="T39" fmla="*/ 22 h 59"/>
                <a:gd name="T40" fmla="*/ 0 w 58"/>
                <a:gd name="T41" fmla="*/ 26 h 59"/>
                <a:gd name="T42" fmla="*/ 0 w 58"/>
                <a:gd name="T43" fmla="*/ 30 h 59"/>
                <a:gd name="T44" fmla="*/ 16 w 58"/>
                <a:gd name="T45" fmla="*/ 56 h 59"/>
                <a:gd name="T46" fmla="*/ 20 w 58"/>
                <a:gd name="T47" fmla="*/ 57 h 59"/>
                <a:gd name="T48" fmla="*/ 29 w 58"/>
                <a:gd name="T49" fmla="*/ 59 h 59"/>
                <a:gd name="T50" fmla="*/ 29 w 58"/>
                <a:gd name="T51" fmla="*/ 59 h 59"/>
                <a:gd name="T52" fmla="*/ 57 w 58"/>
                <a:gd name="T53" fmla="*/ 37 h 59"/>
                <a:gd name="T54" fmla="*/ 58 w 58"/>
                <a:gd name="T55" fmla="*/ 32 h 59"/>
                <a:gd name="T56" fmla="*/ 58 w 58"/>
                <a:gd name="T57" fmla="*/ 29 h 59"/>
                <a:gd name="T58" fmla="*/ 29 w 58"/>
                <a:gd name="T5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9">
                  <a:moveTo>
                    <a:pt x="19" y="10"/>
                  </a:moveTo>
                  <a:cubicBezTo>
                    <a:pt x="22" y="9"/>
                    <a:pt x="25" y="8"/>
                    <a:pt x="29" y="8"/>
                  </a:cubicBezTo>
                  <a:cubicBezTo>
                    <a:pt x="29" y="8"/>
                    <a:pt x="29" y="8"/>
                    <a:pt x="29" y="8"/>
                  </a:cubicBezTo>
                  <a:cubicBezTo>
                    <a:pt x="41" y="8"/>
                    <a:pt x="50" y="17"/>
                    <a:pt x="50" y="29"/>
                  </a:cubicBezTo>
                  <a:cubicBezTo>
                    <a:pt x="50" y="29"/>
                    <a:pt x="50" y="30"/>
                    <a:pt x="50" y="31"/>
                  </a:cubicBezTo>
                  <a:cubicBezTo>
                    <a:pt x="50" y="32"/>
                    <a:pt x="50" y="34"/>
                    <a:pt x="50" y="35"/>
                  </a:cubicBezTo>
                  <a:cubicBezTo>
                    <a:pt x="47" y="44"/>
                    <a:pt x="39" y="50"/>
                    <a:pt x="29" y="51"/>
                  </a:cubicBezTo>
                  <a:cubicBezTo>
                    <a:pt x="29" y="51"/>
                    <a:pt x="29" y="51"/>
                    <a:pt x="29" y="51"/>
                  </a:cubicBezTo>
                  <a:cubicBezTo>
                    <a:pt x="27" y="51"/>
                    <a:pt x="25" y="50"/>
                    <a:pt x="24" y="50"/>
                  </a:cubicBezTo>
                  <a:cubicBezTo>
                    <a:pt x="22" y="50"/>
                    <a:pt x="21" y="49"/>
                    <a:pt x="20" y="49"/>
                  </a:cubicBezTo>
                  <a:cubicBezTo>
                    <a:pt x="13" y="45"/>
                    <a:pt x="8" y="38"/>
                    <a:pt x="7" y="30"/>
                  </a:cubicBezTo>
                  <a:cubicBezTo>
                    <a:pt x="7" y="29"/>
                    <a:pt x="7" y="28"/>
                    <a:pt x="8" y="27"/>
                  </a:cubicBezTo>
                  <a:cubicBezTo>
                    <a:pt x="8" y="26"/>
                    <a:pt x="8" y="24"/>
                    <a:pt x="8" y="23"/>
                  </a:cubicBezTo>
                  <a:cubicBezTo>
                    <a:pt x="10" y="19"/>
                    <a:pt x="12" y="15"/>
                    <a:pt x="15" y="13"/>
                  </a:cubicBezTo>
                  <a:cubicBezTo>
                    <a:pt x="16" y="12"/>
                    <a:pt x="18" y="11"/>
                    <a:pt x="19" y="10"/>
                  </a:cubicBezTo>
                  <a:moveTo>
                    <a:pt x="29" y="0"/>
                  </a:moveTo>
                  <a:cubicBezTo>
                    <a:pt x="29" y="0"/>
                    <a:pt x="29" y="0"/>
                    <a:pt x="28" y="0"/>
                  </a:cubicBezTo>
                  <a:cubicBezTo>
                    <a:pt x="23" y="0"/>
                    <a:pt x="18" y="2"/>
                    <a:pt x="14" y="4"/>
                  </a:cubicBezTo>
                  <a:cubicBezTo>
                    <a:pt x="12" y="5"/>
                    <a:pt x="11" y="6"/>
                    <a:pt x="10" y="7"/>
                  </a:cubicBezTo>
                  <a:cubicBezTo>
                    <a:pt x="6" y="10"/>
                    <a:pt x="2" y="16"/>
                    <a:pt x="1" y="22"/>
                  </a:cubicBezTo>
                  <a:cubicBezTo>
                    <a:pt x="0" y="23"/>
                    <a:pt x="0" y="25"/>
                    <a:pt x="0" y="26"/>
                  </a:cubicBezTo>
                  <a:cubicBezTo>
                    <a:pt x="0" y="27"/>
                    <a:pt x="0" y="28"/>
                    <a:pt x="0" y="30"/>
                  </a:cubicBezTo>
                  <a:cubicBezTo>
                    <a:pt x="0" y="41"/>
                    <a:pt x="6" y="51"/>
                    <a:pt x="16" y="56"/>
                  </a:cubicBezTo>
                  <a:cubicBezTo>
                    <a:pt x="17" y="56"/>
                    <a:pt x="19" y="57"/>
                    <a:pt x="20" y="57"/>
                  </a:cubicBezTo>
                  <a:cubicBezTo>
                    <a:pt x="23" y="58"/>
                    <a:pt x="26" y="59"/>
                    <a:pt x="29" y="59"/>
                  </a:cubicBezTo>
                  <a:cubicBezTo>
                    <a:pt x="29" y="59"/>
                    <a:pt x="29" y="59"/>
                    <a:pt x="29" y="59"/>
                  </a:cubicBezTo>
                  <a:cubicBezTo>
                    <a:pt x="43" y="58"/>
                    <a:pt x="54" y="49"/>
                    <a:pt x="57" y="37"/>
                  </a:cubicBezTo>
                  <a:cubicBezTo>
                    <a:pt x="58" y="35"/>
                    <a:pt x="58" y="34"/>
                    <a:pt x="58" y="32"/>
                  </a:cubicBezTo>
                  <a:cubicBezTo>
                    <a:pt x="58" y="31"/>
                    <a:pt x="58" y="30"/>
                    <a:pt x="58" y="29"/>
                  </a:cubicBezTo>
                  <a:cubicBezTo>
                    <a:pt x="58" y="13"/>
                    <a:pt x="45" y="0"/>
                    <a:pt x="2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0" name="Freeform 20317">
              <a:extLst>
                <a:ext uri="{FF2B5EF4-FFF2-40B4-BE49-F238E27FC236}">
                  <a16:creationId xmlns:a16="http://schemas.microsoft.com/office/drawing/2014/main" id="{5FA74737-C38C-448F-9048-5E806A04AA9E}"/>
                </a:ext>
              </a:extLst>
            </p:cNvPr>
            <p:cNvSpPr/>
            <p:nvPr/>
          </p:nvSpPr>
          <p:spPr bwMode="auto">
            <a:xfrm>
              <a:off x="5359997" y="7432066"/>
              <a:ext cx="60030" cy="60030"/>
            </a:xfrm>
            <a:custGeom>
              <a:avLst/>
              <a:gdLst>
                <a:gd name="T0" fmla="*/ 19 w 38"/>
                <a:gd name="T1" fmla="*/ 0 h 38"/>
                <a:gd name="T2" fmla="*/ 19 w 38"/>
                <a:gd name="T3" fmla="*/ 0 h 38"/>
                <a:gd name="T4" fmla="*/ 19 w 38"/>
                <a:gd name="T5" fmla="*/ 0 h 38"/>
                <a:gd name="T6" fmla="*/ 8 w 38"/>
                <a:gd name="T7" fmla="*/ 4 h 38"/>
                <a:gd name="T8" fmla="*/ 5 w 38"/>
                <a:gd name="T9" fmla="*/ 7 h 38"/>
                <a:gd name="T10" fmla="*/ 0 w 38"/>
                <a:gd name="T11" fmla="*/ 20 h 38"/>
                <a:gd name="T12" fmla="*/ 5 w 38"/>
                <a:gd name="T13" fmla="*/ 32 h 38"/>
                <a:gd name="T14" fmla="*/ 8 w 38"/>
                <a:gd name="T15" fmla="*/ 35 h 38"/>
                <a:gd name="T16" fmla="*/ 19 w 38"/>
                <a:gd name="T17" fmla="*/ 38 h 38"/>
                <a:gd name="T18" fmla="*/ 20 w 38"/>
                <a:gd name="T19" fmla="*/ 38 h 38"/>
                <a:gd name="T20" fmla="*/ 36 w 38"/>
                <a:gd name="T21" fmla="*/ 29 h 38"/>
                <a:gd name="T22" fmla="*/ 37 w 38"/>
                <a:gd name="T23" fmla="*/ 26 h 38"/>
                <a:gd name="T24" fmla="*/ 38 w 38"/>
                <a:gd name="T25" fmla="*/ 19 h 38"/>
                <a:gd name="T26" fmla="*/ 37 w 38"/>
                <a:gd name="T27" fmla="*/ 13 h 38"/>
                <a:gd name="T28" fmla="*/ 35 w 38"/>
                <a:gd name="T29" fmla="*/ 9 h 38"/>
                <a:gd name="T30" fmla="*/ 28 w 38"/>
                <a:gd name="T31" fmla="*/ 2 h 38"/>
                <a:gd name="T32" fmla="*/ 24 w 38"/>
                <a:gd name="T33" fmla="*/ 1 h 38"/>
                <a:gd name="T34" fmla="*/ 19 w 38"/>
                <a:gd name="T3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38">
                  <a:moveTo>
                    <a:pt x="19" y="0"/>
                  </a:moveTo>
                  <a:cubicBezTo>
                    <a:pt x="19" y="0"/>
                    <a:pt x="19" y="0"/>
                    <a:pt x="19" y="0"/>
                  </a:cubicBezTo>
                  <a:cubicBezTo>
                    <a:pt x="19" y="0"/>
                    <a:pt x="19" y="0"/>
                    <a:pt x="19" y="0"/>
                  </a:cubicBezTo>
                  <a:cubicBezTo>
                    <a:pt x="15" y="0"/>
                    <a:pt x="11" y="2"/>
                    <a:pt x="8" y="4"/>
                  </a:cubicBezTo>
                  <a:cubicBezTo>
                    <a:pt x="7" y="5"/>
                    <a:pt x="6" y="6"/>
                    <a:pt x="5" y="7"/>
                  </a:cubicBezTo>
                  <a:cubicBezTo>
                    <a:pt x="2" y="10"/>
                    <a:pt x="0" y="15"/>
                    <a:pt x="0" y="20"/>
                  </a:cubicBezTo>
                  <a:cubicBezTo>
                    <a:pt x="0" y="24"/>
                    <a:pt x="2" y="28"/>
                    <a:pt x="5" y="32"/>
                  </a:cubicBezTo>
                  <a:cubicBezTo>
                    <a:pt x="6" y="33"/>
                    <a:pt x="7" y="34"/>
                    <a:pt x="8" y="35"/>
                  </a:cubicBezTo>
                  <a:cubicBezTo>
                    <a:pt x="11" y="37"/>
                    <a:pt x="15" y="38"/>
                    <a:pt x="19" y="38"/>
                  </a:cubicBezTo>
                  <a:cubicBezTo>
                    <a:pt x="19" y="38"/>
                    <a:pt x="20" y="38"/>
                    <a:pt x="20" y="38"/>
                  </a:cubicBezTo>
                  <a:cubicBezTo>
                    <a:pt x="26" y="38"/>
                    <a:pt x="32" y="35"/>
                    <a:pt x="36" y="29"/>
                  </a:cubicBezTo>
                  <a:cubicBezTo>
                    <a:pt x="36" y="28"/>
                    <a:pt x="37" y="27"/>
                    <a:pt x="37" y="26"/>
                  </a:cubicBezTo>
                  <a:cubicBezTo>
                    <a:pt x="38" y="23"/>
                    <a:pt x="38" y="21"/>
                    <a:pt x="38" y="19"/>
                  </a:cubicBezTo>
                  <a:cubicBezTo>
                    <a:pt x="38" y="17"/>
                    <a:pt x="38" y="15"/>
                    <a:pt x="37" y="13"/>
                  </a:cubicBezTo>
                  <a:cubicBezTo>
                    <a:pt x="37" y="11"/>
                    <a:pt x="36" y="10"/>
                    <a:pt x="35" y="9"/>
                  </a:cubicBezTo>
                  <a:cubicBezTo>
                    <a:pt x="33" y="6"/>
                    <a:pt x="31" y="3"/>
                    <a:pt x="28" y="2"/>
                  </a:cubicBezTo>
                  <a:cubicBezTo>
                    <a:pt x="26" y="1"/>
                    <a:pt x="25" y="1"/>
                    <a:pt x="24" y="1"/>
                  </a:cubicBezTo>
                  <a:cubicBezTo>
                    <a:pt x="22" y="0"/>
                    <a:pt x="21" y="0"/>
                    <a:pt x="1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1" name="Freeform 20318">
              <a:extLst>
                <a:ext uri="{FF2B5EF4-FFF2-40B4-BE49-F238E27FC236}">
                  <a16:creationId xmlns:a16="http://schemas.microsoft.com/office/drawing/2014/main" id="{4369AE5A-76AD-403B-8584-4BFD5EAE3927}"/>
                </a:ext>
              </a:extLst>
            </p:cNvPr>
            <p:cNvSpPr>
              <a:spLocks noEditPoints="1"/>
            </p:cNvSpPr>
            <p:nvPr/>
          </p:nvSpPr>
          <p:spPr bwMode="auto">
            <a:xfrm>
              <a:off x="5328648" y="7400717"/>
              <a:ext cx="122729" cy="122729"/>
            </a:xfrm>
            <a:custGeom>
              <a:avLst/>
              <a:gdLst>
                <a:gd name="T0" fmla="*/ 22 w 78"/>
                <a:gd name="T1" fmla="*/ 17 h 78"/>
                <a:gd name="T2" fmla="*/ 39 w 78"/>
                <a:gd name="T3" fmla="*/ 11 h 78"/>
                <a:gd name="T4" fmla="*/ 39 w 78"/>
                <a:gd name="T5" fmla="*/ 11 h 78"/>
                <a:gd name="T6" fmla="*/ 40 w 78"/>
                <a:gd name="T7" fmla="*/ 11 h 78"/>
                <a:gd name="T8" fmla="*/ 45 w 78"/>
                <a:gd name="T9" fmla="*/ 11 h 78"/>
                <a:gd name="T10" fmla="*/ 47 w 78"/>
                <a:gd name="T11" fmla="*/ 12 h 78"/>
                <a:gd name="T12" fmla="*/ 51 w 78"/>
                <a:gd name="T13" fmla="*/ 13 h 78"/>
                <a:gd name="T14" fmla="*/ 64 w 78"/>
                <a:gd name="T15" fmla="*/ 24 h 78"/>
                <a:gd name="T16" fmla="*/ 66 w 78"/>
                <a:gd name="T17" fmla="*/ 28 h 78"/>
                <a:gd name="T18" fmla="*/ 68 w 78"/>
                <a:gd name="T19" fmla="*/ 39 h 78"/>
                <a:gd name="T20" fmla="*/ 66 w 78"/>
                <a:gd name="T21" fmla="*/ 50 h 78"/>
                <a:gd name="T22" fmla="*/ 64 w 78"/>
                <a:gd name="T23" fmla="*/ 53 h 78"/>
                <a:gd name="T24" fmla="*/ 40 w 78"/>
                <a:gd name="T25" fmla="*/ 68 h 78"/>
                <a:gd name="T26" fmla="*/ 39 w 78"/>
                <a:gd name="T27" fmla="*/ 68 h 78"/>
                <a:gd name="T28" fmla="*/ 21 w 78"/>
                <a:gd name="T29" fmla="*/ 61 h 78"/>
                <a:gd name="T30" fmla="*/ 18 w 78"/>
                <a:gd name="T31" fmla="*/ 58 h 78"/>
                <a:gd name="T32" fmla="*/ 11 w 78"/>
                <a:gd name="T33" fmla="*/ 40 h 78"/>
                <a:gd name="T34" fmla="*/ 18 w 78"/>
                <a:gd name="T35" fmla="*/ 20 h 78"/>
                <a:gd name="T36" fmla="*/ 22 w 78"/>
                <a:gd name="T37" fmla="*/ 17 h 78"/>
                <a:gd name="T38" fmla="*/ 39 w 78"/>
                <a:gd name="T39" fmla="*/ 0 h 78"/>
                <a:gd name="T40" fmla="*/ 39 w 78"/>
                <a:gd name="T41" fmla="*/ 0 h 78"/>
                <a:gd name="T42" fmla="*/ 14 w 78"/>
                <a:gd name="T43" fmla="*/ 9 h 78"/>
                <a:gd name="T44" fmla="*/ 11 w 78"/>
                <a:gd name="T45" fmla="*/ 12 h 78"/>
                <a:gd name="T46" fmla="*/ 0 w 78"/>
                <a:gd name="T47" fmla="*/ 40 h 78"/>
                <a:gd name="T48" fmla="*/ 11 w 78"/>
                <a:gd name="T49" fmla="*/ 66 h 78"/>
                <a:gd name="T50" fmla="*/ 14 w 78"/>
                <a:gd name="T51" fmla="*/ 69 h 78"/>
                <a:gd name="T52" fmla="*/ 39 w 78"/>
                <a:gd name="T53" fmla="*/ 78 h 78"/>
                <a:gd name="T54" fmla="*/ 40 w 78"/>
                <a:gd name="T55" fmla="*/ 78 h 78"/>
                <a:gd name="T56" fmla="*/ 73 w 78"/>
                <a:gd name="T57" fmla="*/ 58 h 78"/>
                <a:gd name="T58" fmla="*/ 75 w 78"/>
                <a:gd name="T59" fmla="*/ 54 h 78"/>
                <a:gd name="T60" fmla="*/ 78 w 78"/>
                <a:gd name="T61" fmla="*/ 39 h 78"/>
                <a:gd name="T62" fmla="*/ 75 w 78"/>
                <a:gd name="T63" fmla="*/ 24 h 78"/>
                <a:gd name="T64" fmla="*/ 73 w 78"/>
                <a:gd name="T65" fmla="*/ 20 h 78"/>
                <a:gd name="T66" fmla="*/ 54 w 78"/>
                <a:gd name="T67" fmla="*/ 3 h 78"/>
                <a:gd name="T68" fmla="*/ 50 w 78"/>
                <a:gd name="T69" fmla="*/ 2 h 78"/>
                <a:gd name="T70" fmla="*/ 46 w 78"/>
                <a:gd name="T71" fmla="*/ 1 h 78"/>
                <a:gd name="T72" fmla="*/ 42 w 78"/>
                <a:gd name="T73" fmla="*/ 0 h 78"/>
                <a:gd name="T74" fmla="*/ 39 w 78"/>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78">
                  <a:moveTo>
                    <a:pt x="22" y="17"/>
                  </a:moveTo>
                  <a:cubicBezTo>
                    <a:pt x="26" y="13"/>
                    <a:pt x="32" y="11"/>
                    <a:pt x="39" y="11"/>
                  </a:cubicBezTo>
                  <a:cubicBezTo>
                    <a:pt x="39" y="11"/>
                    <a:pt x="39" y="11"/>
                    <a:pt x="39" y="11"/>
                  </a:cubicBezTo>
                  <a:cubicBezTo>
                    <a:pt x="40" y="11"/>
                    <a:pt x="40" y="11"/>
                    <a:pt x="40" y="11"/>
                  </a:cubicBezTo>
                  <a:cubicBezTo>
                    <a:pt x="42" y="11"/>
                    <a:pt x="43" y="11"/>
                    <a:pt x="45" y="11"/>
                  </a:cubicBezTo>
                  <a:cubicBezTo>
                    <a:pt x="45" y="11"/>
                    <a:pt x="46" y="12"/>
                    <a:pt x="47" y="12"/>
                  </a:cubicBezTo>
                  <a:cubicBezTo>
                    <a:pt x="48" y="12"/>
                    <a:pt x="49" y="13"/>
                    <a:pt x="51" y="13"/>
                  </a:cubicBezTo>
                  <a:cubicBezTo>
                    <a:pt x="56" y="16"/>
                    <a:pt x="61" y="20"/>
                    <a:pt x="64" y="24"/>
                  </a:cubicBezTo>
                  <a:cubicBezTo>
                    <a:pt x="64" y="26"/>
                    <a:pt x="65" y="27"/>
                    <a:pt x="66" y="28"/>
                  </a:cubicBezTo>
                  <a:cubicBezTo>
                    <a:pt x="67" y="32"/>
                    <a:pt x="68" y="35"/>
                    <a:pt x="68" y="39"/>
                  </a:cubicBezTo>
                  <a:cubicBezTo>
                    <a:pt x="68" y="43"/>
                    <a:pt x="67" y="46"/>
                    <a:pt x="66" y="50"/>
                  </a:cubicBezTo>
                  <a:cubicBezTo>
                    <a:pt x="65" y="51"/>
                    <a:pt x="65" y="52"/>
                    <a:pt x="64" y="53"/>
                  </a:cubicBezTo>
                  <a:cubicBezTo>
                    <a:pt x="59" y="62"/>
                    <a:pt x="50" y="68"/>
                    <a:pt x="40" y="68"/>
                  </a:cubicBezTo>
                  <a:cubicBezTo>
                    <a:pt x="40" y="68"/>
                    <a:pt x="39" y="68"/>
                    <a:pt x="39" y="68"/>
                  </a:cubicBezTo>
                  <a:cubicBezTo>
                    <a:pt x="33" y="68"/>
                    <a:pt x="26" y="65"/>
                    <a:pt x="21" y="61"/>
                  </a:cubicBezTo>
                  <a:cubicBezTo>
                    <a:pt x="20" y="60"/>
                    <a:pt x="19" y="59"/>
                    <a:pt x="18" y="58"/>
                  </a:cubicBezTo>
                  <a:cubicBezTo>
                    <a:pt x="14" y="53"/>
                    <a:pt x="11" y="47"/>
                    <a:pt x="11" y="40"/>
                  </a:cubicBezTo>
                  <a:cubicBezTo>
                    <a:pt x="11" y="32"/>
                    <a:pt x="14" y="25"/>
                    <a:pt x="18" y="20"/>
                  </a:cubicBezTo>
                  <a:cubicBezTo>
                    <a:pt x="19" y="19"/>
                    <a:pt x="20" y="18"/>
                    <a:pt x="22" y="17"/>
                  </a:cubicBezTo>
                  <a:moveTo>
                    <a:pt x="39" y="0"/>
                  </a:moveTo>
                  <a:cubicBezTo>
                    <a:pt x="39" y="0"/>
                    <a:pt x="39" y="0"/>
                    <a:pt x="39" y="0"/>
                  </a:cubicBezTo>
                  <a:cubicBezTo>
                    <a:pt x="29" y="1"/>
                    <a:pt x="21" y="4"/>
                    <a:pt x="14" y="9"/>
                  </a:cubicBezTo>
                  <a:cubicBezTo>
                    <a:pt x="13" y="10"/>
                    <a:pt x="12" y="11"/>
                    <a:pt x="11" y="12"/>
                  </a:cubicBezTo>
                  <a:cubicBezTo>
                    <a:pt x="4" y="20"/>
                    <a:pt x="0" y="29"/>
                    <a:pt x="0" y="40"/>
                  </a:cubicBezTo>
                  <a:cubicBezTo>
                    <a:pt x="1" y="50"/>
                    <a:pt x="5" y="59"/>
                    <a:pt x="11" y="66"/>
                  </a:cubicBezTo>
                  <a:cubicBezTo>
                    <a:pt x="12" y="67"/>
                    <a:pt x="13" y="68"/>
                    <a:pt x="14" y="69"/>
                  </a:cubicBezTo>
                  <a:cubicBezTo>
                    <a:pt x="21" y="75"/>
                    <a:pt x="30" y="78"/>
                    <a:pt x="39" y="78"/>
                  </a:cubicBezTo>
                  <a:cubicBezTo>
                    <a:pt x="40" y="78"/>
                    <a:pt x="40" y="78"/>
                    <a:pt x="40" y="78"/>
                  </a:cubicBezTo>
                  <a:cubicBezTo>
                    <a:pt x="54" y="78"/>
                    <a:pt x="67" y="70"/>
                    <a:pt x="73" y="58"/>
                  </a:cubicBezTo>
                  <a:cubicBezTo>
                    <a:pt x="74" y="57"/>
                    <a:pt x="75" y="55"/>
                    <a:pt x="75" y="54"/>
                  </a:cubicBezTo>
                  <a:cubicBezTo>
                    <a:pt x="77" y="49"/>
                    <a:pt x="78" y="44"/>
                    <a:pt x="78" y="39"/>
                  </a:cubicBezTo>
                  <a:cubicBezTo>
                    <a:pt x="78" y="33"/>
                    <a:pt x="77" y="28"/>
                    <a:pt x="75" y="24"/>
                  </a:cubicBezTo>
                  <a:cubicBezTo>
                    <a:pt x="74" y="22"/>
                    <a:pt x="74" y="21"/>
                    <a:pt x="73" y="20"/>
                  </a:cubicBezTo>
                  <a:cubicBezTo>
                    <a:pt x="69" y="12"/>
                    <a:pt x="62" y="7"/>
                    <a:pt x="54" y="3"/>
                  </a:cubicBezTo>
                  <a:cubicBezTo>
                    <a:pt x="53" y="3"/>
                    <a:pt x="52" y="2"/>
                    <a:pt x="50" y="2"/>
                  </a:cubicBezTo>
                  <a:cubicBezTo>
                    <a:pt x="49" y="1"/>
                    <a:pt x="47" y="1"/>
                    <a:pt x="46" y="1"/>
                  </a:cubicBezTo>
                  <a:cubicBezTo>
                    <a:pt x="44" y="1"/>
                    <a:pt x="43" y="0"/>
                    <a:pt x="42" y="0"/>
                  </a:cubicBezTo>
                  <a:cubicBezTo>
                    <a:pt x="41" y="0"/>
                    <a:pt x="40" y="0"/>
                    <a:pt x="3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2" name="Freeform 20423">
              <a:extLst>
                <a:ext uri="{FF2B5EF4-FFF2-40B4-BE49-F238E27FC236}">
                  <a16:creationId xmlns:a16="http://schemas.microsoft.com/office/drawing/2014/main" id="{F2B9992C-EF34-4877-B30E-2F9792AC96F0}"/>
                </a:ext>
              </a:extLst>
            </p:cNvPr>
            <p:cNvSpPr/>
            <p:nvPr/>
          </p:nvSpPr>
          <p:spPr bwMode="auto">
            <a:xfrm>
              <a:off x="5276622" y="6064042"/>
              <a:ext cx="113391" cy="106721"/>
            </a:xfrm>
            <a:custGeom>
              <a:avLst/>
              <a:gdLst>
                <a:gd name="T0" fmla="*/ 36 w 72"/>
                <a:gd name="T1" fmla="*/ 0 h 68"/>
                <a:gd name="T2" fmla="*/ 24 w 72"/>
                <a:gd name="T3" fmla="*/ 2 h 68"/>
                <a:gd name="T4" fmla="*/ 20 w 72"/>
                <a:gd name="T5" fmla="*/ 4 h 68"/>
                <a:gd name="T6" fmla="*/ 3 w 72"/>
                <a:gd name="T7" fmla="*/ 29 h 68"/>
                <a:gd name="T8" fmla="*/ 32 w 72"/>
                <a:gd name="T9" fmla="*/ 67 h 68"/>
                <a:gd name="T10" fmla="*/ 37 w 72"/>
                <a:gd name="T11" fmla="*/ 68 h 68"/>
                <a:gd name="T12" fmla="*/ 70 w 72"/>
                <a:gd name="T13" fmla="*/ 39 h 68"/>
                <a:gd name="T14" fmla="*/ 56 w 72"/>
                <a:gd name="T15" fmla="*/ 6 h 68"/>
                <a:gd name="T16" fmla="*/ 53 w 72"/>
                <a:gd name="T17" fmla="*/ 4 h 68"/>
                <a:gd name="T18" fmla="*/ 43 w 72"/>
                <a:gd name="T19" fmla="*/ 0 h 68"/>
                <a:gd name="T20" fmla="*/ 42 w 72"/>
                <a:gd name="T21" fmla="*/ 0 h 68"/>
                <a:gd name="T22" fmla="*/ 38 w 72"/>
                <a:gd name="T23" fmla="*/ 0 h 68"/>
                <a:gd name="T24" fmla="*/ 36 w 72"/>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8">
                  <a:moveTo>
                    <a:pt x="36" y="0"/>
                  </a:moveTo>
                  <a:cubicBezTo>
                    <a:pt x="32" y="0"/>
                    <a:pt x="28" y="1"/>
                    <a:pt x="24" y="2"/>
                  </a:cubicBezTo>
                  <a:cubicBezTo>
                    <a:pt x="23" y="3"/>
                    <a:pt x="21" y="3"/>
                    <a:pt x="20" y="4"/>
                  </a:cubicBezTo>
                  <a:cubicBezTo>
                    <a:pt x="11" y="9"/>
                    <a:pt x="5" y="18"/>
                    <a:pt x="3" y="29"/>
                  </a:cubicBezTo>
                  <a:cubicBezTo>
                    <a:pt x="0" y="47"/>
                    <a:pt x="13" y="65"/>
                    <a:pt x="32" y="67"/>
                  </a:cubicBezTo>
                  <a:cubicBezTo>
                    <a:pt x="33" y="68"/>
                    <a:pt x="35" y="68"/>
                    <a:pt x="37" y="68"/>
                  </a:cubicBezTo>
                  <a:cubicBezTo>
                    <a:pt x="53" y="68"/>
                    <a:pt x="68" y="56"/>
                    <a:pt x="70" y="39"/>
                  </a:cubicBezTo>
                  <a:cubicBezTo>
                    <a:pt x="72" y="26"/>
                    <a:pt x="66" y="13"/>
                    <a:pt x="56" y="6"/>
                  </a:cubicBezTo>
                  <a:cubicBezTo>
                    <a:pt x="55" y="5"/>
                    <a:pt x="54" y="4"/>
                    <a:pt x="53" y="4"/>
                  </a:cubicBezTo>
                  <a:cubicBezTo>
                    <a:pt x="49" y="2"/>
                    <a:pt x="46" y="1"/>
                    <a:pt x="43" y="0"/>
                  </a:cubicBezTo>
                  <a:cubicBezTo>
                    <a:pt x="42" y="0"/>
                    <a:pt x="42" y="0"/>
                    <a:pt x="42" y="0"/>
                  </a:cubicBezTo>
                  <a:cubicBezTo>
                    <a:pt x="40" y="0"/>
                    <a:pt x="39" y="0"/>
                    <a:pt x="38" y="0"/>
                  </a:cubicBezTo>
                  <a:cubicBezTo>
                    <a:pt x="38" y="0"/>
                    <a:pt x="37" y="0"/>
                    <a:pt x="3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3" name="Freeform 20541">
              <a:extLst>
                <a:ext uri="{FF2B5EF4-FFF2-40B4-BE49-F238E27FC236}">
                  <a16:creationId xmlns:a16="http://schemas.microsoft.com/office/drawing/2014/main" id="{D9EACEE1-F812-4666-A06D-0A448F772BE6}"/>
                </a:ext>
              </a:extLst>
            </p:cNvPr>
            <p:cNvSpPr/>
            <p:nvPr/>
          </p:nvSpPr>
          <p:spPr bwMode="auto">
            <a:xfrm>
              <a:off x="6887440" y="5926641"/>
              <a:ext cx="132067" cy="132734"/>
            </a:xfrm>
            <a:custGeom>
              <a:avLst/>
              <a:gdLst>
                <a:gd name="T0" fmla="*/ 8 w 84"/>
                <a:gd name="T1" fmla="*/ 29 h 84"/>
                <a:gd name="T2" fmla="*/ 55 w 84"/>
                <a:gd name="T3" fmla="*/ 8 h 84"/>
                <a:gd name="T4" fmla="*/ 77 w 84"/>
                <a:gd name="T5" fmla="*/ 55 h 84"/>
                <a:gd name="T6" fmla="*/ 29 w 84"/>
                <a:gd name="T7" fmla="*/ 77 h 84"/>
                <a:gd name="T8" fmla="*/ 8 w 84"/>
                <a:gd name="T9" fmla="*/ 29 h 84"/>
              </a:gdLst>
              <a:ahLst/>
              <a:cxnLst>
                <a:cxn ang="0">
                  <a:pos x="T0" y="T1"/>
                </a:cxn>
                <a:cxn ang="0">
                  <a:pos x="T2" y="T3"/>
                </a:cxn>
                <a:cxn ang="0">
                  <a:pos x="T4" y="T5"/>
                </a:cxn>
                <a:cxn ang="0">
                  <a:pos x="T6" y="T7"/>
                </a:cxn>
                <a:cxn ang="0">
                  <a:pos x="T8" y="T9"/>
                </a:cxn>
              </a:cxnLst>
              <a:rect l="0" t="0" r="r" b="b"/>
              <a:pathLst>
                <a:path w="84" h="84">
                  <a:moveTo>
                    <a:pt x="8" y="29"/>
                  </a:moveTo>
                  <a:cubicBezTo>
                    <a:pt x="15" y="10"/>
                    <a:pt x="36" y="0"/>
                    <a:pt x="55" y="8"/>
                  </a:cubicBezTo>
                  <a:cubicBezTo>
                    <a:pt x="74" y="15"/>
                    <a:pt x="84" y="36"/>
                    <a:pt x="77" y="55"/>
                  </a:cubicBezTo>
                  <a:cubicBezTo>
                    <a:pt x="70" y="74"/>
                    <a:pt x="48" y="84"/>
                    <a:pt x="29" y="77"/>
                  </a:cubicBezTo>
                  <a:cubicBezTo>
                    <a:pt x="10" y="70"/>
                    <a:pt x="0" y="48"/>
                    <a:pt x="8" y="29"/>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4" name="Freeform 20648">
              <a:extLst>
                <a:ext uri="{FF2B5EF4-FFF2-40B4-BE49-F238E27FC236}">
                  <a16:creationId xmlns:a16="http://schemas.microsoft.com/office/drawing/2014/main" id="{4BFC4C38-A94D-4167-9540-9B349DC6C8EC}"/>
                </a:ext>
              </a:extLst>
            </p:cNvPr>
            <p:cNvSpPr/>
            <p:nvPr/>
          </p:nvSpPr>
          <p:spPr bwMode="auto">
            <a:xfrm>
              <a:off x="5875595" y="6842437"/>
              <a:ext cx="530935" cy="781729"/>
            </a:xfrm>
            <a:custGeom>
              <a:avLst/>
              <a:gdLst>
                <a:gd name="T0" fmla="*/ 787 w 796"/>
                <a:gd name="T1" fmla="*/ 0 h 1172"/>
                <a:gd name="T2" fmla="*/ 796 w 796"/>
                <a:gd name="T3" fmla="*/ 5 h 1172"/>
                <a:gd name="T4" fmla="*/ 9 w 796"/>
                <a:gd name="T5" fmla="*/ 1172 h 1172"/>
                <a:gd name="T6" fmla="*/ 0 w 796"/>
                <a:gd name="T7" fmla="*/ 1165 h 1172"/>
                <a:gd name="T8" fmla="*/ 787 w 796"/>
                <a:gd name="T9" fmla="*/ 0 h 1172"/>
              </a:gdLst>
              <a:ahLst/>
              <a:cxnLst>
                <a:cxn ang="0">
                  <a:pos x="T0" y="T1"/>
                </a:cxn>
                <a:cxn ang="0">
                  <a:pos x="T2" y="T3"/>
                </a:cxn>
                <a:cxn ang="0">
                  <a:pos x="T4" y="T5"/>
                </a:cxn>
                <a:cxn ang="0">
                  <a:pos x="T6" y="T7"/>
                </a:cxn>
                <a:cxn ang="0">
                  <a:pos x="T8" y="T9"/>
                </a:cxn>
              </a:cxnLst>
              <a:rect l="0" t="0" r="r" b="b"/>
              <a:pathLst>
                <a:path w="796" h="1172">
                  <a:moveTo>
                    <a:pt x="787" y="0"/>
                  </a:moveTo>
                  <a:lnTo>
                    <a:pt x="796" y="5"/>
                  </a:lnTo>
                  <a:lnTo>
                    <a:pt x="9" y="1172"/>
                  </a:lnTo>
                  <a:lnTo>
                    <a:pt x="0" y="1165"/>
                  </a:lnTo>
                  <a:lnTo>
                    <a:pt x="787"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5" name="Freeform 20655">
              <a:extLst>
                <a:ext uri="{FF2B5EF4-FFF2-40B4-BE49-F238E27FC236}">
                  <a16:creationId xmlns:a16="http://schemas.microsoft.com/office/drawing/2014/main" id="{05F857CD-7EAD-4449-B49C-AEA406509B45}"/>
                </a:ext>
              </a:extLst>
            </p:cNvPr>
            <p:cNvSpPr/>
            <p:nvPr/>
          </p:nvSpPr>
          <p:spPr bwMode="auto">
            <a:xfrm>
              <a:off x="5914948" y="7064549"/>
              <a:ext cx="964488" cy="961820"/>
            </a:xfrm>
            <a:custGeom>
              <a:avLst/>
              <a:gdLst>
                <a:gd name="T0" fmla="*/ 775 w 1446"/>
                <a:gd name="T1" fmla="*/ 293 h 1442"/>
                <a:gd name="T2" fmla="*/ 777 w 1446"/>
                <a:gd name="T3" fmla="*/ 293 h 1442"/>
                <a:gd name="T4" fmla="*/ 1446 w 1446"/>
                <a:gd name="T5" fmla="*/ 844 h 1442"/>
                <a:gd name="T6" fmla="*/ 1441 w 1446"/>
                <a:gd name="T7" fmla="*/ 849 h 1442"/>
                <a:gd name="T8" fmla="*/ 848 w 1446"/>
                <a:gd name="T9" fmla="*/ 1442 h 1442"/>
                <a:gd name="T10" fmla="*/ 841 w 1446"/>
                <a:gd name="T11" fmla="*/ 1433 h 1442"/>
                <a:gd name="T12" fmla="*/ 1429 w 1446"/>
                <a:gd name="T13" fmla="*/ 846 h 1442"/>
                <a:gd name="T14" fmla="*/ 770 w 1446"/>
                <a:gd name="T15" fmla="*/ 303 h 1442"/>
                <a:gd name="T16" fmla="*/ 0 w 1446"/>
                <a:gd name="T17" fmla="*/ 10 h 1442"/>
                <a:gd name="T18" fmla="*/ 4 w 1446"/>
                <a:gd name="T19" fmla="*/ 0 h 1442"/>
                <a:gd name="T20" fmla="*/ 775 w 1446"/>
                <a:gd name="T21" fmla="*/ 293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6" h="1442">
                  <a:moveTo>
                    <a:pt x="775" y="293"/>
                  </a:moveTo>
                  <a:lnTo>
                    <a:pt x="777" y="293"/>
                  </a:lnTo>
                  <a:lnTo>
                    <a:pt x="1446" y="844"/>
                  </a:lnTo>
                  <a:lnTo>
                    <a:pt x="1441" y="849"/>
                  </a:lnTo>
                  <a:lnTo>
                    <a:pt x="848" y="1442"/>
                  </a:lnTo>
                  <a:lnTo>
                    <a:pt x="841" y="1433"/>
                  </a:lnTo>
                  <a:lnTo>
                    <a:pt x="1429" y="846"/>
                  </a:lnTo>
                  <a:lnTo>
                    <a:pt x="770" y="303"/>
                  </a:lnTo>
                  <a:lnTo>
                    <a:pt x="0" y="10"/>
                  </a:lnTo>
                  <a:lnTo>
                    <a:pt x="4" y="0"/>
                  </a:lnTo>
                  <a:lnTo>
                    <a:pt x="775" y="293"/>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6" name="Freeform 20676">
              <a:extLst>
                <a:ext uri="{FF2B5EF4-FFF2-40B4-BE49-F238E27FC236}">
                  <a16:creationId xmlns:a16="http://schemas.microsoft.com/office/drawing/2014/main" id="{9BD19F95-266C-4CB7-A5F2-055E698C3634}"/>
                </a:ext>
              </a:extLst>
            </p:cNvPr>
            <p:cNvSpPr/>
            <p:nvPr/>
          </p:nvSpPr>
          <p:spPr bwMode="auto">
            <a:xfrm>
              <a:off x="4289459" y="7933656"/>
              <a:ext cx="80708" cy="80040"/>
            </a:xfrm>
            <a:custGeom>
              <a:avLst/>
              <a:gdLst>
                <a:gd name="T0" fmla="*/ 45 w 51"/>
                <a:gd name="T1" fmla="*/ 35 h 51"/>
                <a:gd name="T2" fmla="*/ 15 w 51"/>
                <a:gd name="T3" fmla="*/ 45 h 51"/>
                <a:gd name="T4" fmla="*/ 5 w 51"/>
                <a:gd name="T5" fmla="*/ 15 h 51"/>
                <a:gd name="T6" fmla="*/ 35 w 51"/>
                <a:gd name="T7" fmla="*/ 5 h 51"/>
                <a:gd name="T8" fmla="*/ 45 w 51"/>
                <a:gd name="T9" fmla="*/ 35 h 51"/>
              </a:gdLst>
              <a:ahLst/>
              <a:cxnLst>
                <a:cxn ang="0">
                  <a:pos x="T0" y="T1"/>
                </a:cxn>
                <a:cxn ang="0">
                  <a:pos x="T2" y="T3"/>
                </a:cxn>
                <a:cxn ang="0">
                  <a:pos x="T4" y="T5"/>
                </a:cxn>
                <a:cxn ang="0">
                  <a:pos x="T6" y="T7"/>
                </a:cxn>
                <a:cxn ang="0">
                  <a:pos x="T8" y="T9"/>
                </a:cxn>
              </a:cxnLst>
              <a:rect l="0" t="0" r="r" b="b"/>
              <a:pathLst>
                <a:path w="51" h="51">
                  <a:moveTo>
                    <a:pt x="45" y="35"/>
                  </a:moveTo>
                  <a:cubicBezTo>
                    <a:pt x="39" y="46"/>
                    <a:pt x="26" y="51"/>
                    <a:pt x="15" y="45"/>
                  </a:cubicBezTo>
                  <a:cubicBezTo>
                    <a:pt x="4" y="39"/>
                    <a:pt x="0" y="26"/>
                    <a:pt x="5" y="15"/>
                  </a:cubicBezTo>
                  <a:cubicBezTo>
                    <a:pt x="11" y="4"/>
                    <a:pt x="24" y="0"/>
                    <a:pt x="35" y="5"/>
                  </a:cubicBezTo>
                  <a:cubicBezTo>
                    <a:pt x="46" y="11"/>
                    <a:pt x="51" y="24"/>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7" name="Freeform 20677">
              <a:extLst>
                <a:ext uri="{FF2B5EF4-FFF2-40B4-BE49-F238E27FC236}">
                  <a16:creationId xmlns:a16="http://schemas.microsoft.com/office/drawing/2014/main" id="{7394E0FB-BAE7-4001-8BA0-484ECB366840}"/>
                </a:ext>
              </a:extLst>
            </p:cNvPr>
            <p:cNvSpPr/>
            <p:nvPr/>
          </p:nvSpPr>
          <p:spPr bwMode="auto">
            <a:xfrm>
              <a:off x="4863082" y="7918982"/>
              <a:ext cx="148742" cy="146741"/>
            </a:xfrm>
            <a:custGeom>
              <a:avLst/>
              <a:gdLst>
                <a:gd name="T0" fmla="*/ 83 w 94"/>
                <a:gd name="T1" fmla="*/ 65 h 93"/>
                <a:gd name="T2" fmla="*/ 28 w 94"/>
                <a:gd name="T3" fmla="*/ 83 h 93"/>
                <a:gd name="T4" fmla="*/ 10 w 94"/>
                <a:gd name="T5" fmla="*/ 28 h 93"/>
                <a:gd name="T6" fmla="*/ 66 w 94"/>
                <a:gd name="T7" fmla="*/ 10 h 93"/>
                <a:gd name="T8" fmla="*/ 83 w 94"/>
                <a:gd name="T9" fmla="*/ 65 h 93"/>
              </a:gdLst>
              <a:ahLst/>
              <a:cxnLst>
                <a:cxn ang="0">
                  <a:pos x="T0" y="T1"/>
                </a:cxn>
                <a:cxn ang="0">
                  <a:pos x="T2" y="T3"/>
                </a:cxn>
                <a:cxn ang="0">
                  <a:pos x="T4" y="T5"/>
                </a:cxn>
                <a:cxn ang="0">
                  <a:pos x="T6" y="T7"/>
                </a:cxn>
                <a:cxn ang="0">
                  <a:pos x="T8" y="T9"/>
                </a:cxn>
              </a:cxnLst>
              <a:rect l="0" t="0" r="r" b="b"/>
              <a:pathLst>
                <a:path w="94" h="93">
                  <a:moveTo>
                    <a:pt x="83" y="65"/>
                  </a:moveTo>
                  <a:cubicBezTo>
                    <a:pt x="73" y="86"/>
                    <a:pt x="48" y="93"/>
                    <a:pt x="28" y="83"/>
                  </a:cubicBezTo>
                  <a:cubicBezTo>
                    <a:pt x="8" y="73"/>
                    <a:pt x="0" y="48"/>
                    <a:pt x="10" y="28"/>
                  </a:cubicBezTo>
                  <a:cubicBezTo>
                    <a:pt x="21" y="8"/>
                    <a:pt x="45" y="0"/>
                    <a:pt x="66" y="10"/>
                  </a:cubicBezTo>
                  <a:cubicBezTo>
                    <a:pt x="86" y="21"/>
                    <a:pt x="94" y="45"/>
                    <a:pt x="83" y="65"/>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8" name="Freeform 20679">
              <a:extLst>
                <a:ext uri="{FF2B5EF4-FFF2-40B4-BE49-F238E27FC236}">
                  <a16:creationId xmlns:a16="http://schemas.microsoft.com/office/drawing/2014/main" id="{67BFFACB-7747-4209-A081-05E17CD9089F}"/>
                </a:ext>
              </a:extLst>
            </p:cNvPr>
            <p:cNvSpPr/>
            <p:nvPr/>
          </p:nvSpPr>
          <p:spPr bwMode="auto">
            <a:xfrm>
              <a:off x="5438707" y="8095737"/>
              <a:ext cx="92714" cy="92714"/>
            </a:xfrm>
            <a:custGeom>
              <a:avLst/>
              <a:gdLst>
                <a:gd name="T0" fmla="*/ 53 w 59"/>
                <a:gd name="T1" fmla="*/ 42 h 59"/>
                <a:gd name="T2" fmla="*/ 18 w 59"/>
                <a:gd name="T3" fmla="*/ 53 h 59"/>
                <a:gd name="T4" fmla="*/ 7 w 59"/>
                <a:gd name="T5" fmla="*/ 18 h 59"/>
                <a:gd name="T6" fmla="*/ 42 w 59"/>
                <a:gd name="T7" fmla="*/ 7 h 59"/>
                <a:gd name="T8" fmla="*/ 53 w 59"/>
                <a:gd name="T9" fmla="*/ 42 h 59"/>
              </a:gdLst>
              <a:ahLst/>
              <a:cxnLst>
                <a:cxn ang="0">
                  <a:pos x="T0" y="T1"/>
                </a:cxn>
                <a:cxn ang="0">
                  <a:pos x="T2" y="T3"/>
                </a:cxn>
                <a:cxn ang="0">
                  <a:pos x="T4" y="T5"/>
                </a:cxn>
                <a:cxn ang="0">
                  <a:pos x="T6" y="T7"/>
                </a:cxn>
                <a:cxn ang="0">
                  <a:pos x="T8" y="T9"/>
                </a:cxn>
              </a:cxnLst>
              <a:rect l="0" t="0" r="r" b="b"/>
              <a:pathLst>
                <a:path w="59" h="59">
                  <a:moveTo>
                    <a:pt x="53" y="42"/>
                  </a:moveTo>
                  <a:cubicBezTo>
                    <a:pt x="46" y="54"/>
                    <a:pt x="30" y="59"/>
                    <a:pt x="18" y="53"/>
                  </a:cubicBezTo>
                  <a:cubicBezTo>
                    <a:pt x="5" y="46"/>
                    <a:pt x="0" y="31"/>
                    <a:pt x="7" y="18"/>
                  </a:cubicBezTo>
                  <a:cubicBezTo>
                    <a:pt x="13" y="5"/>
                    <a:pt x="29" y="0"/>
                    <a:pt x="42" y="7"/>
                  </a:cubicBezTo>
                  <a:cubicBezTo>
                    <a:pt x="54" y="13"/>
                    <a:pt x="59" y="29"/>
                    <a:pt x="53" y="42"/>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9" name="Freeform 20680">
              <a:extLst>
                <a:ext uri="{FF2B5EF4-FFF2-40B4-BE49-F238E27FC236}">
                  <a16:creationId xmlns:a16="http://schemas.microsoft.com/office/drawing/2014/main" id="{F155D0C6-B8E7-4DFF-855A-226334617CB1}"/>
                </a:ext>
              </a:extLst>
            </p:cNvPr>
            <p:cNvSpPr/>
            <p:nvPr/>
          </p:nvSpPr>
          <p:spPr bwMode="auto">
            <a:xfrm>
              <a:off x="8316157" y="6631664"/>
              <a:ext cx="152744" cy="152744"/>
            </a:xfrm>
            <a:custGeom>
              <a:avLst/>
              <a:gdLst>
                <a:gd name="T0" fmla="*/ 87 w 97"/>
                <a:gd name="T1" fmla="*/ 68 h 97"/>
                <a:gd name="T2" fmla="*/ 29 w 97"/>
                <a:gd name="T3" fmla="*/ 86 h 97"/>
                <a:gd name="T4" fmla="*/ 11 w 97"/>
                <a:gd name="T5" fmla="*/ 29 h 97"/>
                <a:gd name="T6" fmla="*/ 68 w 97"/>
                <a:gd name="T7" fmla="*/ 11 h 97"/>
                <a:gd name="T8" fmla="*/ 87 w 97"/>
                <a:gd name="T9" fmla="*/ 68 h 97"/>
              </a:gdLst>
              <a:ahLst/>
              <a:cxnLst>
                <a:cxn ang="0">
                  <a:pos x="T0" y="T1"/>
                </a:cxn>
                <a:cxn ang="0">
                  <a:pos x="T2" y="T3"/>
                </a:cxn>
                <a:cxn ang="0">
                  <a:pos x="T4" y="T5"/>
                </a:cxn>
                <a:cxn ang="0">
                  <a:pos x="T6" y="T7"/>
                </a:cxn>
                <a:cxn ang="0">
                  <a:pos x="T8" y="T9"/>
                </a:cxn>
              </a:cxnLst>
              <a:rect l="0" t="0" r="r" b="b"/>
              <a:pathLst>
                <a:path w="97" h="97">
                  <a:moveTo>
                    <a:pt x="87" y="68"/>
                  </a:moveTo>
                  <a:cubicBezTo>
                    <a:pt x="76" y="89"/>
                    <a:pt x="50" y="97"/>
                    <a:pt x="29" y="86"/>
                  </a:cubicBezTo>
                  <a:cubicBezTo>
                    <a:pt x="9" y="75"/>
                    <a:pt x="0" y="50"/>
                    <a:pt x="11" y="29"/>
                  </a:cubicBezTo>
                  <a:cubicBezTo>
                    <a:pt x="22" y="8"/>
                    <a:pt x="47" y="0"/>
                    <a:pt x="68" y="11"/>
                  </a:cubicBezTo>
                  <a:cubicBezTo>
                    <a:pt x="89" y="21"/>
                    <a:pt x="97" y="47"/>
                    <a:pt x="87" y="68"/>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0" name="Freeform 20681">
              <a:extLst>
                <a:ext uri="{FF2B5EF4-FFF2-40B4-BE49-F238E27FC236}">
                  <a16:creationId xmlns:a16="http://schemas.microsoft.com/office/drawing/2014/main" id="{06A87FC9-26C2-4173-9BCE-BBF52A44DF9A}"/>
                </a:ext>
              </a:extLst>
            </p:cNvPr>
            <p:cNvSpPr/>
            <p:nvPr/>
          </p:nvSpPr>
          <p:spPr bwMode="auto">
            <a:xfrm>
              <a:off x="5969642" y="8278497"/>
              <a:ext cx="84042" cy="83376"/>
            </a:xfrm>
            <a:custGeom>
              <a:avLst/>
              <a:gdLst>
                <a:gd name="T0" fmla="*/ 48 w 53"/>
                <a:gd name="T1" fmla="*/ 37 h 53"/>
                <a:gd name="T2" fmla="*/ 16 w 53"/>
                <a:gd name="T3" fmla="*/ 47 h 53"/>
                <a:gd name="T4" fmla="*/ 6 w 53"/>
                <a:gd name="T5" fmla="*/ 16 h 53"/>
                <a:gd name="T6" fmla="*/ 37 w 53"/>
                <a:gd name="T7" fmla="*/ 6 h 53"/>
                <a:gd name="T8" fmla="*/ 48 w 53"/>
                <a:gd name="T9" fmla="*/ 37 h 53"/>
              </a:gdLst>
              <a:ahLst/>
              <a:cxnLst>
                <a:cxn ang="0">
                  <a:pos x="T0" y="T1"/>
                </a:cxn>
                <a:cxn ang="0">
                  <a:pos x="T2" y="T3"/>
                </a:cxn>
                <a:cxn ang="0">
                  <a:pos x="T4" y="T5"/>
                </a:cxn>
                <a:cxn ang="0">
                  <a:pos x="T6" y="T7"/>
                </a:cxn>
                <a:cxn ang="0">
                  <a:pos x="T8" y="T9"/>
                </a:cxn>
              </a:cxnLst>
              <a:rect l="0" t="0" r="r" b="b"/>
              <a:pathLst>
                <a:path w="53" h="53">
                  <a:moveTo>
                    <a:pt x="48" y="37"/>
                  </a:moveTo>
                  <a:cubicBezTo>
                    <a:pt x="42" y="49"/>
                    <a:pt x="27" y="53"/>
                    <a:pt x="16" y="47"/>
                  </a:cubicBezTo>
                  <a:cubicBezTo>
                    <a:pt x="4" y="42"/>
                    <a:pt x="0" y="27"/>
                    <a:pt x="6" y="16"/>
                  </a:cubicBezTo>
                  <a:cubicBezTo>
                    <a:pt x="12" y="4"/>
                    <a:pt x="26" y="0"/>
                    <a:pt x="37" y="6"/>
                  </a:cubicBezTo>
                  <a:cubicBezTo>
                    <a:pt x="49" y="12"/>
                    <a:pt x="53" y="26"/>
                    <a:pt x="48" y="3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1" name="Freeform 20683">
              <a:extLst>
                <a:ext uri="{FF2B5EF4-FFF2-40B4-BE49-F238E27FC236}">
                  <a16:creationId xmlns:a16="http://schemas.microsoft.com/office/drawing/2014/main" id="{B49C2485-CE7E-45B6-91F8-63814DC3C240}"/>
                </a:ext>
              </a:extLst>
            </p:cNvPr>
            <p:cNvSpPr/>
            <p:nvPr/>
          </p:nvSpPr>
          <p:spPr bwMode="auto">
            <a:xfrm>
              <a:off x="6377849" y="7209956"/>
              <a:ext cx="104053" cy="105387"/>
            </a:xfrm>
            <a:custGeom>
              <a:avLst/>
              <a:gdLst>
                <a:gd name="T0" fmla="*/ 59 w 66"/>
                <a:gd name="T1" fmla="*/ 47 h 67"/>
                <a:gd name="T2" fmla="*/ 20 w 66"/>
                <a:gd name="T3" fmla="*/ 60 h 67"/>
                <a:gd name="T4" fmla="*/ 7 w 66"/>
                <a:gd name="T5" fmla="*/ 20 h 67"/>
                <a:gd name="T6" fmla="*/ 47 w 66"/>
                <a:gd name="T7" fmla="*/ 8 h 67"/>
                <a:gd name="T8" fmla="*/ 59 w 66"/>
                <a:gd name="T9" fmla="*/ 47 h 67"/>
              </a:gdLst>
              <a:ahLst/>
              <a:cxnLst>
                <a:cxn ang="0">
                  <a:pos x="T0" y="T1"/>
                </a:cxn>
                <a:cxn ang="0">
                  <a:pos x="T2" y="T3"/>
                </a:cxn>
                <a:cxn ang="0">
                  <a:pos x="T4" y="T5"/>
                </a:cxn>
                <a:cxn ang="0">
                  <a:pos x="T6" y="T7"/>
                </a:cxn>
                <a:cxn ang="0">
                  <a:pos x="T8" y="T9"/>
                </a:cxn>
              </a:cxnLst>
              <a:rect l="0" t="0" r="r" b="b"/>
              <a:pathLst>
                <a:path w="66" h="67">
                  <a:moveTo>
                    <a:pt x="59" y="47"/>
                  </a:moveTo>
                  <a:cubicBezTo>
                    <a:pt x="52" y="61"/>
                    <a:pt x="34" y="67"/>
                    <a:pt x="20" y="60"/>
                  </a:cubicBezTo>
                  <a:cubicBezTo>
                    <a:pt x="6" y="52"/>
                    <a:pt x="0" y="35"/>
                    <a:pt x="7" y="20"/>
                  </a:cubicBezTo>
                  <a:cubicBezTo>
                    <a:pt x="15" y="6"/>
                    <a:pt x="32" y="0"/>
                    <a:pt x="47" y="8"/>
                  </a:cubicBezTo>
                  <a:cubicBezTo>
                    <a:pt x="61" y="15"/>
                    <a:pt x="66" y="33"/>
                    <a:pt x="59" y="4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2" name="Freeform 20684">
              <a:extLst>
                <a:ext uri="{FF2B5EF4-FFF2-40B4-BE49-F238E27FC236}">
                  <a16:creationId xmlns:a16="http://schemas.microsoft.com/office/drawing/2014/main" id="{E413C4E2-D78E-49B4-B75D-F1BDD19E4BE2}"/>
                </a:ext>
              </a:extLst>
            </p:cNvPr>
            <p:cNvSpPr/>
            <p:nvPr/>
          </p:nvSpPr>
          <p:spPr bwMode="auto">
            <a:xfrm>
              <a:off x="6343165" y="6784408"/>
              <a:ext cx="121395" cy="119394"/>
            </a:xfrm>
            <a:custGeom>
              <a:avLst/>
              <a:gdLst>
                <a:gd name="T0" fmla="*/ 68 w 77"/>
                <a:gd name="T1" fmla="*/ 53 h 76"/>
                <a:gd name="T2" fmla="*/ 23 w 77"/>
                <a:gd name="T3" fmla="*/ 68 h 76"/>
                <a:gd name="T4" fmla="*/ 9 w 77"/>
                <a:gd name="T5" fmla="*/ 23 h 76"/>
                <a:gd name="T6" fmla="*/ 54 w 77"/>
                <a:gd name="T7" fmla="*/ 8 h 76"/>
                <a:gd name="T8" fmla="*/ 68 w 77"/>
                <a:gd name="T9" fmla="*/ 53 h 76"/>
              </a:gdLst>
              <a:ahLst/>
              <a:cxnLst>
                <a:cxn ang="0">
                  <a:pos x="T0" y="T1"/>
                </a:cxn>
                <a:cxn ang="0">
                  <a:pos x="T2" y="T3"/>
                </a:cxn>
                <a:cxn ang="0">
                  <a:pos x="T4" y="T5"/>
                </a:cxn>
                <a:cxn ang="0">
                  <a:pos x="T6" y="T7"/>
                </a:cxn>
                <a:cxn ang="0">
                  <a:pos x="T8" y="T9"/>
                </a:cxn>
              </a:cxnLst>
              <a:rect l="0" t="0" r="r" b="b"/>
              <a:pathLst>
                <a:path w="77" h="76">
                  <a:moveTo>
                    <a:pt x="68" y="53"/>
                  </a:moveTo>
                  <a:cubicBezTo>
                    <a:pt x="60" y="70"/>
                    <a:pt x="40" y="76"/>
                    <a:pt x="23" y="68"/>
                  </a:cubicBezTo>
                  <a:cubicBezTo>
                    <a:pt x="7" y="59"/>
                    <a:pt x="0" y="39"/>
                    <a:pt x="9" y="23"/>
                  </a:cubicBezTo>
                  <a:cubicBezTo>
                    <a:pt x="17" y="6"/>
                    <a:pt x="37" y="0"/>
                    <a:pt x="54" y="8"/>
                  </a:cubicBezTo>
                  <a:cubicBezTo>
                    <a:pt x="70" y="17"/>
                    <a:pt x="77" y="37"/>
                    <a:pt x="68" y="53"/>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3" name="Freeform 20709">
              <a:extLst>
                <a:ext uri="{FF2B5EF4-FFF2-40B4-BE49-F238E27FC236}">
                  <a16:creationId xmlns:a16="http://schemas.microsoft.com/office/drawing/2014/main" id="{DEC5A716-1FA6-4F5E-8F0E-71BB9EED0A1A}"/>
                </a:ext>
              </a:extLst>
            </p:cNvPr>
            <p:cNvSpPr/>
            <p:nvPr/>
          </p:nvSpPr>
          <p:spPr bwMode="auto">
            <a:xfrm>
              <a:off x="4901102" y="7359365"/>
              <a:ext cx="98050" cy="96048"/>
            </a:xfrm>
            <a:custGeom>
              <a:avLst/>
              <a:gdLst>
                <a:gd name="T0" fmla="*/ 55 w 62"/>
                <a:gd name="T1" fmla="*/ 43 h 61"/>
                <a:gd name="T2" fmla="*/ 19 w 62"/>
                <a:gd name="T3" fmla="*/ 55 h 61"/>
                <a:gd name="T4" fmla="*/ 7 w 62"/>
                <a:gd name="T5" fmla="*/ 18 h 61"/>
                <a:gd name="T6" fmla="*/ 43 w 62"/>
                <a:gd name="T7" fmla="*/ 7 h 61"/>
                <a:gd name="T8" fmla="*/ 55 w 62"/>
                <a:gd name="T9" fmla="*/ 43 h 61"/>
              </a:gdLst>
              <a:ahLst/>
              <a:cxnLst>
                <a:cxn ang="0">
                  <a:pos x="T0" y="T1"/>
                </a:cxn>
                <a:cxn ang="0">
                  <a:pos x="T2" y="T3"/>
                </a:cxn>
                <a:cxn ang="0">
                  <a:pos x="T4" y="T5"/>
                </a:cxn>
                <a:cxn ang="0">
                  <a:pos x="T6" y="T7"/>
                </a:cxn>
                <a:cxn ang="0">
                  <a:pos x="T8" y="T9"/>
                </a:cxn>
              </a:cxnLst>
              <a:rect l="0" t="0" r="r" b="b"/>
              <a:pathLst>
                <a:path w="62" h="61">
                  <a:moveTo>
                    <a:pt x="55" y="43"/>
                  </a:moveTo>
                  <a:cubicBezTo>
                    <a:pt x="48" y="56"/>
                    <a:pt x="32" y="61"/>
                    <a:pt x="19" y="55"/>
                  </a:cubicBezTo>
                  <a:cubicBezTo>
                    <a:pt x="6" y="48"/>
                    <a:pt x="0" y="32"/>
                    <a:pt x="7" y="18"/>
                  </a:cubicBezTo>
                  <a:cubicBezTo>
                    <a:pt x="14" y="5"/>
                    <a:pt x="30" y="0"/>
                    <a:pt x="43" y="7"/>
                  </a:cubicBezTo>
                  <a:cubicBezTo>
                    <a:pt x="57" y="13"/>
                    <a:pt x="62" y="30"/>
                    <a:pt x="55" y="43"/>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4" name="Freeform 20710">
              <a:extLst>
                <a:ext uri="{FF2B5EF4-FFF2-40B4-BE49-F238E27FC236}">
                  <a16:creationId xmlns:a16="http://schemas.microsoft.com/office/drawing/2014/main" id="{AE45BFF1-02A4-4030-86FA-482B6525CF23}"/>
                </a:ext>
              </a:extLst>
            </p:cNvPr>
            <p:cNvSpPr>
              <a:spLocks noEditPoints="1"/>
            </p:cNvSpPr>
            <p:nvPr/>
          </p:nvSpPr>
          <p:spPr bwMode="auto">
            <a:xfrm>
              <a:off x="4852410" y="7309340"/>
              <a:ext cx="196766" cy="196766"/>
            </a:xfrm>
            <a:custGeom>
              <a:avLst/>
              <a:gdLst>
                <a:gd name="T0" fmla="*/ 37 w 125"/>
                <a:gd name="T1" fmla="*/ 111 h 125"/>
                <a:gd name="T2" fmla="*/ 13 w 125"/>
                <a:gd name="T3" fmla="*/ 38 h 125"/>
                <a:gd name="T4" fmla="*/ 87 w 125"/>
                <a:gd name="T5" fmla="*/ 14 h 125"/>
                <a:gd name="T6" fmla="*/ 111 w 125"/>
                <a:gd name="T7" fmla="*/ 88 h 125"/>
                <a:gd name="T8" fmla="*/ 37 w 125"/>
                <a:gd name="T9" fmla="*/ 111 h 125"/>
                <a:gd name="T10" fmla="*/ 80 w 125"/>
                <a:gd name="T11" fmla="*/ 27 h 125"/>
                <a:gd name="T12" fmla="*/ 27 w 125"/>
                <a:gd name="T13" fmla="*/ 44 h 125"/>
                <a:gd name="T14" fmla="*/ 44 w 125"/>
                <a:gd name="T15" fmla="*/ 98 h 125"/>
                <a:gd name="T16" fmla="*/ 98 w 125"/>
                <a:gd name="T17" fmla="*/ 81 h 125"/>
                <a:gd name="T18" fmla="*/ 80 w 125"/>
                <a:gd name="T19"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37" y="111"/>
                  </a:moveTo>
                  <a:cubicBezTo>
                    <a:pt x="10" y="98"/>
                    <a:pt x="0" y="64"/>
                    <a:pt x="13" y="38"/>
                  </a:cubicBezTo>
                  <a:cubicBezTo>
                    <a:pt x="27" y="11"/>
                    <a:pt x="60" y="0"/>
                    <a:pt x="87" y="14"/>
                  </a:cubicBezTo>
                  <a:cubicBezTo>
                    <a:pt x="114" y="28"/>
                    <a:pt x="125" y="61"/>
                    <a:pt x="111" y="88"/>
                  </a:cubicBezTo>
                  <a:cubicBezTo>
                    <a:pt x="97" y="115"/>
                    <a:pt x="64" y="125"/>
                    <a:pt x="37" y="111"/>
                  </a:cubicBezTo>
                  <a:close/>
                  <a:moveTo>
                    <a:pt x="80" y="27"/>
                  </a:moveTo>
                  <a:cubicBezTo>
                    <a:pt x="61" y="17"/>
                    <a:pt x="37" y="25"/>
                    <a:pt x="27" y="44"/>
                  </a:cubicBezTo>
                  <a:cubicBezTo>
                    <a:pt x="16" y="64"/>
                    <a:pt x="24" y="88"/>
                    <a:pt x="44" y="98"/>
                  </a:cubicBezTo>
                  <a:cubicBezTo>
                    <a:pt x="63" y="108"/>
                    <a:pt x="88" y="101"/>
                    <a:pt x="98" y="81"/>
                  </a:cubicBezTo>
                  <a:cubicBezTo>
                    <a:pt x="108" y="61"/>
                    <a:pt x="100" y="37"/>
                    <a:pt x="80" y="2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5" name="Freeform 20716">
              <a:extLst>
                <a:ext uri="{FF2B5EF4-FFF2-40B4-BE49-F238E27FC236}">
                  <a16:creationId xmlns:a16="http://schemas.microsoft.com/office/drawing/2014/main" id="{5000B2E9-D3EE-45E3-836A-603A6A90A36C}"/>
                </a:ext>
              </a:extLst>
            </p:cNvPr>
            <p:cNvSpPr/>
            <p:nvPr/>
          </p:nvSpPr>
          <p:spPr bwMode="auto">
            <a:xfrm>
              <a:off x="5703504" y="8193117"/>
              <a:ext cx="66034" cy="66700"/>
            </a:xfrm>
            <a:custGeom>
              <a:avLst/>
              <a:gdLst>
                <a:gd name="T0" fmla="*/ 37 w 42"/>
                <a:gd name="T1" fmla="*/ 29 h 42"/>
                <a:gd name="T2" fmla="*/ 13 w 42"/>
                <a:gd name="T3" fmla="*/ 37 h 42"/>
                <a:gd name="T4" fmla="*/ 5 w 42"/>
                <a:gd name="T5" fmla="*/ 12 h 42"/>
                <a:gd name="T6" fmla="*/ 30 w 42"/>
                <a:gd name="T7" fmla="*/ 4 h 42"/>
                <a:gd name="T8" fmla="*/ 37 w 42"/>
                <a:gd name="T9" fmla="*/ 29 h 42"/>
              </a:gdLst>
              <a:ahLst/>
              <a:cxnLst>
                <a:cxn ang="0">
                  <a:pos x="T0" y="T1"/>
                </a:cxn>
                <a:cxn ang="0">
                  <a:pos x="T2" y="T3"/>
                </a:cxn>
                <a:cxn ang="0">
                  <a:pos x="T4" y="T5"/>
                </a:cxn>
                <a:cxn ang="0">
                  <a:pos x="T6" y="T7"/>
                </a:cxn>
                <a:cxn ang="0">
                  <a:pos x="T8" y="T9"/>
                </a:cxn>
              </a:cxnLst>
              <a:rect l="0" t="0" r="r" b="b"/>
              <a:pathLst>
                <a:path w="42" h="42">
                  <a:moveTo>
                    <a:pt x="37" y="29"/>
                  </a:moveTo>
                  <a:cubicBezTo>
                    <a:pt x="33" y="38"/>
                    <a:pt x="22" y="42"/>
                    <a:pt x="13" y="37"/>
                  </a:cubicBezTo>
                  <a:cubicBezTo>
                    <a:pt x="4" y="32"/>
                    <a:pt x="0" y="21"/>
                    <a:pt x="5" y="12"/>
                  </a:cubicBezTo>
                  <a:cubicBezTo>
                    <a:pt x="9" y="3"/>
                    <a:pt x="20" y="0"/>
                    <a:pt x="30" y="4"/>
                  </a:cubicBezTo>
                  <a:cubicBezTo>
                    <a:pt x="39" y="9"/>
                    <a:pt x="42" y="20"/>
                    <a:pt x="37" y="29"/>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6" name="Freeform 20717">
              <a:extLst>
                <a:ext uri="{FF2B5EF4-FFF2-40B4-BE49-F238E27FC236}">
                  <a16:creationId xmlns:a16="http://schemas.microsoft.com/office/drawing/2014/main" id="{B0089374-5651-4E0A-9614-234D01A1302B}"/>
                </a:ext>
              </a:extLst>
            </p:cNvPr>
            <p:cNvSpPr>
              <a:spLocks noEditPoints="1"/>
            </p:cNvSpPr>
            <p:nvPr/>
          </p:nvSpPr>
          <p:spPr bwMode="auto">
            <a:xfrm>
              <a:off x="5668820" y="8158433"/>
              <a:ext cx="135402" cy="134068"/>
            </a:xfrm>
            <a:custGeom>
              <a:avLst/>
              <a:gdLst>
                <a:gd name="T0" fmla="*/ 26 w 86"/>
                <a:gd name="T1" fmla="*/ 76 h 85"/>
                <a:gd name="T2" fmla="*/ 10 w 86"/>
                <a:gd name="T3" fmla="*/ 25 h 85"/>
                <a:gd name="T4" fmla="*/ 60 w 86"/>
                <a:gd name="T5" fmla="*/ 9 h 85"/>
                <a:gd name="T6" fmla="*/ 76 w 86"/>
                <a:gd name="T7" fmla="*/ 60 h 85"/>
                <a:gd name="T8" fmla="*/ 26 w 86"/>
                <a:gd name="T9" fmla="*/ 76 h 85"/>
                <a:gd name="T10" fmla="*/ 56 w 86"/>
                <a:gd name="T11" fmla="*/ 18 h 85"/>
                <a:gd name="T12" fmla="*/ 19 w 86"/>
                <a:gd name="T13" fmla="*/ 30 h 85"/>
                <a:gd name="T14" fmla="*/ 31 w 86"/>
                <a:gd name="T15" fmla="*/ 67 h 85"/>
                <a:gd name="T16" fmla="*/ 67 w 86"/>
                <a:gd name="T17" fmla="*/ 55 h 85"/>
                <a:gd name="T18" fmla="*/ 56 w 86"/>
                <a:gd name="T19"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26" y="76"/>
                  </a:moveTo>
                  <a:cubicBezTo>
                    <a:pt x="8" y="66"/>
                    <a:pt x="0" y="44"/>
                    <a:pt x="10" y="25"/>
                  </a:cubicBezTo>
                  <a:cubicBezTo>
                    <a:pt x="19" y="7"/>
                    <a:pt x="42" y="0"/>
                    <a:pt x="60" y="9"/>
                  </a:cubicBezTo>
                  <a:cubicBezTo>
                    <a:pt x="79" y="19"/>
                    <a:pt x="86" y="41"/>
                    <a:pt x="76" y="60"/>
                  </a:cubicBezTo>
                  <a:cubicBezTo>
                    <a:pt x="67" y="78"/>
                    <a:pt x="44" y="85"/>
                    <a:pt x="26" y="76"/>
                  </a:cubicBezTo>
                  <a:close/>
                  <a:moveTo>
                    <a:pt x="56" y="18"/>
                  </a:moveTo>
                  <a:cubicBezTo>
                    <a:pt x="42" y="11"/>
                    <a:pt x="26" y="17"/>
                    <a:pt x="19" y="30"/>
                  </a:cubicBezTo>
                  <a:cubicBezTo>
                    <a:pt x="12" y="43"/>
                    <a:pt x="17" y="60"/>
                    <a:pt x="31" y="67"/>
                  </a:cubicBezTo>
                  <a:cubicBezTo>
                    <a:pt x="44" y="74"/>
                    <a:pt x="60" y="69"/>
                    <a:pt x="67" y="55"/>
                  </a:cubicBezTo>
                  <a:cubicBezTo>
                    <a:pt x="74" y="42"/>
                    <a:pt x="69" y="25"/>
                    <a:pt x="56" y="18"/>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7" name="Freeform 20718">
              <a:extLst>
                <a:ext uri="{FF2B5EF4-FFF2-40B4-BE49-F238E27FC236}">
                  <a16:creationId xmlns:a16="http://schemas.microsoft.com/office/drawing/2014/main" id="{511A9C6A-4942-4422-B033-76938EF391B3}"/>
                </a:ext>
              </a:extLst>
            </p:cNvPr>
            <p:cNvSpPr/>
            <p:nvPr/>
          </p:nvSpPr>
          <p:spPr bwMode="auto">
            <a:xfrm>
              <a:off x="5880260" y="7033198"/>
              <a:ext cx="70702" cy="71370"/>
            </a:xfrm>
            <a:custGeom>
              <a:avLst/>
              <a:gdLst>
                <a:gd name="T0" fmla="*/ 40 w 45"/>
                <a:gd name="T1" fmla="*/ 32 h 45"/>
                <a:gd name="T2" fmla="*/ 14 w 45"/>
                <a:gd name="T3" fmla="*/ 40 h 45"/>
                <a:gd name="T4" fmla="*/ 5 w 45"/>
                <a:gd name="T5" fmla="*/ 14 h 45"/>
                <a:gd name="T6" fmla="*/ 32 w 45"/>
                <a:gd name="T7" fmla="*/ 5 h 45"/>
                <a:gd name="T8" fmla="*/ 40 w 45"/>
                <a:gd name="T9" fmla="*/ 32 h 45"/>
              </a:gdLst>
              <a:ahLst/>
              <a:cxnLst>
                <a:cxn ang="0">
                  <a:pos x="T0" y="T1"/>
                </a:cxn>
                <a:cxn ang="0">
                  <a:pos x="T2" y="T3"/>
                </a:cxn>
                <a:cxn ang="0">
                  <a:pos x="T4" y="T5"/>
                </a:cxn>
                <a:cxn ang="0">
                  <a:pos x="T6" y="T7"/>
                </a:cxn>
                <a:cxn ang="0">
                  <a:pos x="T8" y="T9"/>
                </a:cxn>
              </a:cxnLst>
              <a:rect l="0" t="0" r="r" b="b"/>
              <a:pathLst>
                <a:path w="45" h="45">
                  <a:moveTo>
                    <a:pt x="40" y="32"/>
                  </a:moveTo>
                  <a:cubicBezTo>
                    <a:pt x="35" y="41"/>
                    <a:pt x="23" y="45"/>
                    <a:pt x="14" y="40"/>
                  </a:cubicBezTo>
                  <a:cubicBezTo>
                    <a:pt x="4" y="35"/>
                    <a:pt x="0" y="23"/>
                    <a:pt x="5" y="14"/>
                  </a:cubicBezTo>
                  <a:cubicBezTo>
                    <a:pt x="10" y="4"/>
                    <a:pt x="22" y="0"/>
                    <a:pt x="32" y="5"/>
                  </a:cubicBezTo>
                  <a:cubicBezTo>
                    <a:pt x="41" y="10"/>
                    <a:pt x="45" y="22"/>
                    <a:pt x="40" y="32"/>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8" name="Freeform 20719">
              <a:extLst>
                <a:ext uri="{FF2B5EF4-FFF2-40B4-BE49-F238E27FC236}">
                  <a16:creationId xmlns:a16="http://schemas.microsoft.com/office/drawing/2014/main" id="{0BD7E2D7-0A75-4B69-BD78-67686CB36367}"/>
                </a:ext>
              </a:extLst>
            </p:cNvPr>
            <p:cNvSpPr>
              <a:spLocks noEditPoints="1"/>
            </p:cNvSpPr>
            <p:nvPr/>
          </p:nvSpPr>
          <p:spPr bwMode="auto">
            <a:xfrm>
              <a:off x="5843575" y="6997180"/>
              <a:ext cx="143406" cy="143406"/>
            </a:xfrm>
            <a:custGeom>
              <a:avLst/>
              <a:gdLst>
                <a:gd name="T0" fmla="*/ 27 w 91"/>
                <a:gd name="T1" fmla="*/ 81 h 91"/>
                <a:gd name="T2" fmla="*/ 10 w 91"/>
                <a:gd name="T3" fmla="*/ 27 h 91"/>
                <a:gd name="T4" fmla="*/ 64 w 91"/>
                <a:gd name="T5" fmla="*/ 10 h 91"/>
                <a:gd name="T6" fmla="*/ 81 w 91"/>
                <a:gd name="T7" fmla="*/ 64 h 91"/>
                <a:gd name="T8" fmla="*/ 27 w 91"/>
                <a:gd name="T9" fmla="*/ 81 h 91"/>
                <a:gd name="T10" fmla="*/ 59 w 91"/>
                <a:gd name="T11" fmla="*/ 20 h 91"/>
                <a:gd name="T12" fmla="*/ 20 w 91"/>
                <a:gd name="T13" fmla="*/ 32 h 91"/>
                <a:gd name="T14" fmla="*/ 32 w 91"/>
                <a:gd name="T15" fmla="*/ 72 h 91"/>
                <a:gd name="T16" fmla="*/ 72 w 91"/>
                <a:gd name="T17" fmla="*/ 59 h 91"/>
                <a:gd name="T18" fmla="*/ 59 w 91"/>
                <a:gd name="T19" fmla="*/ 2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1">
                  <a:moveTo>
                    <a:pt x="27" y="81"/>
                  </a:moveTo>
                  <a:cubicBezTo>
                    <a:pt x="8" y="71"/>
                    <a:pt x="0" y="47"/>
                    <a:pt x="10" y="27"/>
                  </a:cubicBezTo>
                  <a:cubicBezTo>
                    <a:pt x="20" y="8"/>
                    <a:pt x="44" y="0"/>
                    <a:pt x="64" y="10"/>
                  </a:cubicBezTo>
                  <a:cubicBezTo>
                    <a:pt x="84" y="20"/>
                    <a:pt x="91" y="44"/>
                    <a:pt x="81" y="64"/>
                  </a:cubicBezTo>
                  <a:cubicBezTo>
                    <a:pt x="71" y="84"/>
                    <a:pt x="47" y="91"/>
                    <a:pt x="27" y="81"/>
                  </a:cubicBezTo>
                  <a:close/>
                  <a:moveTo>
                    <a:pt x="59" y="20"/>
                  </a:moveTo>
                  <a:cubicBezTo>
                    <a:pt x="45" y="12"/>
                    <a:pt x="27" y="18"/>
                    <a:pt x="20" y="32"/>
                  </a:cubicBezTo>
                  <a:cubicBezTo>
                    <a:pt x="12" y="47"/>
                    <a:pt x="18" y="64"/>
                    <a:pt x="32" y="72"/>
                  </a:cubicBezTo>
                  <a:cubicBezTo>
                    <a:pt x="47" y="79"/>
                    <a:pt x="64" y="74"/>
                    <a:pt x="72" y="59"/>
                  </a:cubicBezTo>
                  <a:cubicBezTo>
                    <a:pt x="79" y="45"/>
                    <a:pt x="74" y="27"/>
                    <a:pt x="59" y="20"/>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9" name="Freeform 20720">
              <a:extLst>
                <a:ext uri="{FF2B5EF4-FFF2-40B4-BE49-F238E27FC236}">
                  <a16:creationId xmlns:a16="http://schemas.microsoft.com/office/drawing/2014/main" id="{58AD4637-9296-44F6-8CC3-9391BCA42CD6}"/>
                </a:ext>
              </a:extLst>
            </p:cNvPr>
            <p:cNvSpPr/>
            <p:nvPr/>
          </p:nvSpPr>
          <p:spPr bwMode="auto">
            <a:xfrm>
              <a:off x="6887435" y="6908468"/>
              <a:ext cx="70702" cy="71370"/>
            </a:xfrm>
            <a:custGeom>
              <a:avLst/>
              <a:gdLst>
                <a:gd name="T0" fmla="*/ 40 w 45"/>
                <a:gd name="T1" fmla="*/ 31 h 45"/>
                <a:gd name="T2" fmla="*/ 13 w 45"/>
                <a:gd name="T3" fmla="*/ 40 h 45"/>
                <a:gd name="T4" fmla="*/ 5 w 45"/>
                <a:gd name="T5" fmla="*/ 13 h 45"/>
                <a:gd name="T6" fmla="*/ 31 w 45"/>
                <a:gd name="T7" fmla="*/ 5 h 45"/>
                <a:gd name="T8" fmla="*/ 40 w 45"/>
                <a:gd name="T9" fmla="*/ 31 h 45"/>
              </a:gdLst>
              <a:ahLst/>
              <a:cxnLst>
                <a:cxn ang="0">
                  <a:pos x="T0" y="T1"/>
                </a:cxn>
                <a:cxn ang="0">
                  <a:pos x="T2" y="T3"/>
                </a:cxn>
                <a:cxn ang="0">
                  <a:pos x="T4" y="T5"/>
                </a:cxn>
                <a:cxn ang="0">
                  <a:pos x="T6" y="T7"/>
                </a:cxn>
                <a:cxn ang="0">
                  <a:pos x="T8" y="T9"/>
                </a:cxn>
              </a:cxnLst>
              <a:rect l="0" t="0" r="r" b="b"/>
              <a:pathLst>
                <a:path w="45" h="45">
                  <a:moveTo>
                    <a:pt x="40" y="31"/>
                  </a:moveTo>
                  <a:cubicBezTo>
                    <a:pt x="35" y="41"/>
                    <a:pt x="23" y="45"/>
                    <a:pt x="13" y="40"/>
                  </a:cubicBezTo>
                  <a:cubicBezTo>
                    <a:pt x="4" y="35"/>
                    <a:pt x="0" y="23"/>
                    <a:pt x="5" y="13"/>
                  </a:cubicBezTo>
                  <a:cubicBezTo>
                    <a:pt x="10" y="3"/>
                    <a:pt x="22" y="0"/>
                    <a:pt x="31" y="5"/>
                  </a:cubicBezTo>
                  <a:cubicBezTo>
                    <a:pt x="41" y="10"/>
                    <a:pt x="45" y="22"/>
                    <a:pt x="40" y="31"/>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0" name="Freeform 20721">
              <a:extLst>
                <a:ext uri="{FF2B5EF4-FFF2-40B4-BE49-F238E27FC236}">
                  <a16:creationId xmlns:a16="http://schemas.microsoft.com/office/drawing/2014/main" id="{8D26D798-0A05-4D73-8033-B3A61F1E69F2}"/>
                </a:ext>
              </a:extLst>
            </p:cNvPr>
            <p:cNvSpPr>
              <a:spLocks noEditPoints="1"/>
            </p:cNvSpPr>
            <p:nvPr/>
          </p:nvSpPr>
          <p:spPr bwMode="auto">
            <a:xfrm>
              <a:off x="6850750" y="6871116"/>
              <a:ext cx="143406" cy="144740"/>
            </a:xfrm>
            <a:custGeom>
              <a:avLst/>
              <a:gdLst>
                <a:gd name="T0" fmla="*/ 27 w 91"/>
                <a:gd name="T1" fmla="*/ 82 h 92"/>
                <a:gd name="T2" fmla="*/ 10 w 91"/>
                <a:gd name="T3" fmla="*/ 28 h 92"/>
                <a:gd name="T4" fmla="*/ 64 w 91"/>
                <a:gd name="T5" fmla="*/ 11 h 92"/>
                <a:gd name="T6" fmla="*/ 81 w 91"/>
                <a:gd name="T7" fmla="*/ 65 h 92"/>
                <a:gd name="T8" fmla="*/ 27 w 91"/>
                <a:gd name="T9" fmla="*/ 82 h 92"/>
                <a:gd name="T10" fmla="*/ 59 w 91"/>
                <a:gd name="T11" fmla="*/ 20 h 92"/>
                <a:gd name="T12" fmla="*/ 19 w 91"/>
                <a:gd name="T13" fmla="*/ 33 h 92"/>
                <a:gd name="T14" fmla="*/ 32 w 91"/>
                <a:gd name="T15" fmla="*/ 72 h 92"/>
                <a:gd name="T16" fmla="*/ 71 w 91"/>
                <a:gd name="T17" fmla="*/ 60 h 92"/>
                <a:gd name="T18" fmla="*/ 59 w 91"/>
                <a:gd name="T1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27" y="82"/>
                  </a:moveTo>
                  <a:cubicBezTo>
                    <a:pt x="7" y="72"/>
                    <a:pt x="0" y="48"/>
                    <a:pt x="10" y="28"/>
                  </a:cubicBezTo>
                  <a:cubicBezTo>
                    <a:pt x="20" y="8"/>
                    <a:pt x="44" y="0"/>
                    <a:pt x="64" y="11"/>
                  </a:cubicBezTo>
                  <a:cubicBezTo>
                    <a:pt x="83" y="21"/>
                    <a:pt x="91" y="45"/>
                    <a:pt x="81" y="65"/>
                  </a:cubicBezTo>
                  <a:cubicBezTo>
                    <a:pt x="71" y="84"/>
                    <a:pt x="47" y="92"/>
                    <a:pt x="27" y="82"/>
                  </a:cubicBezTo>
                  <a:close/>
                  <a:moveTo>
                    <a:pt x="59" y="20"/>
                  </a:moveTo>
                  <a:cubicBezTo>
                    <a:pt x="44" y="13"/>
                    <a:pt x="27" y="18"/>
                    <a:pt x="19" y="33"/>
                  </a:cubicBezTo>
                  <a:cubicBezTo>
                    <a:pt x="12" y="47"/>
                    <a:pt x="18" y="65"/>
                    <a:pt x="32" y="72"/>
                  </a:cubicBezTo>
                  <a:cubicBezTo>
                    <a:pt x="46" y="80"/>
                    <a:pt x="64" y="74"/>
                    <a:pt x="71" y="60"/>
                  </a:cubicBezTo>
                  <a:cubicBezTo>
                    <a:pt x="79" y="45"/>
                    <a:pt x="73" y="28"/>
                    <a:pt x="59" y="20"/>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1" name="Freeform 20722">
              <a:extLst>
                <a:ext uri="{FF2B5EF4-FFF2-40B4-BE49-F238E27FC236}">
                  <a16:creationId xmlns:a16="http://schemas.microsoft.com/office/drawing/2014/main" id="{CE1F9D26-41AD-4DB2-8D41-4DB0166371F8}"/>
                </a:ext>
              </a:extLst>
            </p:cNvPr>
            <p:cNvSpPr/>
            <p:nvPr/>
          </p:nvSpPr>
          <p:spPr bwMode="auto">
            <a:xfrm>
              <a:off x="6431872" y="7977675"/>
              <a:ext cx="92714" cy="92714"/>
            </a:xfrm>
            <a:custGeom>
              <a:avLst/>
              <a:gdLst>
                <a:gd name="T0" fmla="*/ 52 w 59"/>
                <a:gd name="T1" fmla="*/ 41 h 59"/>
                <a:gd name="T2" fmla="*/ 17 w 59"/>
                <a:gd name="T3" fmla="*/ 52 h 59"/>
                <a:gd name="T4" fmla="*/ 6 w 59"/>
                <a:gd name="T5" fmla="*/ 17 h 59"/>
                <a:gd name="T6" fmla="*/ 41 w 59"/>
                <a:gd name="T7" fmla="*/ 6 h 59"/>
                <a:gd name="T8" fmla="*/ 52 w 59"/>
                <a:gd name="T9" fmla="*/ 41 h 59"/>
              </a:gdLst>
              <a:ahLst/>
              <a:cxnLst>
                <a:cxn ang="0">
                  <a:pos x="T0" y="T1"/>
                </a:cxn>
                <a:cxn ang="0">
                  <a:pos x="T2" y="T3"/>
                </a:cxn>
                <a:cxn ang="0">
                  <a:pos x="T4" y="T5"/>
                </a:cxn>
                <a:cxn ang="0">
                  <a:pos x="T6" y="T7"/>
                </a:cxn>
                <a:cxn ang="0">
                  <a:pos x="T8" y="T9"/>
                </a:cxn>
              </a:cxnLst>
              <a:rect l="0" t="0" r="r" b="b"/>
              <a:pathLst>
                <a:path w="59" h="59">
                  <a:moveTo>
                    <a:pt x="52" y="41"/>
                  </a:moveTo>
                  <a:cubicBezTo>
                    <a:pt x="46" y="54"/>
                    <a:pt x="30" y="59"/>
                    <a:pt x="17" y="52"/>
                  </a:cubicBezTo>
                  <a:cubicBezTo>
                    <a:pt x="5" y="46"/>
                    <a:pt x="0" y="30"/>
                    <a:pt x="6" y="17"/>
                  </a:cubicBezTo>
                  <a:cubicBezTo>
                    <a:pt x="13" y="5"/>
                    <a:pt x="28" y="0"/>
                    <a:pt x="41" y="6"/>
                  </a:cubicBezTo>
                  <a:cubicBezTo>
                    <a:pt x="54" y="13"/>
                    <a:pt x="59" y="28"/>
                    <a:pt x="52" y="41"/>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2" name="Freeform 20723">
              <a:extLst>
                <a:ext uri="{FF2B5EF4-FFF2-40B4-BE49-F238E27FC236}">
                  <a16:creationId xmlns:a16="http://schemas.microsoft.com/office/drawing/2014/main" id="{87752910-0BE4-43CA-9DE5-4A2570AE4213}"/>
                </a:ext>
              </a:extLst>
            </p:cNvPr>
            <p:cNvSpPr>
              <a:spLocks noEditPoints="1"/>
            </p:cNvSpPr>
            <p:nvPr/>
          </p:nvSpPr>
          <p:spPr bwMode="auto">
            <a:xfrm>
              <a:off x="6383181" y="7928317"/>
              <a:ext cx="188762" cy="189429"/>
            </a:xfrm>
            <a:custGeom>
              <a:avLst/>
              <a:gdLst>
                <a:gd name="T0" fmla="*/ 36 w 120"/>
                <a:gd name="T1" fmla="*/ 107 h 120"/>
                <a:gd name="T2" fmla="*/ 14 w 120"/>
                <a:gd name="T3" fmla="*/ 36 h 120"/>
                <a:gd name="T4" fmla="*/ 84 w 120"/>
                <a:gd name="T5" fmla="*/ 13 h 120"/>
                <a:gd name="T6" fmla="*/ 107 w 120"/>
                <a:gd name="T7" fmla="*/ 84 h 120"/>
                <a:gd name="T8" fmla="*/ 36 w 120"/>
                <a:gd name="T9" fmla="*/ 107 h 120"/>
                <a:gd name="T10" fmla="*/ 78 w 120"/>
                <a:gd name="T11" fmla="*/ 26 h 120"/>
                <a:gd name="T12" fmla="*/ 26 w 120"/>
                <a:gd name="T13" fmla="*/ 43 h 120"/>
                <a:gd name="T14" fmla="*/ 43 w 120"/>
                <a:gd name="T15" fmla="*/ 94 h 120"/>
                <a:gd name="T16" fmla="*/ 94 w 120"/>
                <a:gd name="T17" fmla="*/ 78 h 120"/>
                <a:gd name="T18" fmla="*/ 78 w 120"/>
                <a:gd name="T19" fmla="*/ 2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120">
                  <a:moveTo>
                    <a:pt x="36" y="107"/>
                  </a:moveTo>
                  <a:cubicBezTo>
                    <a:pt x="10" y="94"/>
                    <a:pt x="0" y="62"/>
                    <a:pt x="14" y="36"/>
                  </a:cubicBezTo>
                  <a:cubicBezTo>
                    <a:pt x="27" y="10"/>
                    <a:pt x="58" y="0"/>
                    <a:pt x="84" y="13"/>
                  </a:cubicBezTo>
                  <a:cubicBezTo>
                    <a:pt x="110" y="27"/>
                    <a:pt x="120" y="58"/>
                    <a:pt x="107" y="84"/>
                  </a:cubicBezTo>
                  <a:cubicBezTo>
                    <a:pt x="94" y="110"/>
                    <a:pt x="62" y="120"/>
                    <a:pt x="36" y="107"/>
                  </a:cubicBezTo>
                  <a:close/>
                  <a:moveTo>
                    <a:pt x="78" y="26"/>
                  </a:moveTo>
                  <a:cubicBezTo>
                    <a:pt x="59" y="16"/>
                    <a:pt x="36" y="24"/>
                    <a:pt x="26" y="43"/>
                  </a:cubicBezTo>
                  <a:cubicBezTo>
                    <a:pt x="16" y="61"/>
                    <a:pt x="24" y="85"/>
                    <a:pt x="43" y="94"/>
                  </a:cubicBezTo>
                  <a:cubicBezTo>
                    <a:pt x="61" y="104"/>
                    <a:pt x="85" y="97"/>
                    <a:pt x="94" y="78"/>
                  </a:cubicBezTo>
                  <a:cubicBezTo>
                    <a:pt x="104" y="59"/>
                    <a:pt x="97" y="36"/>
                    <a:pt x="78" y="26"/>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3" name="Freeform 20724">
              <a:extLst>
                <a:ext uri="{FF2B5EF4-FFF2-40B4-BE49-F238E27FC236}">
                  <a16:creationId xmlns:a16="http://schemas.microsoft.com/office/drawing/2014/main" id="{3D05A997-33C4-4F1F-A241-B1360C933112}"/>
                </a:ext>
              </a:extLst>
            </p:cNvPr>
            <p:cNvSpPr/>
            <p:nvPr/>
          </p:nvSpPr>
          <p:spPr bwMode="auto">
            <a:xfrm>
              <a:off x="4890427" y="8639342"/>
              <a:ext cx="54694" cy="56696"/>
            </a:xfrm>
            <a:custGeom>
              <a:avLst/>
              <a:gdLst>
                <a:gd name="T0" fmla="*/ 31 w 35"/>
                <a:gd name="T1" fmla="*/ 25 h 36"/>
                <a:gd name="T2" fmla="*/ 10 w 35"/>
                <a:gd name="T3" fmla="*/ 32 h 36"/>
                <a:gd name="T4" fmla="*/ 4 w 35"/>
                <a:gd name="T5" fmla="*/ 11 h 36"/>
                <a:gd name="T6" fmla="*/ 25 w 35"/>
                <a:gd name="T7" fmla="*/ 4 h 36"/>
                <a:gd name="T8" fmla="*/ 31 w 35"/>
                <a:gd name="T9" fmla="*/ 25 h 36"/>
              </a:gdLst>
              <a:ahLst/>
              <a:cxnLst>
                <a:cxn ang="0">
                  <a:pos x="T0" y="T1"/>
                </a:cxn>
                <a:cxn ang="0">
                  <a:pos x="T2" y="T3"/>
                </a:cxn>
                <a:cxn ang="0">
                  <a:pos x="T4" y="T5"/>
                </a:cxn>
                <a:cxn ang="0">
                  <a:pos x="T6" y="T7"/>
                </a:cxn>
                <a:cxn ang="0">
                  <a:pos x="T8" y="T9"/>
                </a:cxn>
              </a:cxnLst>
              <a:rect l="0" t="0" r="r" b="b"/>
              <a:pathLst>
                <a:path w="35" h="36">
                  <a:moveTo>
                    <a:pt x="31" y="25"/>
                  </a:moveTo>
                  <a:cubicBezTo>
                    <a:pt x="27" y="33"/>
                    <a:pt x="18" y="36"/>
                    <a:pt x="10" y="32"/>
                  </a:cubicBezTo>
                  <a:cubicBezTo>
                    <a:pt x="3" y="28"/>
                    <a:pt x="0" y="19"/>
                    <a:pt x="4" y="11"/>
                  </a:cubicBezTo>
                  <a:cubicBezTo>
                    <a:pt x="8" y="3"/>
                    <a:pt x="17" y="0"/>
                    <a:pt x="25" y="4"/>
                  </a:cubicBezTo>
                  <a:cubicBezTo>
                    <a:pt x="32" y="8"/>
                    <a:pt x="35" y="18"/>
                    <a:pt x="31" y="2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cxnSp>
          <p:nvCxnSpPr>
            <p:cNvPr id="94" name="直接连接符 93">
              <a:extLst>
                <a:ext uri="{FF2B5EF4-FFF2-40B4-BE49-F238E27FC236}">
                  <a16:creationId xmlns:a16="http://schemas.microsoft.com/office/drawing/2014/main" id="{CB99E43A-81D0-479F-B8AD-3BD6114437E1}"/>
                </a:ext>
              </a:extLst>
            </p:cNvPr>
            <p:cNvCxnSpPr>
              <a:stCxn id="37" idx="2"/>
              <a:endCxn id="73" idx="0"/>
            </p:cNvCxnSpPr>
            <p:nvPr/>
          </p:nvCxnSpPr>
          <p:spPr>
            <a:xfrm flipV="1">
              <a:off x="6668004" y="5972466"/>
              <a:ext cx="232014" cy="1355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D01160A8-F91B-400B-883A-0CB41F0AC9FA}"/>
                </a:ext>
              </a:extLst>
            </p:cNvPr>
            <p:cNvCxnSpPr>
              <a:stCxn id="51" idx="2"/>
              <a:endCxn id="73" idx="2"/>
            </p:cNvCxnSpPr>
            <p:nvPr/>
          </p:nvCxnSpPr>
          <p:spPr>
            <a:xfrm flipH="1" flipV="1">
              <a:off x="7008501" y="6013550"/>
              <a:ext cx="184860" cy="10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Freeform 20292">
              <a:extLst>
                <a:ext uri="{FF2B5EF4-FFF2-40B4-BE49-F238E27FC236}">
                  <a16:creationId xmlns:a16="http://schemas.microsoft.com/office/drawing/2014/main" id="{FB281A01-F53D-4779-A9BB-B5738F6FF7CE}"/>
                </a:ext>
              </a:extLst>
            </p:cNvPr>
            <p:cNvSpPr/>
            <p:nvPr/>
          </p:nvSpPr>
          <p:spPr bwMode="auto">
            <a:xfrm>
              <a:off x="5911620" y="5835260"/>
              <a:ext cx="78706" cy="77372"/>
            </a:xfrm>
            <a:custGeom>
              <a:avLst/>
              <a:gdLst>
                <a:gd name="T0" fmla="*/ 25 w 50"/>
                <a:gd name="T1" fmla="*/ 0 h 49"/>
                <a:gd name="T2" fmla="*/ 25 w 50"/>
                <a:gd name="T3" fmla="*/ 0 h 49"/>
                <a:gd name="T4" fmla="*/ 0 w 50"/>
                <a:gd name="T5" fmla="*/ 25 h 49"/>
                <a:gd name="T6" fmla="*/ 8 w 50"/>
                <a:gd name="T7" fmla="*/ 42 h 49"/>
                <a:gd name="T8" fmla="*/ 12 w 50"/>
                <a:gd name="T9" fmla="*/ 45 h 49"/>
                <a:gd name="T10" fmla="*/ 14 w 50"/>
                <a:gd name="T11" fmla="*/ 46 h 49"/>
                <a:gd name="T12" fmla="*/ 18 w 50"/>
                <a:gd name="T13" fmla="*/ 48 h 49"/>
                <a:gd name="T14" fmla="*/ 25 w 50"/>
                <a:gd name="T15" fmla="*/ 49 h 49"/>
                <a:gd name="T16" fmla="*/ 26 w 50"/>
                <a:gd name="T17" fmla="*/ 49 h 49"/>
                <a:gd name="T18" fmla="*/ 34 w 50"/>
                <a:gd name="T19" fmla="*/ 48 h 49"/>
                <a:gd name="T20" fmla="*/ 38 w 50"/>
                <a:gd name="T21" fmla="*/ 46 h 49"/>
                <a:gd name="T22" fmla="*/ 47 w 50"/>
                <a:gd name="T23" fmla="*/ 37 h 49"/>
                <a:gd name="T24" fmla="*/ 48 w 50"/>
                <a:gd name="T25" fmla="*/ 33 h 49"/>
                <a:gd name="T26" fmla="*/ 50 w 50"/>
                <a:gd name="T27" fmla="*/ 29 h 49"/>
                <a:gd name="T28" fmla="*/ 50 w 50"/>
                <a:gd name="T29" fmla="*/ 24 h 49"/>
                <a:gd name="T30" fmla="*/ 49 w 50"/>
                <a:gd name="T31" fmla="*/ 19 h 49"/>
                <a:gd name="T32" fmla="*/ 48 w 50"/>
                <a:gd name="T33" fmla="*/ 15 h 49"/>
                <a:gd name="T34" fmla="*/ 25 w 50"/>
                <a:gd name="T3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49">
                  <a:moveTo>
                    <a:pt x="25" y="0"/>
                  </a:moveTo>
                  <a:cubicBezTo>
                    <a:pt x="25" y="0"/>
                    <a:pt x="25" y="0"/>
                    <a:pt x="25" y="0"/>
                  </a:cubicBezTo>
                  <a:cubicBezTo>
                    <a:pt x="11" y="0"/>
                    <a:pt x="0" y="11"/>
                    <a:pt x="0" y="25"/>
                  </a:cubicBezTo>
                  <a:cubicBezTo>
                    <a:pt x="0" y="32"/>
                    <a:pt x="3" y="38"/>
                    <a:pt x="8" y="42"/>
                  </a:cubicBezTo>
                  <a:cubicBezTo>
                    <a:pt x="9" y="43"/>
                    <a:pt x="10" y="44"/>
                    <a:pt x="12" y="45"/>
                  </a:cubicBezTo>
                  <a:cubicBezTo>
                    <a:pt x="12" y="46"/>
                    <a:pt x="13" y="46"/>
                    <a:pt x="14" y="46"/>
                  </a:cubicBezTo>
                  <a:cubicBezTo>
                    <a:pt x="15" y="47"/>
                    <a:pt x="16" y="48"/>
                    <a:pt x="18" y="48"/>
                  </a:cubicBezTo>
                  <a:cubicBezTo>
                    <a:pt x="20" y="49"/>
                    <a:pt x="23" y="49"/>
                    <a:pt x="25" y="49"/>
                  </a:cubicBezTo>
                  <a:cubicBezTo>
                    <a:pt x="25" y="49"/>
                    <a:pt x="25" y="49"/>
                    <a:pt x="26" y="49"/>
                  </a:cubicBezTo>
                  <a:cubicBezTo>
                    <a:pt x="29" y="49"/>
                    <a:pt x="31" y="49"/>
                    <a:pt x="34" y="48"/>
                  </a:cubicBezTo>
                  <a:cubicBezTo>
                    <a:pt x="35" y="47"/>
                    <a:pt x="37" y="46"/>
                    <a:pt x="38" y="46"/>
                  </a:cubicBezTo>
                  <a:cubicBezTo>
                    <a:pt x="42" y="44"/>
                    <a:pt x="45" y="40"/>
                    <a:pt x="47" y="37"/>
                  </a:cubicBezTo>
                  <a:cubicBezTo>
                    <a:pt x="47" y="36"/>
                    <a:pt x="48" y="34"/>
                    <a:pt x="48" y="33"/>
                  </a:cubicBezTo>
                  <a:cubicBezTo>
                    <a:pt x="49" y="32"/>
                    <a:pt x="49" y="31"/>
                    <a:pt x="50" y="29"/>
                  </a:cubicBezTo>
                  <a:cubicBezTo>
                    <a:pt x="50" y="27"/>
                    <a:pt x="50" y="26"/>
                    <a:pt x="50" y="24"/>
                  </a:cubicBezTo>
                  <a:cubicBezTo>
                    <a:pt x="50" y="22"/>
                    <a:pt x="50" y="20"/>
                    <a:pt x="49" y="19"/>
                  </a:cubicBezTo>
                  <a:cubicBezTo>
                    <a:pt x="49" y="17"/>
                    <a:pt x="49" y="16"/>
                    <a:pt x="48" y="15"/>
                  </a:cubicBezTo>
                  <a:cubicBezTo>
                    <a:pt x="44" y="6"/>
                    <a:pt x="35" y="0"/>
                    <a:pt x="2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grpSp>
      <p:grpSp>
        <p:nvGrpSpPr>
          <p:cNvPr id="97" name="组合 96">
            <a:extLst>
              <a:ext uri="{FF2B5EF4-FFF2-40B4-BE49-F238E27FC236}">
                <a16:creationId xmlns:a16="http://schemas.microsoft.com/office/drawing/2014/main" id="{24C8380D-8E6C-47EB-908C-38F5A99891D8}"/>
              </a:ext>
            </a:extLst>
          </p:cNvPr>
          <p:cNvGrpSpPr/>
          <p:nvPr/>
        </p:nvGrpSpPr>
        <p:grpSpPr>
          <a:xfrm>
            <a:off x="4289459" y="-1270835"/>
            <a:ext cx="3627178" cy="2955492"/>
            <a:chOff x="4289459" y="-1270835"/>
            <a:chExt cx="3627178" cy="2955492"/>
          </a:xfrm>
        </p:grpSpPr>
        <p:sp>
          <p:nvSpPr>
            <p:cNvPr id="98" name="Freeform 20113">
              <a:extLst>
                <a:ext uri="{FF2B5EF4-FFF2-40B4-BE49-F238E27FC236}">
                  <a16:creationId xmlns:a16="http://schemas.microsoft.com/office/drawing/2014/main" id="{F3D751CC-7059-4806-9FD7-A03F982364EE}"/>
                </a:ext>
              </a:extLst>
            </p:cNvPr>
            <p:cNvSpPr>
              <a:spLocks noEditPoints="1"/>
            </p:cNvSpPr>
            <p:nvPr/>
          </p:nvSpPr>
          <p:spPr bwMode="auto">
            <a:xfrm>
              <a:off x="6932805" y="-855958"/>
              <a:ext cx="447560" cy="1528772"/>
            </a:xfrm>
            <a:custGeom>
              <a:avLst/>
              <a:gdLst>
                <a:gd name="T0" fmla="*/ 280 w 284"/>
                <a:gd name="T1" fmla="*/ 957 h 970"/>
                <a:gd name="T2" fmla="*/ 276 w 284"/>
                <a:gd name="T3" fmla="*/ 958 h 970"/>
                <a:gd name="T4" fmla="*/ 279 w 284"/>
                <a:gd name="T5" fmla="*/ 970 h 970"/>
                <a:gd name="T6" fmla="*/ 284 w 284"/>
                <a:gd name="T7" fmla="*/ 969 h 970"/>
                <a:gd name="T8" fmla="*/ 280 w 284"/>
                <a:gd name="T9" fmla="*/ 957 h 970"/>
                <a:gd name="T10" fmla="*/ 89 w 284"/>
                <a:gd name="T11" fmla="*/ 313 h 970"/>
                <a:gd name="T12" fmla="*/ 85 w 284"/>
                <a:gd name="T13" fmla="*/ 314 h 970"/>
                <a:gd name="T14" fmla="*/ 89 w 284"/>
                <a:gd name="T15" fmla="*/ 326 h 970"/>
                <a:gd name="T16" fmla="*/ 93 w 284"/>
                <a:gd name="T17" fmla="*/ 324 h 970"/>
                <a:gd name="T18" fmla="*/ 89 w 284"/>
                <a:gd name="T19" fmla="*/ 313 h 970"/>
                <a:gd name="T20" fmla="*/ 73 w 284"/>
                <a:gd name="T21" fmla="*/ 253 h 970"/>
                <a:gd name="T22" fmla="*/ 69 w 284"/>
                <a:gd name="T23" fmla="*/ 255 h 970"/>
                <a:gd name="T24" fmla="*/ 72 w 284"/>
                <a:gd name="T25" fmla="*/ 266 h 970"/>
                <a:gd name="T26" fmla="*/ 76 w 284"/>
                <a:gd name="T27" fmla="*/ 265 h 970"/>
                <a:gd name="T28" fmla="*/ 73 w 284"/>
                <a:gd name="T29" fmla="*/ 253 h 970"/>
                <a:gd name="T30" fmla="*/ 15 w 284"/>
                <a:gd name="T31" fmla="*/ 41 h 970"/>
                <a:gd name="T32" fmla="*/ 11 w 284"/>
                <a:gd name="T33" fmla="*/ 42 h 970"/>
                <a:gd name="T34" fmla="*/ 13 w 284"/>
                <a:gd name="T35" fmla="*/ 50 h 970"/>
                <a:gd name="T36" fmla="*/ 18 w 284"/>
                <a:gd name="T37" fmla="*/ 49 h 970"/>
                <a:gd name="T38" fmla="*/ 15 w 284"/>
                <a:gd name="T39" fmla="*/ 41 h 970"/>
                <a:gd name="T40" fmla="*/ 5 w 284"/>
                <a:gd name="T41" fmla="*/ 0 h 970"/>
                <a:gd name="T42" fmla="*/ 0 w 284"/>
                <a:gd name="T43" fmla="*/ 1 h 970"/>
                <a:gd name="T44" fmla="*/ 3 w 284"/>
                <a:gd name="T45" fmla="*/ 9 h 970"/>
                <a:gd name="T46" fmla="*/ 7 w 284"/>
                <a:gd name="T47" fmla="*/ 8 h 970"/>
                <a:gd name="T48" fmla="*/ 5 w 284"/>
                <a:gd name="T49"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970">
                  <a:moveTo>
                    <a:pt x="280" y="957"/>
                  </a:moveTo>
                  <a:cubicBezTo>
                    <a:pt x="279" y="957"/>
                    <a:pt x="277" y="958"/>
                    <a:pt x="276" y="958"/>
                  </a:cubicBezTo>
                  <a:cubicBezTo>
                    <a:pt x="279" y="970"/>
                    <a:pt x="279" y="970"/>
                    <a:pt x="279" y="970"/>
                  </a:cubicBezTo>
                  <a:cubicBezTo>
                    <a:pt x="281" y="969"/>
                    <a:pt x="282" y="969"/>
                    <a:pt x="284" y="969"/>
                  </a:cubicBezTo>
                  <a:cubicBezTo>
                    <a:pt x="280" y="957"/>
                    <a:pt x="280" y="957"/>
                    <a:pt x="280" y="957"/>
                  </a:cubicBezTo>
                  <a:moveTo>
                    <a:pt x="89" y="313"/>
                  </a:moveTo>
                  <a:cubicBezTo>
                    <a:pt x="88" y="313"/>
                    <a:pt x="87" y="314"/>
                    <a:pt x="85" y="314"/>
                  </a:cubicBezTo>
                  <a:cubicBezTo>
                    <a:pt x="89" y="326"/>
                    <a:pt x="89" y="326"/>
                    <a:pt x="89" y="326"/>
                  </a:cubicBezTo>
                  <a:cubicBezTo>
                    <a:pt x="90" y="325"/>
                    <a:pt x="91" y="325"/>
                    <a:pt x="93" y="324"/>
                  </a:cubicBezTo>
                  <a:cubicBezTo>
                    <a:pt x="89" y="313"/>
                    <a:pt x="89" y="313"/>
                    <a:pt x="89" y="313"/>
                  </a:cubicBezTo>
                  <a:moveTo>
                    <a:pt x="73" y="253"/>
                  </a:moveTo>
                  <a:cubicBezTo>
                    <a:pt x="71" y="254"/>
                    <a:pt x="70" y="254"/>
                    <a:pt x="69" y="255"/>
                  </a:cubicBezTo>
                  <a:cubicBezTo>
                    <a:pt x="72" y="266"/>
                    <a:pt x="72" y="266"/>
                    <a:pt x="72" y="266"/>
                  </a:cubicBezTo>
                  <a:cubicBezTo>
                    <a:pt x="73" y="266"/>
                    <a:pt x="75" y="265"/>
                    <a:pt x="76" y="265"/>
                  </a:cubicBezTo>
                  <a:cubicBezTo>
                    <a:pt x="73" y="253"/>
                    <a:pt x="73" y="253"/>
                    <a:pt x="73" y="253"/>
                  </a:cubicBezTo>
                  <a:moveTo>
                    <a:pt x="15" y="41"/>
                  </a:moveTo>
                  <a:cubicBezTo>
                    <a:pt x="14" y="41"/>
                    <a:pt x="13" y="42"/>
                    <a:pt x="11" y="42"/>
                  </a:cubicBezTo>
                  <a:cubicBezTo>
                    <a:pt x="13" y="50"/>
                    <a:pt x="13" y="50"/>
                    <a:pt x="13" y="50"/>
                  </a:cubicBezTo>
                  <a:cubicBezTo>
                    <a:pt x="15" y="50"/>
                    <a:pt x="16" y="49"/>
                    <a:pt x="18" y="49"/>
                  </a:cubicBezTo>
                  <a:cubicBezTo>
                    <a:pt x="15" y="41"/>
                    <a:pt x="15" y="41"/>
                    <a:pt x="15" y="41"/>
                  </a:cubicBezTo>
                  <a:moveTo>
                    <a:pt x="5" y="0"/>
                  </a:moveTo>
                  <a:cubicBezTo>
                    <a:pt x="3" y="0"/>
                    <a:pt x="2" y="1"/>
                    <a:pt x="0" y="1"/>
                  </a:cubicBezTo>
                  <a:cubicBezTo>
                    <a:pt x="3" y="9"/>
                    <a:pt x="3" y="9"/>
                    <a:pt x="3" y="9"/>
                  </a:cubicBezTo>
                  <a:cubicBezTo>
                    <a:pt x="4" y="9"/>
                    <a:pt x="5" y="8"/>
                    <a:pt x="7" y="8"/>
                  </a:cubicBezTo>
                  <a:cubicBezTo>
                    <a:pt x="5" y="0"/>
                    <a:pt x="5" y="0"/>
                    <a:pt x="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9" name="Freeform 20173">
              <a:extLst>
                <a:ext uri="{FF2B5EF4-FFF2-40B4-BE49-F238E27FC236}">
                  <a16:creationId xmlns:a16="http://schemas.microsoft.com/office/drawing/2014/main" id="{4D9D7705-A123-4DD0-BA24-C479D4CEC90B}"/>
                </a:ext>
              </a:extLst>
            </p:cNvPr>
            <p:cNvSpPr/>
            <p:nvPr/>
          </p:nvSpPr>
          <p:spPr bwMode="auto">
            <a:xfrm>
              <a:off x="4442874" y="1081020"/>
              <a:ext cx="9338" cy="4669"/>
            </a:xfrm>
            <a:custGeom>
              <a:avLst/>
              <a:gdLst>
                <a:gd name="T0" fmla="*/ 9 w 14"/>
                <a:gd name="T1" fmla="*/ 0 h 7"/>
                <a:gd name="T2" fmla="*/ 2 w 14"/>
                <a:gd name="T3" fmla="*/ 3 h 7"/>
                <a:gd name="T4" fmla="*/ 0 w 14"/>
                <a:gd name="T5" fmla="*/ 3 h 7"/>
                <a:gd name="T6" fmla="*/ 14 w 14"/>
                <a:gd name="T7" fmla="*/ 7 h 7"/>
                <a:gd name="T8" fmla="*/ 9 w 14"/>
                <a:gd name="T9" fmla="*/ 0 h 7"/>
              </a:gdLst>
              <a:ahLst/>
              <a:cxnLst>
                <a:cxn ang="0">
                  <a:pos x="T0" y="T1"/>
                </a:cxn>
                <a:cxn ang="0">
                  <a:pos x="T2" y="T3"/>
                </a:cxn>
                <a:cxn ang="0">
                  <a:pos x="T4" y="T5"/>
                </a:cxn>
                <a:cxn ang="0">
                  <a:pos x="T6" y="T7"/>
                </a:cxn>
                <a:cxn ang="0">
                  <a:pos x="T8" y="T9"/>
                </a:cxn>
              </a:cxnLst>
              <a:rect l="0" t="0" r="r" b="b"/>
              <a:pathLst>
                <a:path w="14" h="7">
                  <a:moveTo>
                    <a:pt x="9" y="0"/>
                  </a:moveTo>
                  <a:lnTo>
                    <a:pt x="2" y="3"/>
                  </a:lnTo>
                  <a:lnTo>
                    <a:pt x="0" y="3"/>
                  </a:lnTo>
                  <a:lnTo>
                    <a:pt x="14" y="7"/>
                  </a:lnTo>
                  <a:lnTo>
                    <a:pt x="9" y="0"/>
                  </a:ln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0" name="Freeform 20175">
              <a:extLst>
                <a:ext uri="{FF2B5EF4-FFF2-40B4-BE49-F238E27FC236}">
                  <a16:creationId xmlns:a16="http://schemas.microsoft.com/office/drawing/2014/main" id="{EA4FEDDD-D102-48F1-8749-78AC05B37ADE}"/>
                </a:ext>
              </a:extLst>
            </p:cNvPr>
            <p:cNvSpPr>
              <a:spLocks noEditPoints="1"/>
            </p:cNvSpPr>
            <p:nvPr/>
          </p:nvSpPr>
          <p:spPr bwMode="auto">
            <a:xfrm>
              <a:off x="4328817" y="-677869"/>
              <a:ext cx="529602" cy="1161920"/>
            </a:xfrm>
            <a:custGeom>
              <a:avLst/>
              <a:gdLst>
                <a:gd name="T0" fmla="*/ 162 w 336"/>
                <a:gd name="T1" fmla="*/ 720 h 737"/>
                <a:gd name="T2" fmla="*/ 154 w 336"/>
                <a:gd name="T3" fmla="*/ 735 h 737"/>
                <a:gd name="T4" fmla="*/ 158 w 336"/>
                <a:gd name="T5" fmla="*/ 737 h 737"/>
                <a:gd name="T6" fmla="*/ 166 w 336"/>
                <a:gd name="T7" fmla="*/ 722 h 737"/>
                <a:gd name="T8" fmla="*/ 162 w 336"/>
                <a:gd name="T9" fmla="*/ 720 h 737"/>
                <a:gd name="T10" fmla="*/ 133 w 336"/>
                <a:gd name="T11" fmla="*/ 716 h 737"/>
                <a:gd name="T12" fmla="*/ 129 w 336"/>
                <a:gd name="T13" fmla="*/ 717 h 737"/>
                <a:gd name="T14" fmla="*/ 132 w 336"/>
                <a:gd name="T15" fmla="*/ 733 h 737"/>
                <a:gd name="T16" fmla="*/ 136 w 336"/>
                <a:gd name="T17" fmla="*/ 732 h 737"/>
                <a:gd name="T18" fmla="*/ 133 w 336"/>
                <a:gd name="T19" fmla="*/ 716 h 737"/>
                <a:gd name="T20" fmla="*/ 332 w 336"/>
                <a:gd name="T21" fmla="*/ 398 h 737"/>
                <a:gd name="T22" fmla="*/ 171 w 336"/>
                <a:gd name="T23" fmla="*/ 704 h 737"/>
                <a:gd name="T24" fmla="*/ 175 w 336"/>
                <a:gd name="T25" fmla="*/ 706 h 737"/>
                <a:gd name="T26" fmla="*/ 336 w 336"/>
                <a:gd name="T27" fmla="*/ 400 h 737"/>
                <a:gd name="T28" fmla="*/ 332 w 336"/>
                <a:gd name="T29" fmla="*/ 398 h 737"/>
                <a:gd name="T30" fmla="*/ 4 w 336"/>
                <a:gd name="T31" fmla="*/ 6 h 737"/>
                <a:gd name="T32" fmla="*/ 0 w 336"/>
                <a:gd name="T33" fmla="*/ 7 h 737"/>
                <a:gd name="T34" fmla="*/ 125 w 336"/>
                <a:gd name="T35" fmla="*/ 698 h 737"/>
                <a:gd name="T36" fmla="*/ 130 w 336"/>
                <a:gd name="T37" fmla="*/ 697 h 737"/>
                <a:gd name="T38" fmla="*/ 4 w 336"/>
                <a:gd name="T39" fmla="*/ 6 h 737"/>
                <a:gd name="T40" fmla="*/ 14 w 336"/>
                <a:gd name="T41" fmla="*/ 0 h 737"/>
                <a:gd name="T42" fmla="*/ 11 w 336"/>
                <a:gd name="T43" fmla="*/ 3 h 737"/>
                <a:gd name="T44" fmla="*/ 327 w 336"/>
                <a:gd name="T45" fmla="*/ 349 h 737"/>
                <a:gd name="T46" fmla="*/ 330 w 336"/>
                <a:gd name="T47" fmla="*/ 346 h 737"/>
                <a:gd name="T48" fmla="*/ 14 w 336"/>
                <a:gd name="T49"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737">
                  <a:moveTo>
                    <a:pt x="162" y="720"/>
                  </a:moveTo>
                  <a:cubicBezTo>
                    <a:pt x="154" y="735"/>
                    <a:pt x="154" y="735"/>
                    <a:pt x="154" y="735"/>
                  </a:cubicBezTo>
                  <a:cubicBezTo>
                    <a:pt x="155" y="736"/>
                    <a:pt x="157" y="736"/>
                    <a:pt x="158" y="737"/>
                  </a:cubicBezTo>
                  <a:cubicBezTo>
                    <a:pt x="166" y="722"/>
                    <a:pt x="166" y="722"/>
                    <a:pt x="166" y="722"/>
                  </a:cubicBezTo>
                  <a:cubicBezTo>
                    <a:pt x="164" y="722"/>
                    <a:pt x="163" y="721"/>
                    <a:pt x="162" y="720"/>
                  </a:cubicBezTo>
                  <a:moveTo>
                    <a:pt x="133" y="716"/>
                  </a:moveTo>
                  <a:cubicBezTo>
                    <a:pt x="131" y="716"/>
                    <a:pt x="130" y="716"/>
                    <a:pt x="129" y="717"/>
                  </a:cubicBezTo>
                  <a:cubicBezTo>
                    <a:pt x="132" y="733"/>
                    <a:pt x="132" y="733"/>
                    <a:pt x="132" y="733"/>
                  </a:cubicBezTo>
                  <a:cubicBezTo>
                    <a:pt x="133" y="733"/>
                    <a:pt x="134" y="732"/>
                    <a:pt x="136" y="732"/>
                  </a:cubicBezTo>
                  <a:cubicBezTo>
                    <a:pt x="133" y="716"/>
                    <a:pt x="133" y="716"/>
                    <a:pt x="133" y="716"/>
                  </a:cubicBezTo>
                  <a:moveTo>
                    <a:pt x="332" y="398"/>
                  </a:moveTo>
                  <a:cubicBezTo>
                    <a:pt x="171" y="704"/>
                    <a:pt x="171" y="704"/>
                    <a:pt x="171" y="704"/>
                  </a:cubicBezTo>
                  <a:cubicBezTo>
                    <a:pt x="172" y="704"/>
                    <a:pt x="173" y="705"/>
                    <a:pt x="175" y="706"/>
                  </a:cubicBezTo>
                  <a:cubicBezTo>
                    <a:pt x="336" y="400"/>
                    <a:pt x="336" y="400"/>
                    <a:pt x="336" y="400"/>
                  </a:cubicBezTo>
                  <a:cubicBezTo>
                    <a:pt x="335" y="399"/>
                    <a:pt x="333" y="399"/>
                    <a:pt x="332" y="398"/>
                  </a:cubicBezTo>
                  <a:moveTo>
                    <a:pt x="4" y="6"/>
                  </a:moveTo>
                  <a:cubicBezTo>
                    <a:pt x="3" y="7"/>
                    <a:pt x="2" y="7"/>
                    <a:pt x="0" y="7"/>
                  </a:cubicBezTo>
                  <a:cubicBezTo>
                    <a:pt x="125" y="698"/>
                    <a:pt x="125" y="698"/>
                    <a:pt x="125" y="698"/>
                  </a:cubicBezTo>
                  <a:cubicBezTo>
                    <a:pt x="127" y="698"/>
                    <a:pt x="128" y="697"/>
                    <a:pt x="130" y="697"/>
                  </a:cubicBezTo>
                  <a:cubicBezTo>
                    <a:pt x="4" y="6"/>
                    <a:pt x="4" y="6"/>
                    <a:pt x="4" y="6"/>
                  </a:cubicBezTo>
                  <a:moveTo>
                    <a:pt x="14" y="0"/>
                  </a:moveTo>
                  <a:cubicBezTo>
                    <a:pt x="13" y="1"/>
                    <a:pt x="12" y="2"/>
                    <a:pt x="11" y="3"/>
                  </a:cubicBezTo>
                  <a:cubicBezTo>
                    <a:pt x="327" y="349"/>
                    <a:pt x="327" y="349"/>
                    <a:pt x="327" y="349"/>
                  </a:cubicBezTo>
                  <a:cubicBezTo>
                    <a:pt x="328" y="348"/>
                    <a:pt x="329" y="347"/>
                    <a:pt x="330" y="346"/>
                  </a:cubicBezTo>
                  <a:cubicBezTo>
                    <a:pt x="14" y="0"/>
                    <a:pt x="14" y="0"/>
                    <a:pt x="1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1" name="Freeform 20176">
              <a:extLst>
                <a:ext uri="{FF2B5EF4-FFF2-40B4-BE49-F238E27FC236}">
                  <a16:creationId xmlns:a16="http://schemas.microsoft.com/office/drawing/2014/main" id="{F9441EE5-8387-4429-971E-70BDE54192ED}"/>
                </a:ext>
              </a:extLst>
            </p:cNvPr>
            <p:cNvSpPr>
              <a:spLocks noEditPoints="1"/>
            </p:cNvSpPr>
            <p:nvPr/>
          </p:nvSpPr>
          <p:spPr bwMode="auto">
            <a:xfrm>
              <a:off x="4352829" y="-950673"/>
              <a:ext cx="764388" cy="815078"/>
            </a:xfrm>
            <a:custGeom>
              <a:avLst/>
              <a:gdLst>
                <a:gd name="T0" fmla="*/ 346 w 485"/>
                <a:gd name="T1" fmla="*/ 515 h 517"/>
                <a:gd name="T2" fmla="*/ 478 w 485"/>
                <a:gd name="T3" fmla="*/ 269 h 517"/>
                <a:gd name="T4" fmla="*/ 308 w 485"/>
                <a:gd name="T5" fmla="*/ 261 h 517"/>
                <a:gd name="T6" fmla="*/ 329 w 485"/>
                <a:gd name="T7" fmla="*/ 513 h 517"/>
                <a:gd name="T8" fmla="*/ 308 w 485"/>
                <a:gd name="T9" fmla="*/ 261 h 517"/>
                <a:gd name="T10" fmla="*/ 478 w 485"/>
                <a:gd name="T11" fmla="*/ 261 h 517"/>
                <a:gd name="T12" fmla="*/ 485 w 485"/>
                <a:gd name="T13" fmla="*/ 256 h 517"/>
                <a:gd name="T14" fmla="*/ 306 w 485"/>
                <a:gd name="T15" fmla="*/ 235 h 517"/>
                <a:gd name="T16" fmla="*/ 302 w 485"/>
                <a:gd name="T17" fmla="*/ 236 h 517"/>
                <a:gd name="T18" fmla="*/ 303 w 485"/>
                <a:gd name="T19" fmla="*/ 248 h 517"/>
                <a:gd name="T20" fmla="*/ 306 w 485"/>
                <a:gd name="T21" fmla="*/ 235 h 517"/>
                <a:gd name="T22" fmla="*/ 466 w 485"/>
                <a:gd name="T23" fmla="*/ 239 h 517"/>
                <a:gd name="T24" fmla="*/ 473 w 485"/>
                <a:gd name="T25" fmla="*/ 236 h 517"/>
                <a:gd name="T26" fmla="*/ 352 w 485"/>
                <a:gd name="T27" fmla="*/ 217 h 517"/>
                <a:gd name="T28" fmla="*/ 458 w 485"/>
                <a:gd name="T29" fmla="*/ 238 h 517"/>
                <a:gd name="T30" fmla="*/ 352 w 485"/>
                <a:gd name="T31" fmla="*/ 217 h 517"/>
                <a:gd name="T32" fmla="*/ 326 w 485"/>
                <a:gd name="T33" fmla="*/ 217 h 517"/>
                <a:gd name="T34" fmla="*/ 338 w 485"/>
                <a:gd name="T35" fmla="*/ 214 h 517"/>
                <a:gd name="T36" fmla="*/ 266 w 485"/>
                <a:gd name="T37" fmla="*/ 203 h 517"/>
                <a:gd name="T38" fmla="*/ 277 w 485"/>
                <a:gd name="T39" fmla="*/ 209 h 517"/>
                <a:gd name="T40" fmla="*/ 266 w 485"/>
                <a:gd name="T41" fmla="*/ 203 h 517"/>
                <a:gd name="T42" fmla="*/ 295 w 485"/>
                <a:gd name="T43" fmla="*/ 174 h 517"/>
                <a:gd name="T44" fmla="*/ 301 w 485"/>
                <a:gd name="T45" fmla="*/ 186 h 517"/>
                <a:gd name="T46" fmla="*/ 4 w 485"/>
                <a:gd name="T47" fmla="*/ 161 h 517"/>
                <a:gd name="T48" fmla="*/ 252 w 485"/>
                <a:gd name="T49" fmla="*/ 205 h 517"/>
                <a:gd name="T50" fmla="*/ 4 w 485"/>
                <a:gd name="T51" fmla="*/ 161 h 517"/>
                <a:gd name="T52" fmla="*/ 281 w 485"/>
                <a:gd name="T53" fmla="*/ 13 h 517"/>
                <a:gd name="T54" fmla="*/ 279 w 485"/>
                <a:gd name="T55" fmla="*/ 13 h 517"/>
                <a:gd name="T56" fmla="*/ 298 w 485"/>
                <a:gd name="T57" fmla="*/ 160 h 517"/>
                <a:gd name="T58" fmla="*/ 261 w 485"/>
                <a:gd name="T59" fmla="*/ 0 h 517"/>
                <a:gd name="T60" fmla="*/ 3 w 485"/>
                <a:gd name="T61" fmla="*/ 151 h 517"/>
                <a:gd name="T62" fmla="*/ 261 w 485"/>
                <a:gd name="T63"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5" h="517">
                  <a:moveTo>
                    <a:pt x="474" y="268"/>
                  </a:moveTo>
                  <a:cubicBezTo>
                    <a:pt x="346" y="515"/>
                    <a:pt x="346" y="515"/>
                    <a:pt x="346" y="515"/>
                  </a:cubicBezTo>
                  <a:cubicBezTo>
                    <a:pt x="347" y="516"/>
                    <a:pt x="349" y="517"/>
                    <a:pt x="350" y="517"/>
                  </a:cubicBezTo>
                  <a:cubicBezTo>
                    <a:pt x="478" y="269"/>
                    <a:pt x="478" y="269"/>
                    <a:pt x="478" y="269"/>
                  </a:cubicBezTo>
                  <a:cubicBezTo>
                    <a:pt x="477" y="269"/>
                    <a:pt x="475" y="268"/>
                    <a:pt x="474" y="268"/>
                  </a:cubicBezTo>
                  <a:moveTo>
                    <a:pt x="308" y="261"/>
                  </a:moveTo>
                  <a:cubicBezTo>
                    <a:pt x="307" y="261"/>
                    <a:pt x="305" y="261"/>
                    <a:pt x="304" y="261"/>
                  </a:cubicBezTo>
                  <a:cubicBezTo>
                    <a:pt x="329" y="513"/>
                    <a:pt x="329" y="513"/>
                    <a:pt x="329" y="513"/>
                  </a:cubicBezTo>
                  <a:cubicBezTo>
                    <a:pt x="330" y="513"/>
                    <a:pt x="332" y="513"/>
                    <a:pt x="333" y="513"/>
                  </a:cubicBezTo>
                  <a:cubicBezTo>
                    <a:pt x="308" y="261"/>
                    <a:pt x="308" y="261"/>
                    <a:pt x="308" y="261"/>
                  </a:cubicBezTo>
                  <a:moveTo>
                    <a:pt x="481" y="254"/>
                  </a:moveTo>
                  <a:cubicBezTo>
                    <a:pt x="478" y="261"/>
                    <a:pt x="478" y="261"/>
                    <a:pt x="478" y="261"/>
                  </a:cubicBezTo>
                  <a:cubicBezTo>
                    <a:pt x="479" y="261"/>
                    <a:pt x="480" y="262"/>
                    <a:pt x="482" y="262"/>
                  </a:cubicBezTo>
                  <a:cubicBezTo>
                    <a:pt x="485" y="256"/>
                    <a:pt x="485" y="256"/>
                    <a:pt x="485" y="256"/>
                  </a:cubicBezTo>
                  <a:cubicBezTo>
                    <a:pt x="483" y="255"/>
                    <a:pt x="482" y="255"/>
                    <a:pt x="481" y="254"/>
                  </a:cubicBezTo>
                  <a:moveTo>
                    <a:pt x="306" y="235"/>
                  </a:moveTo>
                  <a:cubicBezTo>
                    <a:pt x="305" y="235"/>
                    <a:pt x="303" y="235"/>
                    <a:pt x="302" y="236"/>
                  </a:cubicBezTo>
                  <a:cubicBezTo>
                    <a:pt x="302" y="236"/>
                    <a:pt x="302" y="236"/>
                    <a:pt x="302" y="236"/>
                  </a:cubicBezTo>
                  <a:cubicBezTo>
                    <a:pt x="302" y="236"/>
                    <a:pt x="302" y="236"/>
                    <a:pt x="301" y="236"/>
                  </a:cubicBezTo>
                  <a:cubicBezTo>
                    <a:pt x="303" y="248"/>
                    <a:pt x="303" y="248"/>
                    <a:pt x="303" y="248"/>
                  </a:cubicBezTo>
                  <a:cubicBezTo>
                    <a:pt x="304" y="248"/>
                    <a:pt x="306" y="247"/>
                    <a:pt x="307" y="247"/>
                  </a:cubicBezTo>
                  <a:cubicBezTo>
                    <a:pt x="306" y="235"/>
                    <a:pt x="306" y="235"/>
                    <a:pt x="306" y="235"/>
                  </a:cubicBezTo>
                  <a:moveTo>
                    <a:pt x="466" y="235"/>
                  </a:moveTo>
                  <a:cubicBezTo>
                    <a:pt x="466" y="236"/>
                    <a:pt x="466" y="238"/>
                    <a:pt x="466" y="239"/>
                  </a:cubicBezTo>
                  <a:cubicBezTo>
                    <a:pt x="472" y="240"/>
                    <a:pt x="472" y="240"/>
                    <a:pt x="472" y="240"/>
                  </a:cubicBezTo>
                  <a:cubicBezTo>
                    <a:pt x="473" y="239"/>
                    <a:pt x="473" y="237"/>
                    <a:pt x="473" y="236"/>
                  </a:cubicBezTo>
                  <a:cubicBezTo>
                    <a:pt x="466" y="235"/>
                    <a:pt x="466" y="235"/>
                    <a:pt x="466" y="235"/>
                  </a:cubicBezTo>
                  <a:moveTo>
                    <a:pt x="352" y="217"/>
                  </a:moveTo>
                  <a:cubicBezTo>
                    <a:pt x="352" y="218"/>
                    <a:pt x="351" y="219"/>
                    <a:pt x="351" y="221"/>
                  </a:cubicBezTo>
                  <a:cubicBezTo>
                    <a:pt x="458" y="238"/>
                    <a:pt x="458" y="238"/>
                    <a:pt x="458" y="238"/>
                  </a:cubicBezTo>
                  <a:cubicBezTo>
                    <a:pt x="458" y="237"/>
                    <a:pt x="458" y="235"/>
                    <a:pt x="459" y="234"/>
                  </a:cubicBezTo>
                  <a:cubicBezTo>
                    <a:pt x="352" y="217"/>
                    <a:pt x="352" y="217"/>
                    <a:pt x="352" y="217"/>
                  </a:cubicBezTo>
                  <a:moveTo>
                    <a:pt x="326" y="212"/>
                  </a:moveTo>
                  <a:cubicBezTo>
                    <a:pt x="326" y="214"/>
                    <a:pt x="326" y="215"/>
                    <a:pt x="326" y="217"/>
                  </a:cubicBezTo>
                  <a:cubicBezTo>
                    <a:pt x="338" y="219"/>
                    <a:pt x="338" y="219"/>
                    <a:pt x="338" y="219"/>
                  </a:cubicBezTo>
                  <a:cubicBezTo>
                    <a:pt x="338" y="217"/>
                    <a:pt x="338" y="216"/>
                    <a:pt x="338" y="214"/>
                  </a:cubicBezTo>
                  <a:cubicBezTo>
                    <a:pt x="326" y="212"/>
                    <a:pt x="326" y="212"/>
                    <a:pt x="326" y="212"/>
                  </a:cubicBezTo>
                  <a:moveTo>
                    <a:pt x="266" y="203"/>
                  </a:moveTo>
                  <a:cubicBezTo>
                    <a:pt x="265" y="204"/>
                    <a:pt x="265" y="206"/>
                    <a:pt x="265" y="207"/>
                  </a:cubicBezTo>
                  <a:cubicBezTo>
                    <a:pt x="277" y="209"/>
                    <a:pt x="277" y="209"/>
                    <a:pt x="277" y="209"/>
                  </a:cubicBezTo>
                  <a:cubicBezTo>
                    <a:pt x="277" y="207"/>
                    <a:pt x="277" y="206"/>
                    <a:pt x="278" y="205"/>
                  </a:cubicBezTo>
                  <a:cubicBezTo>
                    <a:pt x="266" y="203"/>
                    <a:pt x="266" y="203"/>
                    <a:pt x="266" y="203"/>
                  </a:cubicBezTo>
                  <a:moveTo>
                    <a:pt x="300" y="174"/>
                  </a:moveTo>
                  <a:cubicBezTo>
                    <a:pt x="298" y="174"/>
                    <a:pt x="297" y="174"/>
                    <a:pt x="295" y="174"/>
                  </a:cubicBezTo>
                  <a:cubicBezTo>
                    <a:pt x="297" y="186"/>
                    <a:pt x="297" y="186"/>
                    <a:pt x="297" y="186"/>
                  </a:cubicBezTo>
                  <a:cubicBezTo>
                    <a:pt x="298" y="186"/>
                    <a:pt x="299" y="186"/>
                    <a:pt x="301" y="186"/>
                  </a:cubicBezTo>
                  <a:cubicBezTo>
                    <a:pt x="300" y="174"/>
                    <a:pt x="300" y="174"/>
                    <a:pt x="300" y="174"/>
                  </a:cubicBezTo>
                  <a:moveTo>
                    <a:pt x="4" y="161"/>
                  </a:moveTo>
                  <a:cubicBezTo>
                    <a:pt x="4" y="162"/>
                    <a:pt x="4" y="163"/>
                    <a:pt x="4" y="165"/>
                  </a:cubicBezTo>
                  <a:cubicBezTo>
                    <a:pt x="252" y="205"/>
                    <a:pt x="252" y="205"/>
                    <a:pt x="252" y="205"/>
                  </a:cubicBezTo>
                  <a:cubicBezTo>
                    <a:pt x="252" y="203"/>
                    <a:pt x="252" y="202"/>
                    <a:pt x="252" y="201"/>
                  </a:cubicBezTo>
                  <a:cubicBezTo>
                    <a:pt x="4" y="161"/>
                    <a:pt x="4" y="161"/>
                    <a:pt x="4" y="161"/>
                  </a:cubicBezTo>
                  <a:moveTo>
                    <a:pt x="284" y="13"/>
                  </a:moveTo>
                  <a:cubicBezTo>
                    <a:pt x="283" y="13"/>
                    <a:pt x="282" y="13"/>
                    <a:pt x="281" y="13"/>
                  </a:cubicBezTo>
                  <a:cubicBezTo>
                    <a:pt x="281" y="13"/>
                    <a:pt x="281" y="13"/>
                    <a:pt x="280" y="13"/>
                  </a:cubicBezTo>
                  <a:cubicBezTo>
                    <a:pt x="280" y="13"/>
                    <a:pt x="280" y="13"/>
                    <a:pt x="279" y="13"/>
                  </a:cubicBezTo>
                  <a:cubicBezTo>
                    <a:pt x="294" y="161"/>
                    <a:pt x="294" y="161"/>
                    <a:pt x="294" y="161"/>
                  </a:cubicBezTo>
                  <a:cubicBezTo>
                    <a:pt x="295" y="161"/>
                    <a:pt x="297" y="160"/>
                    <a:pt x="298" y="160"/>
                  </a:cubicBezTo>
                  <a:cubicBezTo>
                    <a:pt x="284" y="13"/>
                    <a:pt x="284" y="13"/>
                    <a:pt x="284" y="13"/>
                  </a:cubicBezTo>
                  <a:moveTo>
                    <a:pt x="261" y="0"/>
                  </a:moveTo>
                  <a:cubicBezTo>
                    <a:pt x="0" y="148"/>
                    <a:pt x="0" y="148"/>
                    <a:pt x="0" y="148"/>
                  </a:cubicBezTo>
                  <a:cubicBezTo>
                    <a:pt x="1" y="149"/>
                    <a:pt x="2" y="150"/>
                    <a:pt x="3" y="151"/>
                  </a:cubicBezTo>
                  <a:cubicBezTo>
                    <a:pt x="263" y="4"/>
                    <a:pt x="263" y="4"/>
                    <a:pt x="263" y="4"/>
                  </a:cubicBezTo>
                  <a:cubicBezTo>
                    <a:pt x="262" y="3"/>
                    <a:pt x="262" y="2"/>
                    <a:pt x="26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2" name="Freeform 20177">
              <a:extLst>
                <a:ext uri="{FF2B5EF4-FFF2-40B4-BE49-F238E27FC236}">
                  <a16:creationId xmlns:a16="http://schemas.microsoft.com/office/drawing/2014/main" id="{F02DC8BE-DF79-4DB6-82CD-4D989CE8E7AE}"/>
                </a:ext>
              </a:extLst>
            </p:cNvPr>
            <p:cNvSpPr>
              <a:spLocks noEditPoints="1"/>
            </p:cNvSpPr>
            <p:nvPr/>
          </p:nvSpPr>
          <p:spPr bwMode="auto">
            <a:xfrm>
              <a:off x="4813062" y="-939334"/>
              <a:ext cx="630320" cy="821081"/>
            </a:xfrm>
            <a:custGeom>
              <a:avLst/>
              <a:gdLst>
                <a:gd name="T0" fmla="*/ 398 w 400"/>
                <a:gd name="T1" fmla="*/ 306 h 521"/>
                <a:gd name="T2" fmla="*/ 67 w 400"/>
                <a:gd name="T3" fmla="*/ 518 h 521"/>
                <a:gd name="T4" fmla="*/ 69 w 400"/>
                <a:gd name="T5" fmla="*/ 521 h 521"/>
                <a:gd name="T6" fmla="*/ 400 w 400"/>
                <a:gd name="T7" fmla="*/ 310 h 521"/>
                <a:gd name="T8" fmla="*/ 398 w 400"/>
                <a:gd name="T9" fmla="*/ 306 h 521"/>
                <a:gd name="T10" fmla="*/ 224 w 400"/>
                <a:gd name="T11" fmla="*/ 237 h 521"/>
                <a:gd name="T12" fmla="*/ 223 w 400"/>
                <a:gd name="T13" fmla="*/ 242 h 521"/>
                <a:gd name="T14" fmla="*/ 395 w 400"/>
                <a:gd name="T15" fmla="*/ 279 h 521"/>
                <a:gd name="T16" fmla="*/ 396 w 400"/>
                <a:gd name="T17" fmla="*/ 275 h 521"/>
                <a:gd name="T18" fmla="*/ 224 w 400"/>
                <a:gd name="T19" fmla="*/ 237 h 521"/>
                <a:gd name="T20" fmla="*/ 3 w 400"/>
                <a:gd name="T21" fmla="*/ 0 h 521"/>
                <a:gd name="T22" fmla="*/ 0 w 400"/>
                <a:gd name="T23" fmla="*/ 3 h 521"/>
                <a:gd name="T24" fmla="*/ 176 w 400"/>
                <a:gd name="T25" fmla="*/ 212 h 521"/>
                <a:gd name="T26" fmla="*/ 180 w 400"/>
                <a:gd name="T27" fmla="*/ 209 h 521"/>
                <a:gd name="T28" fmla="*/ 3 w 400"/>
                <a:gd name="T2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521">
                  <a:moveTo>
                    <a:pt x="398" y="306"/>
                  </a:moveTo>
                  <a:cubicBezTo>
                    <a:pt x="67" y="518"/>
                    <a:pt x="67" y="518"/>
                    <a:pt x="67" y="518"/>
                  </a:cubicBezTo>
                  <a:cubicBezTo>
                    <a:pt x="68" y="519"/>
                    <a:pt x="68" y="520"/>
                    <a:pt x="69" y="521"/>
                  </a:cubicBezTo>
                  <a:cubicBezTo>
                    <a:pt x="400" y="310"/>
                    <a:pt x="400" y="310"/>
                    <a:pt x="400" y="310"/>
                  </a:cubicBezTo>
                  <a:cubicBezTo>
                    <a:pt x="399" y="308"/>
                    <a:pt x="399" y="307"/>
                    <a:pt x="398" y="306"/>
                  </a:cubicBezTo>
                  <a:moveTo>
                    <a:pt x="224" y="237"/>
                  </a:moveTo>
                  <a:cubicBezTo>
                    <a:pt x="224" y="239"/>
                    <a:pt x="224" y="240"/>
                    <a:pt x="223" y="242"/>
                  </a:cubicBezTo>
                  <a:cubicBezTo>
                    <a:pt x="395" y="279"/>
                    <a:pt x="395" y="279"/>
                    <a:pt x="395" y="279"/>
                  </a:cubicBezTo>
                  <a:cubicBezTo>
                    <a:pt x="395" y="278"/>
                    <a:pt x="395" y="276"/>
                    <a:pt x="396" y="275"/>
                  </a:cubicBezTo>
                  <a:cubicBezTo>
                    <a:pt x="224" y="237"/>
                    <a:pt x="224" y="237"/>
                    <a:pt x="224" y="237"/>
                  </a:cubicBezTo>
                  <a:moveTo>
                    <a:pt x="3" y="0"/>
                  </a:moveTo>
                  <a:cubicBezTo>
                    <a:pt x="2" y="1"/>
                    <a:pt x="1" y="2"/>
                    <a:pt x="0" y="3"/>
                  </a:cubicBezTo>
                  <a:cubicBezTo>
                    <a:pt x="176" y="212"/>
                    <a:pt x="176" y="212"/>
                    <a:pt x="176" y="212"/>
                  </a:cubicBezTo>
                  <a:cubicBezTo>
                    <a:pt x="177" y="211"/>
                    <a:pt x="178" y="210"/>
                    <a:pt x="180" y="209"/>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3" name="Freeform 20178">
              <a:extLst>
                <a:ext uri="{FF2B5EF4-FFF2-40B4-BE49-F238E27FC236}">
                  <a16:creationId xmlns:a16="http://schemas.microsoft.com/office/drawing/2014/main" id="{B519A665-AC3C-48F8-BB0A-416B2BD663EF}"/>
                </a:ext>
              </a:extLst>
            </p:cNvPr>
            <p:cNvSpPr/>
            <p:nvPr/>
          </p:nvSpPr>
          <p:spPr bwMode="auto">
            <a:xfrm>
              <a:off x="4762370" y="766194"/>
              <a:ext cx="170087" cy="171420"/>
            </a:xfrm>
            <a:custGeom>
              <a:avLst/>
              <a:gdLst>
                <a:gd name="T0" fmla="*/ 244 w 255"/>
                <a:gd name="T1" fmla="*/ 0 h 257"/>
                <a:gd name="T2" fmla="*/ 234 w 255"/>
                <a:gd name="T3" fmla="*/ 0 h 257"/>
                <a:gd name="T4" fmla="*/ 246 w 255"/>
                <a:gd name="T5" fmla="*/ 248 h 257"/>
                <a:gd name="T6" fmla="*/ 14 w 255"/>
                <a:gd name="T7" fmla="*/ 0 h 257"/>
                <a:gd name="T8" fmla="*/ 0 w 255"/>
                <a:gd name="T9" fmla="*/ 0 h 257"/>
                <a:gd name="T10" fmla="*/ 241 w 255"/>
                <a:gd name="T11" fmla="*/ 257 h 257"/>
                <a:gd name="T12" fmla="*/ 248 w 255"/>
                <a:gd name="T13" fmla="*/ 257 h 257"/>
                <a:gd name="T14" fmla="*/ 255 w 255"/>
                <a:gd name="T15" fmla="*/ 248 h 257"/>
                <a:gd name="T16" fmla="*/ 244 w 255"/>
                <a:gd name="T17"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257">
                  <a:moveTo>
                    <a:pt x="244" y="0"/>
                  </a:moveTo>
                  <a:lnTo>
                    <a:pt x="234" y="0"/>
                  </a:lnTo>
                  <a:lnTo>
                    <a:pt x="246" y="248"/>
                  </a:lnTo>
                  <a:lnTo>
                    <a:pt x="14" y="0"/>
                  </a:lnTo>
                  <a:lnTo>
                    <a:pt x="0" y="0"/>
                  </a:lnTo>
                  <a:lnTo>
                    <a:pt x="241" y="257"/>
                  </a:lnTo>
                  <a:lnTo>
                    <a:pt x="248" y="257"/>
                  </a:lnTo>
                  <a:lnTo>
                    <a:pt x="255" y="248"/>
                  </a:lnTo>
                  <a:lnTo>
                    <a:pt x="244"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4" name="Freeform 20179">
              <a:extLst>
                <a:ext uri="{FF2B5EF4-FFF2-40B4-BE49-F238E27FC236}">
                  <a16:creationId xmlns:a16="http://schemas.microsoft.com/office/drawing/2014/main" id="{D867BC3D-F353-48F2-A04A-3B111C820AA3}"/>
                </a:ext>
              </a:extLst>
            </p:cNvPr>
            <p:cNvSpPr/>
            <p:nvPr/>
          </p:nvSpPr>
          <p:spPr bwMode="auto">
            <a:xfrm>
              <a:off x="4762370" y="766194"/>
              <a:ext cx="170087" cy="171420"/>
            </a:xfrm>
            <a:custGeom>
              <a:avLst/>
              <a:gdLst>
                <a:gd name="T0" fmla="*/ 244 w 255"/>
                <a:gd name="T1" fmla="*/ 0 h 257"/>
                <a:gd name="T2" fmla="*/ 234 w 255"/>
                <a:gd name="T3" fmla="*/ 0 h 257"/>
                <a:gd name="T4" fmla="*/ 246 w 255"/>
                <a:gd name="T5" fmla="*/ 248 h 257"/>
                <a:gd name="T6" fmla="*/ 14 w 255"/>
                <a:gd name="T7" fmla="*/ 0 h 257"/>
                <a:gd name="T8" fmla="*/ 0 w 255"/>
                <a:gd name="T9" fmla="*/ 0 h 257"/>
                <a:gd name="T10" fmla="*/ 241 w 255"/>
                <a:gd name="T11" fmla="*/ 257 h 257"/>
                <a:gd name="T12" fmla="*/ 248 w 255"/>
                <a:gd name="T13" fmla="*/ 257 h 257"/>
                <a:gd name="T14" fmla="*/ 255 w 255"/>
                <a:gd name="T15" fmla="*/ 248 h 257"/>
                <a:gd name="T16" fmla="*/ 244 w 255"/>
                <a:gd name="T17"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257">
                  <a:moveTo>
                    <a:pt x="244" y="0"/>
                  </a:moveTo>
                  <a:lnTo>
                    <a:pt x="234" y="0"/>
                  </a:lnTo>
                  <a:lnTo>
                    <a:pt x="246" y="248"/>
                  </a:lnTo>
                  <a:lnTo>
                    <a:pt x="14" y="0"/>
                  </a:lnTo>
                  <a:lnTo>
                    <a:pt x="0" y="0"/>
                  </a:lnTo>
                  <a:lnTo>
                    <a:pt x="241" y="257"/>
                  </a:lnTo>
                  <a:lnTo>
                    <a:pt x="248" y="257"/>
                  </a:lnTo>
                  <a:lnTo>
                    <a:pt x="255" y="248"/>
                  </a:lnTo>
                  <a:lnTo>
                    <a:pt x="244"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5" name="Freeform 20180">
              <a:extLst>
                <a:ext uri="{FF2B5EF4-FFF2-40B4-BE49-F238E27FC236}">
                  <a16:creationId xmlns:a16="http://schemas.microsoft.com/office/drawing/2014/main" id="{ED3E65A1-C4B9-4425-A225-814DF2A65A03}"/>
                </a:ext>
              </a:extLst>
            </p:cNvPr>
            <p:cNvSpPr>
              <a:spLocks noEditPoints="1"/>
            </p:cNvSpPr>
            <p:nvPr/>
          </p:nvSpPr>
          <p:spPr bwMode="auto">
            <a:xfrm>
              <a:off x="4622299" y="-42881"/>
              <a:ext cx="302820" cy="809075"/>
            </a:xfrm>
            <a:custGeom>
              <a:avLst/>
              <a:gdLst>
                <a:gd name="T0" fmla="*/ 3 w 192"/>
                <a:gd name="T1" fmla="*/ 413 h 513"/>
                <a:gd name="T2" fmla="*/ 0 w 192"/>
                <a:gd name="T3" fmla="*/ 416 h 513"/>
                <a:gd name="T4" fmla="*/ 89 w 192"/>
                <a:gd name="T5" fmla="*/ 513 h 513"/>
                <a:gd name="T6" fmla="*/ 95 w 192"/>
                <a:gd name="T7" fmla="*/ 513 h 513"/>
                <a:gd name="T8" fmla="*/ 3 w 192"/>
                <a:gd name="T9" fmla="*/ 413 h 513"/>
                <a:gd name="T10" fmla="*/ 167 w 192"/>
                <a:gd name="T11" fmla="*/ 0 h 513"/>
                <a:gd name="T12" fmla="*/ 164 w 192"/>
                <a:gd name="T13" fmla="*/ 0 h 513"/>
                <a:gd name="T14" fmla="*/ 163 w 192"/>
                <a:gd name="T15" fmla="*/ 0 h 513"/>
                <a:gd name="T16" fmla="*/ 163 w 192"/>
                <a:gd name="T17" fmla="*/ 0 h 513"/>
                <a:gd name="T18" fmla="*/ 188 w 192"/>
                <a:gd name="T19" fmla="*/ 513 h 513"/>
                <a:gd name="T20" fmla="*/ 192 w 192"/>
                <a:gd name="T21" fmla="*/ 513 h 513"/>
                <a:gd name="T22" fmla="*/ 167 w 192"/>
                <a:gd name="T23"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513">
                  <a:moveTo>
                    <a:pt x="3" y="413"/>
                  </a:moveTo>
                  <a:cubicBezTo>
                    <a:pt x="2" y="414"/>
                    <a:pt x="1" y="415"/>
                    <a:pt x="0" y="416"/>
                  </a:cubicBezTo>
                  <a:cubicBezTo>
                    <a:pt x="89" y="513"/>
                    <a:pt x="89" y="513"/>
                    <a:pt x="89" y="513"/>
                  </a:cubicBezTo>
                  <a:cubicBezTo>
                    <a:pt x="95" y="513"/>
                    <a:pt x="95" y="513"/>
                    <a:pt x="95" y="513"/>
                  </a:cubicBezTo>
                  <a:cubicBezTo>
                    <a:pt x="3" y="413"/>
                    <a:pt x="3" y="413"/>
                    <a:pt x="3" y="413"/>
                  </a:cubicBezTo>
                  <a:moveTo>
                    <a:pt x="167" y="0"/>
                  </a:moveTo>
                  <a:cubicBezTo>
                    <a:pt x="166" y="0"/>
                    <a:pt x="165" y="0"/>
                    <a:pt x="164" y="0"/>
                  </a:cubicBezTo>
                  <a:cubicBezTo>
                    <a:pt x="164" y="0"/>
                    <a:pt x="163" y="0"/>
                    <a:pt x="163" y="0"/>
                  </a:cubicBezTo>
                  <a:cubicBezTo>
                    <a:pt x="163" y="0"/>
                    <a:pt x="163" y="0"/>
                    <a:pt x="163" y="0"/>
                  </a:cubicBezTo>
                  <a:cubicBezTo>
                    <a:pt x="188" y="513"/>
                    <a:pt x="188" y="513"/>
                    <a:pt x="188" y="513"/>
                  </a:cubicBezTo>
                  <a:cubicBezTo>
                    <a:pt x="192" y="513"/>
                    <a:pt x="192" y="513"/>
                    <a:pt x="192" y="513"/>
                  </a:cubicBezTo>
                  <a:cubicBezTo>
                    <a:pt x="167" y="0"/>
                    <a:pt x="167" y="0"/>
                    <a:pt x="167"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6" name="Freeform 20181">
              <a:extLst>
                <a:ext uri="{FF2B5EF4-FFF2-40B4-BE49-F238E27FC236}">
                  <a16:creationId xmlns:a16="http://schemas.microsoft.com/office/drawing/2014/main" id="{D5BF8F38-F8D2-47B8-B34F-8B468FF88AEF}"/>
                </a:ext>
              </a:extLst>
            </p:cNvPr>
            <p:cNvSpPr/>
            <p:nvPr/>
          </p:nvSpPr>
          <p:spPr bwMode="auto">
            <a:xfrm>
              <a:off x="4927787" y="944284"/>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7" name="Freeform 20182">
              <a:extLst>
                <a:ext uri="{FF2B5EF4-FFF2-40B4-BE49-F238E27FC236}">
                  <a16:creationId xmlns:a16="http://schemas.microsoft.com/office/drawing/2014/main" id="{405A13E0-C430-41FF-8DDD-F3B0ACF00CF4}"/>
                </a:ext>
              </a:extLst>
            </p:cNvPr>
            <p:cNvSpPr/>
            <p:nvPr/>
          </p:nvSpPr>
          <p:spPr bwMode="auto">
            <a:xfrm>
              <a:off x="4927787" y="944284"/>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8" name="Freeform 20183">
              <a:extLst>
                <a:ext uri="{FF2B5EF4-FFF2-40B4-BE49-F238E27FC236}">
                  <a16:creationId xmlns:a16="http://schemas.microsoft.com/office/drawing/2014/main" id="{63C945F8-6AE0-434D-84C2-81724AF4065B}"/>
                </a:ext>
              </a:extLst>
            </p:cNvPr>
            <p:cNvSpPr>
              <a:spLocks noEditPoints="1"/>
            </p:cNvSpPr>
            <p:nvPr/>
          </p:nvSpPr>
          <p:spPr bwMode="auto">
            <a:xfrm>
              <a:off x="4584280" y="-600496"/>
              <a:ext cx="568955" cy="1193269"/>
            </a:xfrm>
            <a:custGeom>
              <a:avLst/>
              <a:gdLst>
                <a:gd name="T0" fmla="*/ 3 w 361"/>
                <a:gd name="T1" fmla="*/ 741 h 757"/>
                <a:gd name="T2" fmla="*/ 0 w 361"/>
                <a:gd name="T3" fmla="*/ 744 h 757"/>
                <a:gd name="T4" fmla="*/ 11 w 361"/>
                <a:gd name="T5" fmla="*/ 757 h 757"/>
                <a:gd name="T6" fmla="*/ 14 w 361"/>
                <a:gd name="T7" fmla="*/ 754 h 757"/>
                <a:gd name="T8" fmla="*/ 3 w 361"/>
                <a:gd name="T9" fmla="*/ 741 h 757"/>
                <a:gd name="T10" fmla="*/ 354 w 361"/>
                <a:gd name="T11" fmla="*/ 19 h 757"/>
                <a:gd name="T12" fmla="*/ 354 w 361"/>
                <a:gd name="T13" fmla="*/ 24 h 757"/>
                <a:gd name="T14" fmla="*/ 361 w 361"/>
                <a:gd name="T15" fmla="*/ 25 h 757"/>
                <a:gd name="T16" fmla="*/ 361 w 361"/>
                <a:gd name="T17" fmla="*/ 21 h 757"/>
                <a:gd name="T18" fmla="*/ 354 w 361"/>
                <a:gd name="T19" fmla="*/ 19 h 757"/>
                <a:gd name="T20" fmla="*/ 330 w 361"/>
                <a:gd name="T21" fmla="*/ 0 h 757"/>
                <a:gd name="T22" fmla="*/ 326 w 361"/>
                <a:gd name="T23" fmla="*/ 3 h 757"/>
                <a:gd name="T24" fmla="*/ 331 w 361"/>
                <a:gd name="T25" fmla="*/ 8 h 757"/>
                <a:gd name="T26" fmla="*/ 335 w 361"/>
                <a:gd name="T27" fmla="*/ 6 h 757"/>
                <a:gd name="T28" fmla="*/ 330 w 361"/>
                <a:gd name="T29" fmla="*/ 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1" h="757">
                  <a:moveTo>
                    <a:pt x="3" y="741"/>
                  </a:moveTo>
                  <a:cubicBezTo>
                    <a:pt x="2" y="742"/>
                    <a:pt x="1" y="743"/>
                    <a:pt x="0" y="744"/>
                  </a:cubicBezTo>
                  <a:cubicBezTo>
                    <a:pt x="11" y="757"/>
                    <a:pt x="11" y="757"/>
                    <a:pt x="11" y="757"/>
                  </a:cubicBezTo>
                  <a:cubicBezTo>
                    <a:pt x="12" y="756"/>
                    <a:pt x="13" y="755"/>
                    <a:pt x="14" y="754"/>
                  </a:cubicBezTo>
                  <a:cubicBezTo>
                    <a:pt x="3" y="741"/>
                    <a:pt x="3" y="741"/>
                    <a:pt x="3" y="741"/>
                  </a:cubicBezTo>
                  <a:moveTo>
                    <a:pt x="354" y="19"/>
                  </a:moveTo>
                  <a:cubicBezTo>
                    <a:pt x="354" y="21"/>
                    <a:pt x="354" y="22"/>
                    <a:pt x="354" y="24"/>
                  </a:cubicBezTo>
                  <a:cubicBezTo>
                    <a:pt x="361" y="25"/>
                    <a:pt x="361" y="25"/>
                    <a:pt x="361" y="25"/>
                  </a:cubicBezTo>
                  <a:cubicBezTo>
                    <a:pt x="361" y="24"/>
                    <a:pt x="361" y="22"/>
                    <a:pt x="361" y="21"/>
                  </a:cubicBezTo>
                  <a:cubicBezTo>
                    <a:pt x="354" y="19"/>
                    <a:pt x="354" y="19"/>
                    <a:pt x="354" y="19"/>
                  </a:cubicBezTo>
                  <a:moveTo>
                    <a:pt x="330" y="0"/>
                  </a:moveTo>
                  <a:cubicBezTo>
                    <a:pt x="329" y="1"/>
                    <a:pt x="327" y="2"/>
                    <a:pt x="326" y="3"/>
                  </a:cubicBezTo>
                  <a:cubicBezTo>
                    <a:pt x="331" y="8"/>
                    <a:pt x="331" y="8"/>
                    <a:pt x="331" y="8"/>
                  </a:cubicBezTo>
                  <a:cubicBezTo>
                    <a:pt x="332" y="7"/>
                    <a:pt x="333" y="6"/>
                    <a:pt x="335" y="6"/>
                  </a:cubicBezTo>
                  <a:cubicBezTo>
                    <a:pt x="330" y="0"/>
                    <a:pt x="330" y="0"/>
                    <a:pt x="3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9" name="Freeform 20184">
              <a:extLst>
                <a:ext uri="{FF2B5EF4-FFF2-40B4-BE49-F238E27FC236}">
                  <a16:creationId xmlns:a16="http://schemas.microsoft.com/office/drawing/2014/main" id="{E69B53E1-6C4F-4667-AFB0-FC6F8CB29F0D}"/>
                </a:ext>
              </a:extLst>
            </p:cNvPr>
            <p:cNvSpPr/>
            <p:nvPr/>
          </p:nvSpPr>
          <p:spPr bwMode="auto">
            <a:xfrm>
              <a:off x="4927787" y="766194"/>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0" name="Freeform 20185">
              <a:extLst>
                <a:ext uri="{FF2B5EF4-FFF2-40B4-BE49-F238E27FC236}">
                  <a16:creationId xmlns:a16="http://schemas.microsoft.com/office/drawing/2014/main" id="{34C60F54-0F49-4615-9CEE-C0C60337CF5E}"/>
                </a:ext>
              </a:extLst>
            </p:cNvPr>
            <p:cNvSpPr/>
            <p:nvPr/>
          </p:nvSpPr>
          <p:spPr bwMode="auto">
            <a:xfrm>
              <a:off x="4927787" y="766194"/>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1" name="Freeform 20186">
              <a:extLst>
                <a:ext uri="{FF2B5EF4-FFF2-40B4-BE49-F238E27FC236}">
                  <a16:creationId xmlns:a16="http://schemas.microsoft.com/office/drawing/2014/main" id="{C9E375DD-7DE7-4359-B196-427F17EFFF01}"/>
                </a:ext>
              </a:extLst>
            </p:cNvPr>
            <p:cNvSpPr>
              <a:spLocks noEditPoints="1"/>
            </p:cNvSpPr>
            <p:nvPr/>
          </p:nvSpPr>
          <p:spPr bwMode="auto">
            <a:xfrm>
              <a:off x="5090536" y="471378"/>
              <a:ext cx="282143" cy="294816"/>
            </a:xfrm>
            <a:custGeom>
              <a:avLst/>
              <a:gdLst>
                <a:gd name="T0" fmla="*/ 162 w 179"/>
                <a:gd name="T1" fmla="*/ 14 h 187"/>
                <a:gd name="T2" fmla="*/ 0 w 179"/>
                <a:gd name="T3" fmla="*/ 187 h 187"/>
                <a:gd name="T4" fmla="*/ 6 w 179"/>
                <a:gd name="T5" fmla="*/ 187 h 187"/>
                <a:gd name="T6" fmla="*/ 165 w 179"/>
                <a:gd name="T7" fmla="*/ 17 h 187"/>
                <a:gd name="T8" fmla="*/ 162 w 179"/>
                <a:gd name="T9" fmla="*/ 14 h 187"/>
                <a:gd name="T10" fmla="*/ 176 w 179"/>
                <a:gd name="T11" fmla="*/ 0 h 187"/>
                <a:gd name="T12" fmla="*/ 169 w 179"/>
                <a:gd name="T13" fmla="*/ 6 h 187"/>
                <a:gd name="T14" fmla="*/ 172 w 179"/>
                <a:gd name="T15" fmla="*/ 9 h 187"/>
                <a:gd name="T16" fmla="*/ 179 w 179"/>
                <a:gd name="T17" fmla="*/ 3 h 187"/>
                <a:gd name="T18" fmla="*/ 176 w 179"/>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7">
                  <a:moveTo>
                    <a:pt x="162" y="14"/>
                  </a:moveTo>
                  <a:cubicBezTo>
                    <a:pt x="0" y="187"/>
                    <a:pt x="0" y="187"/>
                    <a:pt x="0" y="187"/>
                  </a:cubicBezTo>
                  <a:cubicBezTo>
                    <a:pt x="6" y="187"/>
                    <a:pt x="6" y="187"/>
                    <a:pt x="6" y="187"/>
                  </a:cubicBezTo>
                  <a:cubicBezTo>
                    <a:pt x="165" y="17"/>
                    <a:pt x="165" y="17"/>
                    <a:pt x="165" y="17"/>
                  </a:cubicBezTo>
                  <a:cubicBezTo>
                    <a:pt x="164" y="16"/>
                    <a:pt x="163" y="15"/>
                    <a:pt x="162" y="14"/>
                  </a:cubicBezTo>
                  <a:moveTo>
                    <a:pt x="176" y="0"/>
                  </a:moveTo>
                  <a:cubicBezTo>
                    <a:pt x="169" y="6"/>
                    <a:pt x="169" y="6"/>
                    <a:pt x="169" y="6"/>
                  </a:cubicBezTo>
                  <a:cubicBezTo>
                    <a:pt x="170" y="7"/>
                    <a:pt x="171" y="8"/>
                    <a:pt x="172" y="9"/>
                  </a:cubicBezTo>
                  <a:cubicBezTo>
                    <a:pt x="179" y="3"/>
                    <a:pt x="179" y="3"/>
                    <a:pt x="179" y="3"/>
                  </a:cubicBezTo>
                  <a:cubicBezTo>
                    <a:pt x="178" y="2"/>
                    <a:pt x="177" y="1"/>
                    <a:pt x="176"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2" name="Freeform 20187">
              <a:extLst>
                <a:ext uri="{FF2B5EF4-FFF2-40B4-BE49-F238E27FC236}">
                  <a16:creationId xmlns:a16="http://schemas.microsoft.com/office/drawing/2014/main" id="{6D649FB1-AA64-4DE5-BBD6-F7D1828585D0}"/>
                </a:ext>
              </a:extLst>
            </p:cNvPr>
            <p:cNvSpPr>
              <a:spLocks noEditPoints="1"/>
            </p:cNvSpPr>
            <p:nvPr/>
          </p:nvSpPr>
          <p:spPr bwMode="auto">
            <a:xfrm>
              <a:off x="5912954" y="-1124094"/>
              <a:ext cx="93381" cy="34684"/>
            </a:xfrm>
            <a:custGeom>
              <a:avLst/>
              <a:gdLst>
                <a:gd name="T0" fmla="*/ 7 w 59"/>
                <a:gd name="T1" fmla="*/ 9 h 22"/>
                <a:gd name="T2" fmla="*/ 0 w 59"/>
                <a:gd name="T3" fmla="*/ 19 h 22"/>
                <a:gd name="T4" fmla="*/ 4 w 59"/>
                <a:gd name="T5" fmla="*/ 22 h 22"/>
                <a:gd name="T6" fmla="*/ 11 w 59"/>
                <a:gd name="T7" fmla="*/ 12 h 22"/>
                <a:gd name="T8" fmla="*/ 7 w 59"/>
                <a:gd name="T9" fmla="*/ 9 h 22"/>
                <a:gd name="T10" fmla="*/ 47 w 59"/>
                <a:gd name="T11" fmla="*/ 0 h 22"/>
                <a:gd name="T12" fmla="*/ 46 w 59"/>
                <a:gd name="T13" fmla="*/ 4 h 22"/>
                <a:gd name="T14" fmla="*/ 57 w 59"/>
                <a:gd name="T15" fmla="*/ 9 h 22"/>
                <a:gd name="T16" fmla="*/ 59 w 59"/>
                <a:gd name="T17" fmla="*/ 5 h 22"/>
                <a:gd name="T18" fmla="*/ 53 w 59"/>
                <a:gd name="T19" fmla="*/ 2 h 22"/>
                <a:gd name="T20" fmla="*/ 47 w 59"/>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22">
                  <a:moveTo>
                    <a:pt x="7" y="9"/>
                  </a:moveTo>
                  <a:cubicBezTo>
                    <a:pt x="0" y="19"/>
                    <a:pt x="0" y="19"/>
                    <a:pt x="0" y="19"/>
                  </a:cubicBezTo>
                  <a:cubicBezTo>
                    <a:pt x="1" y="20"/>
                    <a:pt x="2" y="21"/>
                    <a:pt x="4" y="22"/>
                  </a:cubicBezTo>
                  <a:cubicBezTo>
                    <a:pt x="11" y="12"/>
                    <a:pt x="11" y="12"/>
                    <a:pt x="11" y="12"/>
                  </a:cubicBezTo>
                  <a:cubicBezTo>
                    <a:pt x="9" y="11"/>
                    <a:pt x="8" y="10"/>
                    <a:pt x="7" y="9"/>
                  </a:cubicBezTo>
                  <a:moveTo>
                    <a:pt x="47" y="0"/>
                  </a:moveTo>
                  <a:cubicBezTo>
                    <a:pt x="47" y="1"/>
                    <a:pt x="46" y="3"/>
                    <a:pt x="46" y="4"/>
                  </a:cubicBezTo>
                  <a:cubicBezTo>
                    <a:pt x="57" y="9"/>
                    <a:pt x="57" y="9"/>
                    <a:pt x="57" y="9"/>
                  </a:cubicBezTo>
                  <a:cubicBezTo>
                    <a:pt x="57" y="8"/>
                    <a:pt x="58" y="6"/>
                    <a:pt x="59" y="5"/>
                  </a:cubicBezTo>
                  <a:cubicBezTo>
                    <a:pt x="53" y="2"/>
                    <a:pt x="53" y="2"/>
                    <a:pt x="53" y="2"/>
                  </a:cubicBezTo>
                  <a:cubicBezTo>
                    <a:pt x="47" y="0"/>
                    <a:pt x="47" y="0"/>
                    <a:pt x="4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3" name="Freeform 20188">
              <a:extLst>
                <a:ext uri="{FF2B5EF4-FFF2-40B4-BE49-F238E27FC236}">
                  <a16:creationId xmlns:a16="http://schemas.microsoft.com/office/drawing/2014/main" id="{B7CE3CA2-8288-4B93-B884-27B46E6DA4E9}"/>
                </a:ext>
              </a:extLst>
            </p:cNvPr>
            <p:cNvSpPr/>
            <p:nvPr/>
          </p:nvSpPr>
          <p:spPr bwMode="auto">
            <a:xfrm>
              <a:off x="6668004" y="-795928"/>
              <a:ext cx="6670" cy="7337"/>
            </a:xfrm>
            <a:custGeom>
              <a:avLst/>
              <a:gdLst>
                <a:gd name="T0" fmla="*/ 0 w 4"/>
                <a:gd name="T1" fmla="*/ 0 h 5"/>
                <a:gd name="T2" fmla="*/ 0 w 4"/>
                <a:gd name="T3" fmla="*/ 4 h 5"/>
                <a:gd name="T4" fmla="*/ 2 w 4"/>
                <a:gd name="T5" fmla="*/ 5 h 5"/>
                <a:gd name="T6" fmla="*/ 4 w 4"/>
                <a:gd name="T7" fmla="*/ 1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cubicBezTo>
                    <a:pt x="0" y="4"/>
                    <a:pt x="0" y="4"/>
                    <a:pt x="0" y="4"/>
                  </a:cubicBezTo>
                  <a:cubicBezTo>
                    <a:pt x="2" y="5"/>
                    <a:pt x="2" y="5"/>
                    <a:pt x="2" y="5"/>
                  </a:cubicBezTo>
                  <a:cubicBezTo>
                    <a:pt x="2" y="4"/>
                    <a:pt x="3" y="3"/>
                    <a:pt x="4" y="1"/>
                  </a:cubicBezTo>
                  <a:cubicBezTo>
                    <a:pt x="0" y="0"/>
                    <a:pt x="0" y="0"/>
                    <a:pt x="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4" name="Freeform 20189">
              <a:extLst>
                <a:ext uri="{FF2B5EF4-FFF2-40B4-BE49-F238E27FC236}">
                  <a16:creationId xmlns:a16="http://schemas.microsoft.com/office/drawing/2014/main" id="{FE6110CD-CE26-49D0-930A-ED1D02A3A00F}"/>
                </a:ext>
              </a:extLst>
            </p:cNvPr>
            <p:cNvSpPr>
              <a:spLocks noEditPoints="1"/>
            </p:cNvSpPr>
            <p:nvPr/>
          </p:nvSpPr>
          <p:spPr bwMode="auto">
            <a:xfrm>
              <a:off x="4912446" y="-1106752"/>
              <a:ext cx="1755558" cy="1538777"/>
            </a:xfrm>
            <a:custGeom>
              <a:avLst/>
              <a:gdLst>
                <a:gd name="T0" fmla="*/ 286 w 1114"/>
                <a:gd name="T1" fmla="*/ 966 h 976"/>
                <a:gd name="T2" fmla="*/ 282 w 1114"/>
                <a:gd name="T3" fmla="*/ 969 h 976"/>
                <a:gd name="T4" fmla="*/ 289 w 1114"/>
                <a:gd name="T5" fmla="*/ 976 h 976"/>
                <a:gd name="T6" fmla="*/ 292 w 1114"/>
                <a:gd name="T7" fmla="*/ 973 h 976"/>
                <a:gd name="T8" fmla="*/ 286 w 1114"/>
                <a:gd name="T9" fmla="*/ 966 h 976"/>
                <a:gd name="T10" fmla="*/ 304 w 1114"/>
                <a:gd name="T11" fmla="*/ 960 h 976"/>
                <a:gd name="T12" fmla="*/ 303 w 1114"/>
                <a:gd name="T13" fmla="*/ 969 h 976"/>
                <a:gd name="T14" fmla="*/ 303 w 1114"/>
                <a:gd name="T15" fmla="*/ 969 h 976"/>
                <a:gd name="T16" fmla="*/ 308 w 1114"/>
                <a:gd name="T17" fmla="*/ 970 h 976"/>
                <a:gd name="T18" fmla="*/ 308 w 1114"/>
                <a:gd name="T19" fmla="*/ 969 h 976"/>
                <a:gd name="T20" fmla="*/ 309 w 1114"/>
                <a:gd name="T21" fmla="*/ 960 h 976"/>
                <a:gd name="T22" fmla="*/ 304 w 1114"/>
                <a:gd name="T23" fmla="*/ 960 h 976"/>
                <a:gd name="T24" fmla="*/ 3 w 1114"/>
                <a:gd name="T25" fmla="*/ 664 h 976"/>
                <a:gd name="T26" fmla="*/ 0 w 1114"/>
                <a:gd name="T27" fmla="*/ 667 h 976"/>
                <a:gd name="T28" fmla="*/ 275 w 1114"/>
                <a:gd name="T29" fmla="*/ 961 h 976"/>
                <a:gd name="T30" fmla="*/ 278 w 1114"/>
                <a:gd name="T31" fmla="*/ 958 h 976"/>
                <a:gd name="T32" fmla="*/ 3 w 1114"/>
                <a:gd name="T33" fmla="*/ 664 h 976"/>
                <a:gd name="T34" fmla="*/ 364 w 1114"/>
                <a:gd name="T35" fmla="*/ 433 h 976"/>
                <a:gd name="T36" fmla="*/ 306 w 1114"/>
                <a:gd name="T37" fmla="*/ 949 h 976"/>
                <a:gd name="T38" fmla="*/ 310 w 1114"/>
                <a:gd name="T39" fmla="*/ 950 h 976"/>
                <a:gd name="T40" fmla="*/ 368 w 1114"/>
                <a:gd name="T41" fmla="*/ 434 h 976"/>
                <a:gd name="T42" fmla="*/ 364 w 1114"/>
                <a:gd name="T43" fmla="*/ 433 h 976"/>
                <a:gd name="T44" fmla="*/ 627 w 1114"/>
                <a:gd name="T45" fmla="*/ 20 h 976"/>
                <a:gd name="T46" fmla="*/ 391 w 1114"/>
                <a:gd name="T47" fmla="*/ 359 h 976"/>
                <a:gd name="T48" fmla="*/ 395 w 1114"/>
                <a:gd name="T49" fmla="*/ 361 h 976"/>
                <a:gd name="T50" fmla="*/ 631 w 1114"/>
                <a:gd name="T51" fmla="*/ 22 h 976"/>
                <a:gd name="T52" fmla="*/ 627 w 1114"/>
                <a:gd name="T53" fmla="*/ 20 h 976"/>
                <a:gd name="T54" fmla="*/ 706 w 1114"/>
                <a:gd name="T55" fmla="*/ 0 h 976"/>
                <a:gd name="T56" fmla="*/ 704 w 1114"/>
                <a:gd name="T57" fmla="*/ 4 h 976"/>
                <a:gd name="T58" fmla="*/ 1114 w 1114"/>
                <a:gd name="T59" fmla="*/ 201 h 976"/>
                <a:gd name="T60" fmla="*/ 1114 w 1114"/>
                <a:gd name="T61" fmla="*/ 197 h 976"/>
                <a:gd name="T62" fmla="*/ 706 w 1114"/>
                <a:gd name="T63"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4" h="976">
                  <a:moveTo>
                    <a:pt x="286" y="966"/>
                  </a:moveTo>
                  <a:cubicBezTo>
                    <a:pt x="284" y="967"/>
                    <a:pt x="283" y="968"/>
                    <a:pt x="282" y="969"/>
                  </a:cubicBezTo>
                  <a:cubicBezTo>
                    <a:pt x="289" y="976"/>
                    <a:pt x="289" y="976"/>
                    <a:pt x="289" y="976"/>
                  </a:cubicBezTo>
                  <a:cubicBezTo>
                    <a:pt x="290" y="975"/>
                    <a:pt x="291" y="974"/>
                    <a:pt x="292" y="973"/>
                  </a:cubicBezTo>
                  <a:cubicBezTo>
                    <a:pt x="286" y="966"/>
                    <a:pt x="286" y="966"/>
                    <a:pt x="286" y="966"/>
                  </a:cubicBezTo>
                  <a:moveTo>
                    <a:pt x="304" y="960"/>
                  </a:moveTo>
                  <a:cubicBezTo>
                    <a:pt x="303" y="969"/>
                    <a:pt x="303" y="969"/>
                    <a:pt x="303" y="969"/>
                  </a:cubicBezTo>
                  <a:cubicBezTo>
                    <a:pt x="303" y="969"/>
                    <a:pt x="303" y="969"/>
                    <a:pt x="303" y="969"/>
                  </a:cubicBezTo>
                  <a:cubicBezTo>
                    <a:pt x="305" y="969"/>
                    <a:pt x="306" y="969"/>
                    <a:pt x="308" y="970"/>
                  </a:cubicBezTo>
                  <a:cubicBezTo>
                    <a:pt x="308" y="969"/>
                    <a:pt x="308" y="969"/>
                    <a:pt x="308" y="969"/>
                  </a:cubicBezTo>
                  <a:cubicBezTo>
                    <a:pt x="309" y="960"/>
                    <a:pt x="309" y="960"/>
                    <a:pt x="309" y="960"/>
                  </a:cubicBezTo>
                  <a:cubicBezTo>
                    <a:pt x="307" y="960"/>
                    <a:pt x="306" y="960"/>
                    <a:pt x="304" y="960"/>
                  </a:cubicBezTo>
                  <a:moveTo>
                    <a:pt x="3" y="664"/>
                  </a:moveTo>
                  <a:cubicBezTo>
                    <a:pt x="2" y="665"/>
                    <a:pt x="1" y="666"/>
                    <a:pt x="0" y="667"/>
                  </a:cubicBezTo>
                  <a:cubicBezTo>
                    <a:pt x="275" y="961"/>
                    <a:pt x="275" y="961"/>
                    <a:pt x="275" y="961"/>
                  </a:cubicBezTo>
                  <a:cubicBezTo>
                    <a:pt x="276" y="960"/>
                    <a:pt x="277" y="959"/>
                    <a:pt x="278" y="958"/>
                  </a:cubicBezTo>
                  <a:cubicBezTo>
                    <a:pt x="3" y="664"/>
                    <a:pt x="3" y="664"/>
                    <a:pt x="3" y="664"/>
                  </a:cubicBezTo>
                  <a:moveTo>
                    <a:pt x="364" y="433"/>
                  </a:moveTo>
                  <a:cubicBezTo>
                    <a:pt x="306" y="949"/>
                    <a:pt x="306" y="949"/>
                    <a:pt x="306" y="949"/>
                  </a:cubicBezTo>
                  <a:cubicBezTo>
                    <a:pt x="307" y="949"/>
                    <a:pt x="308" y="950"/>
                    <a:pt x="310" y="950"/>
                  </a:cubicBezTo>
                  <a:cubicBezTo>
                    <a:pt x="368" y="434"/>
                    <a:pt x="368" y="434"/>
                    <a:pt x="368" y="434"/>
                  </a:cubicBezTo>
                  <a:cubicBezTo>
                    <a:pt x="367" y="434"/>
                    <a:pt x="365" y="433"/>
                    <a:pt x="364" y="433"/>
                  </a:cubicBezTo>
                  <a:moveTo>
                    <a:pt x="627" y="20"/>
                  </a:moveTo>
                  <a:cubicBezTo>
                    <a:pt x="391" y="359"/>
                    <a:pt x="391" y="359"/>
                    <a:pt x="391" y="359"/>
                  </a:cubicBezTo>
                  <a:cubicBezTo>
                    <a:pt x="392" y="360"/>
                    <a:pt x="393" y="360"/>
                    <a:pt x="395" y="361"/>
                  </a:cubicBezTo>
                  <a:cubicBezTo>
                    <a:pt x="631" y="22"/>
                    <a:pt x="631" y="22"/>
                    <a:pt x="631" y="22"/>
                  </a:cubicBezTo>
                  <a:cubicBezTo>
                    <a:pt x="630" y="21"/>
                    <a:pt x="629" y="20"/>
                    <a:pt x="627" y="20"/>
                  </a:cubicBezTo>
                  <a:moveTo>
                    <a:pt x="706" y="0"/>
                  </a:moveTo>
                  <a:cubicBezTo>
                    <a:pt x="705" y="1"/>
                    <a:pt x="705" y="2"/>
                    <a:pt x="704" y="4"/>
                  </a:cubicBezTo>
                  <a:cubicBezTo>
                    <a:pt x="1114" y="201"/>
                    <a:pt x="1114" y="201"/>
                    <a:pt x="1114" y="201"/>
                  </a:cubicBezTo>
                  <a:cubicBezTo>
                    <a:pt x="1114" y="197"/>
                    <a:pt x="1114" y="197"/>
                    <a:pt x="1114" y="197"/>
                  </a:cubicBezTo>
                  <a:cubicBezTo>
                    <a:pt x="706" y="0"/>
                    <a:pt x="706" y="0"/>
                    <a:pt x="7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5" name="Freeform 20190">
              <a:extLst>
                <a:ext uri="{FF2B5EF4-FFF2-40B4-BE49-F238E27FC236}">
                  <a16:creationId xmlns:a16="http://schemas.microsoft.com/office/drawing/2014/main" id="{389B25A1-52D2-425A-9A1A-52CD8FFE64DA}"/>
                </a:ext>
              </a:extLst>
            </p:cNvPr>
            <p:cNvSpPr>
              <a:spLocks noEditPoints="1"/>
            </p:cNvSpPr>
            <p:nvPr/>
          </p:nvSpPr>
          <p:spPr bwMode="auto">
            <a:xfrm>
              <a:off x="5556773" y="-1103417"/>
              <a:ext cx="613645" cy="666337"/>
            </a:xfrm>
            <a:custGeom>
              <a:avLst/>
              <a:gdLst>
                <a:gd name="T0" fmla="*/ 230 w 389"/>
                <a:gd name="T1" fmla="*/ 25 h 423"/>
                <a:gd name="T2" fmla="*/ 115 w 389"/>
                <a:gd name="T3" fmla="*/ 351 h 423"/>
                <a:gd name="T4" fmla="*/ 0 w 389"/>
                <a:gd name="T5" fmla="*/ 378 h 423"/>
                <a:gd name="T6" fmla="*/ 1 w 389"/>
                <a:gd name="T7" fmla="*/ 382 h 423"/>
                <a:gd name="T8" fmla="*/ 114 w 389"/>
                <a:gd name="T9" fmla="*/ 356 h 423"/>
                <a:gd name="T10" fmla="*/ 91 w 389"/>
                <a:gd name="T11" fmla="*/ 421 h 423"/>
                <a:gd name="T12" fmla="*/ 95 w 389"/>
                <a:gd name="T13" fmla="*/ 423 h 423"/>
                <a:gd name="T14" fmla="*/ 119 w 389"/>
                <a:gd name="T15" fmla="*/ 355 h 423"/>
                <a:gd name="T16" fmla="*/ 370 w 389"/>
                <a:gd name="T17" fmla="*/ 296 h 423"/>
                <a:gd name="T18" fmla="*/ 369 w 389"/>
                <a:gd name="T19" fmla="*/ 291 h 423"/>
                <a:gd name="T20" fmla="*/ 120 w 389"/>
                <a:gd name="T21" fmla="*/ 350 h 423"/>
                <a:gd name="T22" fmla="*/ 234 w 389"/>
                <a:gd name="T23" fmla="*/ 26 h 423"/>
                <a:gd name="T24" fmla="*/ 230 w 389"/>
                <a:gd name="T25" fmla="*/ 25 h 423"/>
                <a:gd name="T26" fmla="*/ 275 w 389"/>
                <a:gd name="T27" fmla="*/ 23 h 423"/>
                <a:gd name="T28" fmla="*/ 271 w 389"/>
                <a:gd name="T29" fmla="*/ 25 h 423"/>
                <a:gd name="T30" fmla="*/ 385 w 389"/>
                <a:gd name="T31" fmla="*/ 251 h 423"/>
                <a:gd name="T32" fmla="*/ 389 w 389"/>
                <a:gd name="T33" fmla="*/ 249 h 423"/>
                <a:gd name="T34" fmla="*/ 275 w 389"/>
                <a:gd name="T35" fmla="*/ 23 h 423"/>
                <a:gd name="T36" fmla="*/ 239 w 389"/>
                <a:gd name="T37" fmla="*/ 0 h 423"/>
                <a:gd name="T38" fmla="*/ 235 w 389"/>
                <a:gd name="T39" fmla="*/ 12 h 423"/>
                <a:gd name="T40" fmla="*/ 239 w 389"/>
                <a:gd name="T41" fmla="*/ 13 h 423"/>
                <a:gd name="T42" fmla="*/ 243 w 389"/>
                <a:gd name="T43" fmla="*/ 2 h 423"/>
                <a:gd name="T44" fmla="*/ 239 w 389"/>
                <a:gd name="T45" fmla="*/ 0 h 423"/>
                <a:gd name="T46" fmla="*/ 263 w 389"/>
                <a:gd name="T47" fmla="*/ 0 h 423"/>
                <a:gd name="T48" fmla="*/ 259 w 389"/>
                <a:gd name="T49" fmla="*/ 2 h 423"/>
                <a:gd name="T50" fmla="*/ 265 w 389"/>
                <a:gd name="T51" fmla="*/ 12 h 423"/>
                <a:gd name="T52" fmla="*/ 268 w 389"/>
                <a:gd name="T53" fmla="*/ 11 h 423"/>
                <a:gd name="T54" fmla="*/ 263 w 389"/>
                <a:gd name="T55"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423">
                  <a:moveTo>
                    <a:pt x="230" y="25"/>
                  </a:moveTo>
                  <a:cubicBezTo>
                    <a:pt x="115" y="351"/>
                    <a:pt x="115" y="351"/>
                    <a:pt x="115" y="351"/>
                  </a:cubicBezTo>
                  <a:cubicBezTo>
                    <a:pt x="0" y="378"/>
                    <a:pt x="0" y="378"/>
                    <a:pt x="0" y="378"/>
                  </a:cubicBezTo>
                  <a:cubicBezTo>
                    <a:pt x="0" y="380"/>
                    <a:pt x="1" y="381"/>
                    <a:pt x="1" y="382"/>
                  </a:cubicBezTo>
                  <a:cubicBezTo>
                    <a:pt x="114" y="356"/>
                    <a:pt x="114" y="356"/>
                    <a:pt x="114" y="356"/>
                  </a:cubicBezTo>
                  <a:cubicBezTo>
                    <a:pt x="91" y="421"/>
                    <a:pt x="91" y="421"/>
                    <a:pt x="91" y="421"/>
                  </a:cubicBezTo>
                  <a:cubicBezTo>
                    <a:pt x="92" y="422"/>
                    <a:pt x="93" y="422"/>
                    <a:pt x="95" y="423"/>
                  </a:cubicBezTo>
                  <a:cubicBezTo>
                    <a:pt x="119" y="355"/>
                    <a:pt x="119" y="355"/>
                    <a:pt x="119" y="355"/>
                  </a:cubicBezTo>
                  <a:cubicBezTo>
                    <a:pt x="370" y="296"/>
                    <a:pt x="370" y="296"/>
                    <a:pt x="370" y="296"/>
                  </a:cubicBezTo>
                  <a:cubicBezTo>
                    <a:pt x="369" y="294"/>
                    <a:pt x="369" y="293"/>
                    <a:pt x="369" y="291"/>
                  </a:cubicBezTo>
                  <a:cubicBezTo>
                    <a:pt x="120" y="350"/>
                    <a:pt x="120" y="350"/>
                    <a:pt x="120" y="350"/>
                  </a:cubicBezTo>
                  <a:cubicBezTo>
                    <a:pt x="234" y="26"/>
                    <a:pt x="234" y="26"/>
                    <a:pt x="234" y="26"/>
                  </a:cubicBezTo>
                  <a:cubicBezTo>
                    <a:pt x="233" y="26"/>
                    <a:pt x="231" y="25"/>
                    <a:pt x="230" y="25"/>
                  </a:cubicBezTo>
                  <a:moveTo>
                    <a:pt x="275" y="23"/>
                  </a:moveTo>
                  <a:cubicBezTo>
                    <a:pt x="273" y="23"/>
                    <a:pt x="272" y="24"/>
                    <a:pt x="271" y="25"/>
                  </a:cubicBezTo>
                  <a:cubicBezTo>
                    <a:pt x="385" y="251"/>
                    <a:pt x="385" y="251"/>
                    <a:pt x="385" y="251"/>
                  </a:cubicBezTo>
                  <a:cubicBezTo>
                    <a:pt x="387" y="250"/>
                    <a:pt x="388" y="250"/>
                    <a:pt x="389" y="249"/>
                  </a:cubicBezTo>
                  <a:cubicBezTo>
                    <a:pt x="275" y="23"/>
                    <a:pt x="275" y="23"/>
                    <a:pt x="275" y="23"/>
                  </a:cubicBezTo>
                  <a:moveTo>
                    <a:pt x="239" y="0"/>
                  </a:moveTo>
                  <a:cubicBezTo>
                    <a:pt x="235" y="12"/>
                    <a:pt x="235" y="12"/>
                    <a:pt x="235" y="12"/>
                  </a:cubicBezTo>
                  <a:cubicBezTo>
                    <a:pt x="236" y="12"/>
                    <a:pt x="237" y="13"/>
                    <a:pt x="239" y="13"/>
                  </a:cubicBezTo>
                  <a:cubicBezTo>
                    <a:pt x="243" y="2"/>
                    <a:pt x="243" y="2"/>
                    <a:pt x="243" y="2"/>
                  </a:cubicBezTo>
                  <a:cubicBezTo>
                    <a:pt x="241" y="2"/>
                    <a:pt x="240" y="1"/>
                    <a:pt x="239" y="0"/>
                  </a:cubicBezTo>
                  <a:moveTo>
                    <a:pt x="263" y="0"/>
                  </a:moveTo>
                  <a:cubicBezTo>
                    <a:pt x="262" y="0"/>
                    <a:pt x="260" y="1"/>
                    <a:pt x="259" y="2"/>
                  </a:cubicBezTo>
                  <a:cubicBezTo>
                    <a:pt x="265" y="12"/>
                    <a:pt x="265" y="12"/>
                    <a:pt x="265" y="12"/>
                  </a:cubicBezTo>
                  <a:cubicBezTo>
                    <a:pt x="266" y="12"/>
                    <a:pt x="267" y="11"/>
                    <a:pt x="268" y="11"/>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6" name="Freeform 20191">
              <a:extLst>
                <a:ext uri="{FF2B5EF4-FFF2-40B4-BE49-F238E27FC236}">
                  <a16:creationId xmlns:a16="http://schemas.microsoft.com/office/drawing/2014/main" id="{DE3739B2-3F0A-4344-B592-D7853776B096}"/>
                </a:ext>
              </a:extLst>
            </p:cNvPr>
            <p:cNvSpPr/>
            <p:nvPr/>
          </p:nvSpPr>
          <p:spPr bwMode="auto">
            <a:xfrm>
              <a:off x="6668004" y="-769248"/>
              <a:ext cx="3335" cy="8004"/>
            </a:xfrm>
            <a:custGeom>
              <a:avLst/>
              <a:gdLst>
                <a:gd name="T0" fmla="*/ 1 w 2"/>
                <a:gd name="T1" fmla="*/ 0 h 5"/>
                <a:gd name="T2" fmla="*/ 0 w 2"/>
                <a:gd name="T3" fmla="*/ 0 h 5"/>
                <a:gd name="T4" fmla="*/ 0 w 2"/>
                <a:gd name="T5" fmla="*/ 5 h 5"/>
                <a:gd name="T6" fmla="*/ 2 w 2"/>
                <a:gd name="T7" fmla="*/ 4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0" y="0"/>
                    <a:pt x="0" y="0"/>
                    <a:pt x="0" y="0"/>
                  </a:cubicBezTo>
                  <a:cubicBezTo>
                    <a:pt x="0" y="5"/>
                    <a:pt x="0" y="5"/>
                    <a:pt x="0" y="5"/>
                  </a:cubicBezTo>
                  <a:cubicBezTo>
                    <a:pt x="2" y="4"/>
                    <a:pt x="2" y="4"/>
                    <a:pt x="2" y="4"/>
                  </a:cubicBezTo>
                  <a:cubicBezTo>
                    <a:pt x="1" y="3"/>
                    <a:pt x="1" y="1"/>
                    <a:pt x="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7" name="Freeform 20192">
              <a:extLst>
                <a:ext uri="{FF2B5EF4-FFF2-40B4-BE49-F238E27FC236}">
                  <a16:creationId xmlns:a16="http://schemas.microsoft.com/office/drawing/2014/main" id="{55CA7CC7-2203-4EE7-8446-214933E17840}"/>
                </a:ext>
              </a:extLst>
            </p:cNvPr>
            <p:cNvSpPr/>
            <p:nvPr/>
          </p:nvSpPr>
          <p:spPr bwMode="auto">
            <a:xfrm>
              <a:off x="6253793" y="-769248"/>
              <a:ext cx="414210" cy="104053"/>
            </a:xfrm>
            <a:custGeom>
              <a:avLst/>
              <a:gdLst>
                <a:gd name="T0" fmla="*/ 263 w 263"/>
                <a:gd name="T1" fmla="*/ 0 h 66"/>
                <a:gd name="T2" fmla="*/ 0 w 263"/>
                <a:gd name="T3" fmla="*/ 62 h 66"/>
                <a:gd name="T4" fmla="*/ 1 w 263"/>
                <a:gd name="T5" fmla="*/ 66 h 66"/>
                <a:gd name="T6" fmla="*/ 263 w 263"/>
                <a:gd name="T7" fmla="*/ 5 h 66"/>
                <a:gd name="T8" fmla="*/ 263 w 263"/>
                <a:gd name="T9" fmla="*/ 0 h 66"/>
              </a:gdLst>
              <a:ahLst/>
              <a:cxnLst>
                <a:cxn ang="0">
                  <a:pos x="T0" y="T1"/>
                </a:cxn>
                <a:cxn ang="0">
                  <a:pos x="T2" y="T3"/>
                </a:cxn>
                <a:cxn ang="0">
                  <a:pos x="T4" y="T5"/>
                </a:cxn>
                <a:cxn ang="0">
                  <a:pos x="T6" y="T7"/>
                </a:cxn>
                <a:cxn ang="0">
                  <a:pos x="T8" y="T9"/>
                </a:cxn>
              </a:cxnLst>
              <a:rect l="0" t="0" r="r" b="b"/>
              <a:pathLst>
                <a:path w="263" h="66">
                  <a:moveTo>
                    <a:pt x="263" y="0"/>
                  </a:moveTo>
                  <a:cubicBezTo>
                    <a:pt x="0" y="62"/>
                    <a:pt x="0" y="62"/>
                    <a:pt x="0" y="62"/>
                  </a:cubicBezTo>
                  <a:cubicBezTo>
                    <a:pt x="0" y="64"/>
                    <a:pt x="1" y="65"/>
                    <a:pt x="1" y="66"/>
                  </a:cubicBezTo>
                  <a:cubicBezTo>
                    <a:pt x="263" y="5"/>
                    <a:pt x="263" y="5"/>
                    <a:pt x="263" y="5"/>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8" name="Freeform 20193">
              <a:extLst>
                <a:ext uri="{FF2B5EF4-FFF2-40B4-BE49-F238E27FC236}">
                  <a16:creationId xmlns:a16="http://schemas.microsoft.com/office/drawing/2014/main" id="{C9436B3E-F43F-4E48-B55C-232911BF7461}"/>
                </a:ext>
              </a:extLst>
            </p:cNvPr>
            <p:cNvSpPr/>
            <p:nvPr/>
          </p:nvSpPr>
          <p:spPr bwMode="auto">
            <a:xfrm>
              <a:off x="6668004" y="-737899"/>
              <a:ext cx="30015" cy="85376"/>
            </a:xfrm>
            <a:custGeom>
              <a:avLst/>
              <a:gdLst>
                <a:gd name="T0" fmla="*/ 19 w 19"/>
                <a:gd name="T1" fmla="*/ 0 h 54"/>
                <a:gd name="T2" fmla="*/ 0 w 19"/>
                <a:gd name="T3" fmla="*/ 54 h 54"/>
                <a:gd name="T4" fmla="*/ 0 w 19"/>
                <a:gd name="T5" fmla="*/ 54 h 54"/>
                <a:gd name="T6" fmla="*/ 19 w 19"/>
                <a:gd name="T7" fmla="*/ 0 h 54"/>
                <a:gd name="T8" fmla="*/ 19 w 19"/>
                <a:gd name="T9" fmla="*/ 0 h 54"/>
              </a:gdLst>
              <a:ahLst/>
              <a:cxnLst>
                <a:cxn ang="0">
                  <a:pos x="T0" y="T1"/>
                </a:cxn>
                <a:cxn ang="0">
                  <a:pos x="T2" y="T3"/>
                </a:cxn>
                <a:cxn ang="0">
                  <a:pos x="T4" y="T5"/>
                </a:cxn>
                <a:cxn ang="0">
                  <a:pos x="T6" y="T7"/>
                </a:cxn>
                <a:cxn ang="0">
                  <a:pos x="T8" y="T9"/>
                </a:cxn>
              </a:cxnLst>
              <a:rect l="0" t="0" r="r" b="b"/>
              <a:pathLst>
                <a:path w="19" h="54">
                  <a:moveTo>
                    <a:pt x="19" y="0"/>
                  </a:moveTo>
                  <a:cubicBezTo>
                    <a:pt x="0" y="54"/>
                    <a:pt x="0" y="54"/>
                    <a:pt x="0" y="54"/>
                  </a:cubicBezTo>
                  <a:cubicBezTo>
                    <a:pt x="0" y="54"/>
                    <a:pt x="0" y="54"/>
                    <a:pt x="0" y="54"/>
                  </a:cubicBezTo>
                  <a:cubicBezTo>
                    <a:pt x="19" y="0"/>
                    <a:pt x="19" y="0"/>
                    <a:pt x="19" y="0"/>
                  </a:cubicBezTo>
                  <a:cubicBezTo>
                    <a:pt x="19" y="0"/>
                    <a:pt x="19" y="0"/>
                    <a:pt x="1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9" name="Freeform 20194">
              <a:extLst>
                <a:ext uri="{FF2B5EF4-FFF2-40B4-BE49-F238E27FC236}">
                  <a16:creationId xmlns:a16="http://schemas.microsoft.com/office/drawing/2014/main" id="{4D7AA26F-9056-4118-8C2C-8791B1477A8B}"/>
                </a:ext>
              </a:extLst>
            </p:cNvPr>
            <p:cNvSpPr>
              <a:spLocks noEditPoints="1"/>
            </p:cNvSpPr>
            <p:nvPr/>
          </p:nvSpPr>
          <p:spPr bwMode="auto">
            <a:xfrm>
              <a:off x="5398026" y="-652523"/>
              <a:ext cx="1269978" cy="1093886"/>
            </a:xfrm>
            <a:custGeom>
              <a:avLst/>
              <a:gdLst>
                <a:gd name="T0" fmla="*/ 11 w 806"/>
                <a:gd name="T1" fmla="*/ 690 h 694"/>
                <a:gd name="T2" fmla="*/ 22 w 806"/>
                <a:gd name="T3" fmla="*/ 689 h 694"/>
                <a:gd name="T4" fmla="*/ 3 w 806"/>
                <a:gd name="T5" fmla="*/ 673 h 694"/>
                <a:gd name="T6" fmla="*/ 0 w 806"/>
                <a:gd name="T7" fmla="*/ 682 h 694"/>
                <a:gd name="T8" fmla="*/ 7 w 806"/>
                <a:gd name="T9" fmla="*/ 674 h 694"/>
                <a:gd name="T10" fmla="*/ 339 w 806"/>
                <a:gd name="T11" fmla="*/ 523 h 694"/>
                <a:gd name="T12" fmla="*/ 31 w 806"/>
                <a:gd name="T13" fmla="*/ 685 h 694"/>
                <a:gd name="T14" fmla="*/ 339 w 806"/>
                <a:gd name="T15" fmla="*/ 523 h 694"/>
                <a:gd name="T16" fmla="*/ 353 w 806"/>
                <a:gd name="T17" fmla="*/ 516 h 694"/>
                <a:gd name="T18" fmla="*/ 367 w 806"/>
                <a:gd name="T19" fmla="*/ 513 h 694"/>
                <a:gd name="T20" fmla="*/ 427 w 806"/>
                <a:gd name="T21" fmla="*/ 478 h 694"/>
                <a:gd name="T22" fmla="*/ 417 w 806"/>
                <a:gd name="T23" fmla="*/ 488 h 694"/>
                <a:gd name="T24" fmla="*/ 427 w 806"/>
                <a:gd name="T25" fmla="*/ 478 h 694"/>
                <a:gd name="T26" fmla="*/ 441 w 806"/>
                <a:gd name="T27" fmla="*/ 471 h 694"/>
                <a:gd name="T28" fmla="*/ 658 w 806"/>
                <a:gd name="T29" fmla="*/ 365 h 694"/>
                <a:gd name="T30" fmla="*/ 670 w 806"/>
                <a:gd name="T31" fmla="*/ 355 h 694"/>
                <a:gd name="T32" fmla="*/ 665 w 806"/>
                <a:gd name="T33" fmla="*/ 362 h 694"/>
                <a:gd name="T34" fmla="*/ 670 w 806"/>
                <a:gd name="T35" fmla="*/ 355 h 694"/>
                <a:gd name="T36" fmla="*/ 663 w 806"/>
                <a:gd name="T37" fmla="*/ 344 h 694"/>
                <a:gd name="T38" fmla="*/ 671 w 806"/>
                <a:gd name="T39" fmla="*/ 343 h 694"/>
                <a:gd name="T40" fmla="*/ 692 w 806"/>
                <a:gd name="T41" fmla="*/ 331 h 694"/>
                <a:gd name="T42" fmla="*/ 690 w 806"/>
                <a:gd name="T43" fmla="*/ 338 h 694"/>
                <a:gd name="T44" fmla="*/ 692 w 806"/>
                <a:gd name="T45" fmla="*/ 331 h 694"/>
                <a:gd name="T46" fmla="*/ 672 w 806"/>
                <a:gd name="T47" fmla="*/ 332 h 694"/>
                <a:gd name="T48" fmla="*/ 679 w 806"/>
                <a:gd name="T49" fmla="*/ 337 h 694"/>
                <a:gd name="T50" fmla="*/ 688 w 806"/>
                <a:gd name="T51" fmla="*/ 330 h 694"/>
                <a:gd name="T52" fmla="*/ 686 w 806"/>
                <a:gd name="T53" fmla="*/ 336 h 694"/>
                <a:gd name="T54" fmla="*/ 688 w 806"/>
                <a:gd name="T55" fmla="*/ 330 h 694"/>
                <a:gd name="T56" fmla="*/ 6 w 806"/>
                <a:gd name="T57" fmla="*/ 663 h 694"/>
                <a:gd name="T58" fmla="*/ 182 w 806"/>
                <a:gd name="T59" fmla="*/ 175 h 694"/>
                <a:gd name="T60" fmla="*/ 208 w 806"/>
                <a:gd name="T61" fmla="*/ 159 h 694"/>
                <a:gd name="T62" fmla="*/ 656 w 806"/>
                <a:gd name="T63" fmla="*/ 341 h 694"/>
                <a:gd name="T64" fmla="*/ 208 w 806"/>
                <a:gd name="T65" fmla="*/ 159 h 694"/>
                <a:gd name="T66" fmla="*/ 100 w 806"/>
                <a:gd name="T67" fmla="*/ 121 h 694"/>
                <a:gd name="T68" fmla="*/ 171 w 806"/>
                <a:gd name="T69" fmla="*/ 144 h 694"/>
                <a:gd name="T70" fmla="*/ 780 w 806"/>
                <a:gd name="T71" fmla="*/ 64 h 694"/>
                <a:gd name="T72" fmla="*/ 691 w 806"/>
                <a:gd name="T73" fmla="*/ 322 h 694"/>
                <a:gd name="T74" fmla="*/ 524 w 806"/>
                <a:gd name="T75" fmla="*/ 31 h 694"/>
                <a:gd name="T76" fmla="*/ 669 w 806"/>
                <a:gd name="T77" fmla="*/ 325 h 694"/>
                <a:gd name="T78" fmla="*/ 524 w 806"/>
                <a:gd name="T79" fmla="*/ 31 h 694"/>
                <a:gd name="T80" fmla="*/ 695 w 806"/>
                <a:gd name="T81" fmla="*/ 324 h 694"/>
                <a:gd name="T82" fmla="*/ 806 w 806"/>
                <a:gd name="T83"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6" h="694">
                  <a:moveTo>
                    <a:pt x="20" y="685"/>
                  </a:moveTo>
                  <a:cubicBezTo>
                    <a:pt x="11" y="690"/>
                    <a:pt x="11" y="690"/>
                    <a:pt x="11" y="690"/>
                  </a:cubicBezTo>
                  <a:cubicBezTo>
                    <a:pt x="12" y="691"/>
                    <a:pt x="13" y="692"/>
                    <a:pt x="13" y="694"/>
                  </a:cubicBezTo>
                  <a:cubicBezTo>
                    <a:pt x="22" y="689"/>
                    <a:pt x="22" y="689"/>
                    <a:pt x="22" y="689"/>
                  </a:cubicBezTo>
                  <a:cubicBezTo>
                    <a:pt x="21" y="688"/>
                    <a:pt x="20" y="687"/>
                    <a:pt x="20" y="685"/>
                  </a:cubicBezTo>
                  <a:moveTo>
                    <a:pt x="3" y="673"/>
                  </a:moveTo>
                  <a:cubicBezTo>
                    <a:pt x="0" y="681"/>
                    <a:pt x="0" y="681"/>
                    <a:pt x="0" y="681"/>
                  </a:cubicBezTo>
                  <a:cubicBezTo>
                    <a:pt x="0" y="682"/>
                    <a:pt x="0" y="682"/>
                    <a:pt x="0" y="682"/>
                  </a:cubicBezTo>
                  <a:cubicBezTo>
                    <a:pt x="1" y="682"/>
                    <a:pt x="2" y="682"/>
                    <a:pt x="4" y="683"/>
                  </a:cubicBezTo>
                  <a:cubicBezTo>
                    <a:pt x="7" y="674"/>
                    <a:pt x="7" y="674"/>
                    <a:pt x="7" y="674"/>
                  </a:cubicBezTo>
                  <a:cubicBezTo>
                    <a:pt x="5" y="674"/>
                    <a:pt x="4" y="673"/>
                    <a:pt x="3" y="673"/>
                  </a:cubicBezTo>
                  <a:moveTo>
                    <a:pt x="339" y="523"/>
                  </a:moveTo>
                  <a:cubicBezTo>
                    <a:pt x="29" y="681"/>
                    <a:pt x="29" y="681"/>
                    <a:pt x="29" y="681"/>
                  </a:cubicBezTo>
                  <a:cubicBezTo>
                    <a:pt x="30" y="682"/>
                    <a:pt x="30" y="683"/>
                    <a:pt x="31" y="685"/>
                  </a:cubicBezTo>
                  <a:cubicBezTo>
                    <a:pt x="341" y="527"/>
                    <a:pt x="341" y="527"/>
                    <a:pt x="341" y="527"/>
                  </a:cubicBezTo>
                  <a:cubicBezTo>
                    <a:pt x="341" y="525"/>
                    <a:pt x="340" y="524"/>
                    <a:pt x="339" y="523"/>
                  </a:cubicBezTo>
                  <a:moveTo>
                    <a:pt x="365" y="509"/>
                  </a:moveTo>
                  <a:cubicBezTo>
                    <a:pt x="353" y="516"/>
                    <a:pt x="353" y="516"/>
                    <a:pt x="353" y="516"/>
                  </a:cubicBezTo>
                  <a:cubicBezTo>
                    <a:pt x="354" y="517"/>
                    <a:pt x="354" y="518"/>
                    <a:pt x="355" y="520"/>
                  </a:cubicBezTo>
                  <a:cubicBezTo>
                    <a:pt x="367" y="513"/>
                    <a:pt x="367" y="513"/>
                    <a:pt x="367" y="513"/>
                  </a:cubicBezTo>
                  <a:cubicBezTo>
                    <a:pt x="366" y="512"/>
                    <a:pt x="366" y="511"/>
                    <a:pt x="365" y="509"/>
                  </a:cubicBezTo>
                  <a:moveTo>
                    <a:pt x="427" y="478"/>
                  </a:moveTo>
                  <a:cubicBezTo>
                    <a:pt x="415" y="484"/>
                    <a:pt x="415" y="484"/>
                    <a:pt x="415" y="484"/>
                  </a:cubicBezTo>
                  <a:cubicBezTo>
                    <a:pt x="416" y="485"/>
                    <a:pt x="417" y="486"/>
                    <a:pt x="417" y="488"/>
                  </a:cubicBezTo>
                  <a:cubicBezTo>
                    <a:pt x="429" y="482"/>
                    <a:pt x="429" y="482"/>
                    <a:pt x="429" y="482"/>
                  </a:cubicBezTo>
                  <a:cubicBezTo>
                    <a:pt x="429" y="480"/>
                    <a:pt x="428" y="479"/>
                    <a:pt x="427" y="478"/>
                  </a:cubicBezTo>
                  <a:moveTo>
                    <a:pt x="656" y="361"/>
                  </a:moveTo>
                  <a:cubicBezTo>
                    <a:pt x="441" y="471"/>
                    <a:pt x="441" y="471"/>
                    <a:pt x="441" y="471"/>
                  </a:cubicBezTo>
                  <a:cubicBezTo>
                    <a:pt x="442" y="472"/>
                    <a:pt x="443" y="473"/>
                    <a:pt x="443" y="475"/>
                  </a:cubicBezTo>
                  <a:cubicBezTo>
                    <a:pt x="658" y="365"/>
                    <a:pt x="658" y="365"/>
                    <a:pt x="658" y="365"/>
                  </a:cubicBezTo>
                  <a:cubicBezTo>
                    <a:pt x="657" y="364"/>
                    <a:pt x="657" y="363"/>
                    <a:pt x="656" y="361"/>
                  </a:cubicBezTo>
                  <a:moveTo>
                    <a:pt x="670" y="355"/>
                  </a:moveTo>
                  <a:cubicBezTo>
                    <a:pt x="663" y="358"/>
                    <a:pt x="663" y="358"/>
                    <a:pt x="663" y="358"/>
                  </a:cubicBezTo>
                  <a:cubicBezTo>
                    <a:pt x="664" y="359"/>
                    <a:pt x="664" y="360"/>
                    <a:pt x="665" y="362"/>
                  </a:cubicBezTo>
                  <a:cubicBezTo>
                    <a:pt x="671" y="358"/>
                    <a:pt x="671" y="358"/>
                    <a:pt x="671" y="358"/>
                  </a:cubicBezTo>
                  <a:cubicBezTo>
                    <a:pt x="671" y="357"/>
                    <a:pt x="670" y="356"/>
                    <a:pt x="670" y="355"/>
                  </a:cubicBezTo>
                  <a:moveTo>
                    <a:pt x="665" y="340"/>
                  </a:moveTo>
                  <a:cubicBezTo>
                    <a:pt x="664" y="341"/>
                    <a:pt x="664" y="343"/>
                    <a:pt x="663" y="344"/>
                  </a:cubicBezTo>
                  <a:cubicBezTo>
                    <a:pt x="670" y="347"/>
                    <a:pt x="670" y="347"/>
                    <a:pt x="670" y="347"/>
                  </a:cubicBezTo>
                  <a:cubicBezTo>
                    <a:pt x="670" y="345"/>
                    <a:pt x="671" y="344"/>
                    <a:pt x="671" y="343"/>
                  </a:cubicBezTo>
                  <a:cubicBezTo>
                    <a:pt x="665" y="340"/>
                    <a:pt x="665" y="340"/>
                    <a:pt x="665" y="340"/>
                  </a:cubicBezTo>
                  <a:moveTo>
                    <a:pt x="692" y="331"/>
                  </a:moveTo>
                  <a:cubicBezTo>
                    <a:pt x="690" y="338"/>
                    <a:pt x="690" y="338"/>
                    <a:pt x="690" y="338"/>
                  </a:cubicBezTo>
                  <a:cubicBezTo>
                    <a:pt x="690" y="338"/>
                    <a:pt x="690" y="338"/>
                    <a:pt x="690" y="338"/>
                  </a:cubicBezTo>
                  <a:cubicBezTo>
                    <a:pt x="692" y="331"/>
                    <a:pt x="692" y="331"/>
                    <a:pt x="692" y="331"/>
                  </a:cubicBezTo>
                  <a:cubicBezTo>
                    <a:pt x="692" y="331"/>
                    <a:pt x="692" y="331"/>
                    <a:pt x="692" y="331"/>
                  </a:cubicBezTo>
                  <a:moveTo>
                    <a:pt x="676" y="330"/>
                  </a:moveTo>
                  <a:cubicBezTo>
                    <a:pt x="675" y="331"/>
                    <a:pt x="673" y="332"/>
                    <a:pt x="672" y="332"/>
                  </a:cubicBezTo>
                  <a:cubicBezTo>
                    <a:pt x="675" y="339"/>
                    <a:pt x="675" y="339"/>
                    <a:pt x="675" y="339"/>
                  </a:cubicBezTo>
                  <a:cubicBezTo>
                    <a:pt x="677" y="338"/>
                    <a:pt x="678" y="337"/>
                    <a:pt x="679" y="337"/>
                  </a:cubicBezTo>
                  <a:cubicBezTo>
                    <a:pt x="676" y="330"/>
                    <a:pt x="676" y="330"/>
                    <a:pt x="676" y="330"/>
                  </a:cubicBezTo>
                  <a:moveTo>
                    <a:pt x="688" y="330"/>
                  </a:moveTo>
                  <a:cubicBezTo>
                    <a:pt x="686" y="336"/>
                    <a:pt x="686" y="336"/>
                    <a:pt x="686" y="336"/>
                  </a:cubicBezTo>
                  <a:cubicBezTo>
                    <a:pt x="686" y="336"/>
                    <a:pt x="686" y="336"/>
                    <a:pt x="686" y="336"/>
                  </a:cubicBezTo>
                  <a:cubicBezTo>
                    <a:pt x="688" y="330"/>
                    <a:pt x="688" y="330"/>
                    <a:pt x="688" y="330"/>
                  </a:cubicBezTo>
                  <a:cubicBezTo>
                    <a:pt x="688" y="330"/>
                    <a:pt x="688" y="330"/>
                    <a:pt x="688" y="330"/>
                  </a:cubicBezTo>
                  <a:moveTo>
                    <a:pt x="178" y="174"/>
                  </a:moveTo>
                  <a:cubicBezTo>
                    <a:pt x="6" y="663"/>
                    <a:pt x="6" y="663"/>
                    <a:pt x="6" y="663"/>
                  </a:cubicBezTo>
                  <a:cubicBezTo>
                    <a:pt x="8" y="663"/>
                    <a:pt x="9" y="664"/>
                    <a:pt x="10" y="664"/>
                  </a:cubicBezTo>
                  <a:cubicBezTo>
                    <a:pt x="182" y="175"/>
                    <a:pt x="182" y="175"/>
                    <a:pt x="182" y="175"/>
                  </a:cubicBezTo>
                  <a:cubicBezTo>
                    <a:pt x="181" y="175"/>
                    <a:pt x="179" y="174"/>
                    <a:pt x="178" y="174"/>
                  </a:cubicBezTo>
                  <a:moveTo>
                    <a:pt x="208" y="159"/>
                  </a:moveTo>
                  <a:cubicBezTo>
                    <a:pt x="208" y="160"/>
                    <a:pt x="207" y="162"/>
                    <a:pt x="207" y="163"/>
                  </a:cubicBezTo>
                  <a:cubicBezTo>
                    <a:pt x="656" y="341"/>
                    <a:pt x="656" y="341"/>
                    <a:pt x="656" y="341"/>
                  </a:cubicBezTo>
                  <a:cubicBezTo>
                    <a:pt x="656" y="340"/>
                    <a:pt x="657" y="338"/>
                    <a:pt x="657" y="337"/>
                  </a:cubicBezTo>
                  <a:cubicBezTo>
                    <a:pt x="208" y="159"/>
                    <a:pt x="208" y="159"/>
                    <a:pt x="208" y="159"/>
                  </a:cubicBezTo>
                  <a:moveTo>
                    <a:pt x="102" y="116"/>
                  </a:moveTo>
                  <a:cubicBezTo>
                    <a:pt x="101" y="118"/>
                    <a:pt x="101" y="119"/>
                    <a:pt x="100" y="121"/>
                  </a:cubicBezTo>
                  <a:cubicBezTo>
                    <a:pt x="169" y="148"/>
                    <a:pt x="169" y="148"/>
                    <a:pt x="169" y="148"/>
                  </a:cubicBezTo>
                  <a:cubicBezTo>
                    <a:pt x="169" y="146"/>
                    <a:pt x="170" y="145"/>
                    <a:pt x="171" y="144"/>
                  </a:cubicBezTo>
                  <a:cubicBezTo>
                    <a:pt x="102" y="116"/>
                    <a:pt x="102" y="116"/>
                    <a:pt x="102" y="116"/>
                  </a:cubicBezTo>
                  <a:moveTo>
                    <a:pt x="780" y="64"/>
                  </a:moveTo>
                  <a:cubicBezTo>
                    <a:pt x="691" y="322"/>
                    <a:pt x="691" y="322"/>
                    <a:pt x="691" y="322"/>
                  </a:cubicBezTo>
                  <a:cubicBezTo>
                    <a:pt x="691" y="322"/>
                    <a:pt x="691" y="322"/>
                    <a:pt x="691" y="322"/>
                  </a:cubicBezTo>
                  <a:cubicBezTo>
                    <a:pt x="780" y="64"/>
                    <a:pt x="780" y="64"/>
                    <a:pt x="780" y="64"/>
                  </a:cubicBezTo>
                  <a:moveTo>
                    <a:pt x="524" y="31"/>
                  </a:moveTo>
                  <a:cubicBezTo>
                    <a:pt x="523" y="31"/>
                    <a:pt x="522" y="32"/>
                    <a:pt x="520" y="32"/>
                  </a:cubicBezTo>
                  <a:cubicBezTo>
                    <a:pt x="669" y="325"/>
                    <a:pt x="669" y="325"/>
                    <a:pt x="669" y="325"/>
                  </a:cubicBezTo>
                  <a:cubicBezTo>
                    <a:pt x="670" y="325"/>
                    <a:pt x="671" y="324"/>
                    <a:pt x="673" y="323"/>
                  </a:cubicBezTo>
                  <a:cubicBezTo>
                    <a:pt x="524" y="31"/>
                    <a:pt x="524" y="31"/>
                    <a:pt x="524" y="31"/>
                  </a:cubicBezTo>
                  <a:moveTo>
                    <a:pt x="806" y="0"/>
                  </a:moveTo>
                  <a:cubicBezTo>
                    <a:pt x="695" y="324"/>
                    <a:pt x="695" y="324"/>
                    <a:pt x="695" y="324"/>
                  </a:cubicBezTo>
                  <a:cubicBezTo>
                    <a:pt x="695" y="324"/>
                    <a:pt x="695" y="324"/>
                    <a:pt x="695" y="324"/>
                  </a:cubicBezTo>
                  <a:cubicBezTo>
                    <a:pt x="806" y="0"/>
                    <a:pt x="806" y="0"/>
                    <a:pt x="806" y="0"/>
                  </a:cubicBezTo>
                  <a:cubicBezTo>
                    <a:pt x="806" y="0"/>
                    <a:pt x="806" y="0"/>
                    <a:pt x="8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0" name="Freeform 20196">
              <a:extLst>
                <a:ext uri="{FF2B5EF4-FFF2-40B4-BE49-F238E27FC236}">
                  <a16:creationId xmlns:a16="http://schemas.microsoft.com/office/drawing/2014/main" id="{2577A5AD-9FEA-4694-9CCD-919A0302436D}"/>
                </a:ext>
              </a:extLst>
            </p:cNvPr>
            <p:cNvSpPr/>
            <p:nvPr/>
          </p:nvSpPr>
          <p:spPr bwMode="auto">
            <a:xfrm>
              <a:off x="4440873" y="766194"/>
              <a:ext cx="2079055" cy="316827"/>
            </a:xfrm>
            <a:custGeom>
              <a:avLst/>
              <a:gdLst>
                <a:gd name="T0" fmla="*/ 2415 w 3117"/>
                <a:gd name="T1" fmla="*/ 0 h 475"/>
                <a:gd name="T2" fmla="*/ 2392 w 3117"/>
                <a:gd name="T3" fmla="*/ 0 h 475"/>
                <a:gd name="T4" fmla="*/ 3098 w 3117"/>
                <a:gd name="T5" fmla="*/ 338 h 475"/>
                <a:gd name="T6" fmla="*/ 1773 w 3117"/>
                <a:gd name="T7" fmla="*/ 293 h 475"/>
                <a:gd name="T8" fmla="*/ 1768 w 3117"/>
                <a:gd name="T9" fmla="*/ 300 h 475"/>
                <a:gd name="T10" fmla="*/ 1758 w 3117"/>
                <a:gd name="T11" fmla="*/ 295 h 475"/>
                <a:gd name="T12" fmla="*/ 1761 w 3117"/>
                <a:gd name="T13" fmla="*/ 293 h 475"/>
                <a:gd name="T14" fmla="*/ 745 w 3117"/>
                <a:gd name="T15" fmla="*/ 257 h 475"/>
                <a:gd name="T16" fmla="*/ 733 w 3117"/>
                <a:gd name="T17" fmla="*/ 255 h 475"/>
                <a:gd name="T18" fmla="*/ 733 w 3117"/>
                <a:gd name="T19" fmla="*/ 255 h 475"/>
                <a:gd name="T20" fmla="*/ 730 w 3117"/>
                <a:gd name="T21" fmla="*/ 257 h 475"/>
                <a:gd name="T22" fmla="*/ 723 w 3117"/>
                <a:gd name="T23" fmla="*/ 257 h 475"/>
                <a:gd name="T24" fmla="*/ 10 w 3117"/>
                <a:gd name="T25" fmla="*/ 460 h 475"/>
                <a:gd name="T26" fmla="*/ 99 w 3117"/>
                <a:gd name="T27" fmla="*/ 0 h 475"/>
                <a:gd name="T28" fmla="*/ 90 w 3117"/>
                <a:gd name="T29" fmla="*/ 0 h 475"/>
                <a:gd name="T30" fmla="*/ 0 w 3117"/>
                <a:gd name="T31" fmla="*/ 456 h 475"/>
                <a:gd name="T32" fmla="*/ 0 w 3117"/>
                <a:gd name="T33" fmla="*/ 465 h 475"/>
                <a:gd name="T34" fmla="*/ 3 w 3117"/>
                <a:gd name="T35" fmla="*/ 463 h 475"/>
                <a:gd name="T36" fmla="*/ 5 w 3117"/>
                <a:gd name="T37" fmla="*/ 475 h 475"/>
                <a:gd name="T38" fmla="*/ 5 w 3117"/>
                <a:gd name="T39" fmla="*/ 475 h 475"/>
                <a:gd name="T40" fmla="*/ 12 w 3117"/>
                <a:gd name="T41" fmla="*/ 472 h 475"/>
                <a:gd name="T42" fmla="*/ 730 w 3117"/>
                <a:gd name="T43" fmla="*/ 267 h 475"/>
                <a:gd name="T44" fmla="*/ 733 w 3117"/>
                <a:gd name="T45" fmla="*/ 267 h 475"/>
                <a:gd name="T46" fmla="*/ 737 w 3117"/>
                <a:gd name="T47" fmla="*/ 267 h 475"/>
                <a:gd name="T48" fmla="*/ 3112 w 3117"/>
                <a:gd name="T49" fmla="*/ 349 h 475"/>
                <a:gd name="T50" fmla="*/ 3117 w 3117"/>
                <a:gd name="T51" fmla="*/ 345 h 475"/>
                <a:gd name="T52" fmla="*/ 3110 w 3117"/>
                <a:gd name="T53" fmla="*/ 333 h 475"/>
                <a:gd name="T54" fmla="*/ 2415 w 3117"/>
                <a:gd name="T5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17" h="475">
                  <a:moveTo>
                    <a:pt x="2415" y="0"/>
                  </a:moveTo>
                  <a:lnTo>
                    <a:pt x="2392" y="0"/>
                  </a:lnTo>
                  <a:lnTo>
                    <a:pt x="3098" y="338"/>
                  </a:lnTo>
                  <a:lnTo>
                    <a:pt x="1773" y="293"/>
                  </a:lnTo>
                  <a:lnTo>
                    <a:pt x="1768" y="300"/>
                  </a:lnTo>
                  <a:lnTo>
                    <a:pt x="1758" y="295"/>
                  </a:lnTo>
                  <a:lnTo>
                    <a:pt x="1761" y="293"/>
                  </a:lnTo>
                  <a:lnTo>
                    <a:pt x="745" y="257"/>
                  </a:lnTo>
                  <a:lnTo>
                    <a:pt x="733" y="255"/>
                  </a:lnTo>
                  <a:lnTo>
                    <a:pt x="733" y="255"/>
                  </a:lnTo>
                  <a:lnTo>
                    <a:pt x="730" y="257"/>
                  </a:lnTo>
                  <a:lnTo>
                    <a:pt x="723" y="257"/>
                  </a:lnTo>
                  <a:lnTo>
                    <a:pt x="10" y="460"/>
                  </a:lnTo>
                  <a:lnTo>
                    <a:pt x="99" y="0"/>
                  </a:lnTo>
                  <a:lnTo>
                    <a:pt x="90" y="0"/>
                  </a:lnTo>
                  <a:lnTo>
                    <a:pt x="0" y="456"/>
                  </a:lnTo>
                  <a:lnTo>
                    <a:pt x="0" y="465"/>
                  </a:lnTo>
                  <a:lnTo>
                    <a:pt x="3" y="463"/>
                  </a:lnTo>
                  <a:lnTo>
                    <a:pt x="5" y="475"/>
                  </a:lnTo>
                  <a:lnTo>
                    <a:pt x="5" y="475"/>
                  </a:lnTo>
                  <a:lnTo>
                    <a:pt x="12" y="472"/>
                  </a:lnTo>
                  <a:lnTo>
                    <a:pt x="730" y="267"/>
                  </a:lnTo>
                  <a:lnTo>
                    <a:pt x="733" y="267"/>
                  </a:lnTo>
                  <a:lnTo>
                    <a:pt x="737" y="267"/>
                  </a:lnTo>
                  <a:lnTo>
                    <a:pt x="3112" y="349"/>
                  </a:lnTo>
                  <a:lnTo>
                    <a:pt x="3117" y="345"/>
                  </a:lnTo>
                  <a:lnTo>
                    <a:pt x="3110" y="333"/>
                  </a:lnTo>
                  <a:lnTo>
                    <a:pt x="2415"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1" name="Freeform 20197">
              <a:extLst>
                <a:ext uri="{FF2B5EF4-FFF2-40B4-BE49-F238E27FC236}">
                  <a16:creationId xmlns:a16="http://schemas.microsoft.com/office/drawing/2014/main" id="{2F5DFB50-D145-4F1F-B507-BAE0CBEE33F3}"/>
                </a:ext>
              </a:extLst>
            </p:cNvPr>
            <p:cNvSpPr/>
            <p:nvPr/>
          </p:nvSpPr>
          <p:spPr bwMode="auto">
            <a:xfrm>
              <a:off x="4440873" y="766194"/>
              <a:ext cx="2079055" cy="316827"/>
            </a:xfrm>
            <a:custGeom>
              <a:avLst/>
              <a:gdLst>
                <a:gd name="T0" fmla="*/ 2415 w 3117"/>
                <a:gd name="T1" fmla="*/ 0 h 475"/>
                <a:gd name="T2" fmla="*/ 2392 w 3117"/>
                <a:gd name="T3" fmla="*/ 0 h 475"/>
                <a:gd name="T4" fmla="*/ 3098 w 3117"/>
                <a:gd name="T5" fmla="*/ 338 h 475"/>
                <a:gd name="T6" fmla="*/ 1773 w 3117"/>
                <a:gd name="T7" fmla="*/ 293 h 475"/>
                <a:gd name="T8" fmla="*/ 1768 w 3117"/>
                <a:gd name="T9" fmla="*/ 300 h 475"/>
                <a:gd name="T10" fmla="*/ 1758 w 3117"/>
                <a:gd name="T11" fmla="*/ 295 h 475"/>
                <a:gd name="T12" fmla="*/ 1761 w 3117"/>
                <a:gd name="T13" fmla="*/ 293 h 475"/>
                <a:gd name="T14" fmla="*/ 745 w 3117"/>
                <a:gd name="T15" fmla="*/ 257 h 475"/>
                <a:gd name="T16" fmla="*/ 733 w 3117"/>
                <a:gd name="T17" fmla="*/ 255 h 475"/>
                <a:gd name="T18" fmla="*/ 733 w 3117"/>
                <a:gd name="T19" fmla="*/ 255 h 475"/>
                <a:gd name="T20" fmla="*/ 730 w 3117"/>
                <a:gd name="T21" fmla="*/ 257 h 475"/>
                <a:gd name="T22" fmla="*/ 723 w 3117"/>
                <a:gd name="T23" fmla="*/ 257 h 475"/>
                <a:gd name="T24" fmla="*/ 10 w 3117"/>
                <a:gd name="T25" fmla="*/ 460 h 475"/>
                <a:gd name="T26" fmla="*/ 99 w 3117"/>
                <a:gd name="T27" fmla="*/ 0 h 475"/>
                <a:gd name="T28" fmla="*/ 90 w 3117"/>
                <a:gd name="T29" fmla="*/ 0 h 475"/>
                <a:gd name="T30" fmla="*/ 0 w 3117"/>
                <a:gd name="T31" fmla="*/ 456 h 475"/>
                <a:gd name="T32" fmla="*/ 0 w 3117"/>
                <a:gd name="T33" fmla="*/ 465 h 475"/>
                <a:gd name="T34" fmla="*/ 3 w 3117"/>
                <a:gd name="T35" fmla="*/ 463 h 475"/>
                <a:gd name="T36" fmla="*/ 5 w 3117"/>
                <a:gd name="T37" fmla="*/ 475 h 475"/>
                <a:gd name="T38" fmla="*/ 5 w 3117"/>
                <a:gd name="T39" fmla="*/ 475 h 475"/>
                <a:gd name="T40" fmla="*/ 12 w 3117"/>
                <a:gd name="T41" fmla="*/ 472 h 475"/>
                <a:gd name="T42" fmla="*/ 730 w 3117"/>
                <a:gd name="T43" fmla="*/ 267 h 475"/>
                <a:gd name="T44" fmla="*/ 733 w 3117"/>
                <a:gd name="T45" fmla="*/ 267 h 475"/>
                <a:gd name="T46" fmla="*/ 737 w 3117"/>
                <a:gd name="T47" fmla="*/ 267 h 475"/>
                <a:gd name="T48" fmla="*/ 3112 w 3117"/>
                <a:gd name="T49" fmla="*/ 349 h 475"/>
                <a:gd name="T50" fmla="*/ 3117 w 3117"/>
                <a:gd name="T51" fmla="*/ 345 h 475"/>
                <a:gd name="T52" fmla="*/ 3110 w 3117"/>
                <a:gd name="T53" fmla="*/ 333 h 475"/>
                <a:gd name="T54" fmla="*/ 2415 w 3117"/>
                <a:gd name="T5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17" h="475">
                  <a:moveTo>
                    <a:pt x="2415" y="0"/>
                  </a:moveTo>
                  <a:lnTo>
                    <a:pt x="2392" y="0"/>
                  </a:lnTo>
                  <a:lnTo>
                    <a:pt x="3098" y="338"/>
                  </a:lnTo>
                  <a:lnTo>
                    <a:pt x="1773" y="293"/>
                  </a:lnTo>
                  <a:lnTo>
                    <a:pt x="1768" y="300"/>
                  </a:lnTo>
                  <a:lnTo>
                    <a:pt x="1758" y="295"/>
                  </a:lnTo>
                  <a:lnTo>
                    <a:pt x="1761" y="293"/>
                  </a:lnTo>
                  <a:lnTo>
                    <a:pt x="745" y="257"/>
                  </a:lnTo>
                  <a:lnTo>
                    <a:pt x="733" y="255"/>
                  </a:lnTo>
                  <a:lnTo>
                    <a:pt x="733" y="255"/>
                  </a:lnTo>
                  <a:lnTo>
                    <a:pt x="730" y="257"/>
                  </a:lnTo>
                  <a:lnTo>
                    <a:pt x="723" y="257"/>
                  </a:lnTo>
                  <a:lnTo>
                    <a:pt x="10" y="460"/>
                  </a:lnTo>
                  <a:lnTo>
                    <a:pt x="99" y="0"/>
                  </a:lnTo>
                  <a:lnTo>
                    <a:pt x="90" y="0"/>
                  </a:lnTo>
                  <a:lnTo>
                    <a:pt x="0" y="456"/>
                  </a:lnTo>
                  <a:lnTo>
                    <a:pt x="0" y="465"/>
                  </a:lnTo>
                  <a:lnTo>
                    <a:pt x="3" y="463"/>
                  </a:lnTo>
                  <a:lnTo>
                    <a:pt x="5" y="475"/>
                  </a:lnTo>
                  <a:lnTo>
                    <a:pt x="5" y="475"/>
                  </a:lnTo>
                  <a:lnTo>
                    <a:pt x="12" y="472"/>
                  </a:lnTo>
                  <a:lnTo>
                    <a:pt x="730" y="267"/>
                  </a:lnTo>
                  <a:lnTo>
                    <a:pt x="733" y="267"/>
                  </a:lnTo>
                  <a:lnTo>
                    <a:pt x="737" y="267"/>
                  </a:lnTo>
                  <a:lnTo>
                    <a:pt x="3112" y="349"/>
                  </a:lnTo>
                  <a:lnTo>
                    <a:pt x="3117" y="345"/>
                  </a:lnTo>
                  <a:lnTo>
                    <a:pt x="3110" y="333"/>
                  </a:lnTo>
                  <a:lnTo>
                    <a:pt x="2415" y="0"/>
                  </a:ln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2" name="Freeform 20198">
              <a:extLst>
                <a:ext uri="{FF2B5EF4-FFF2-40B4-BE49-F238E27FC236}">
                  <a16:creationId xmlns:a16="http://schemas.microsoft.com/office/drawing/2014/main" id="{32685C4B-1E4A-4F59-8328-4B5822870210}"/>
                </a:ext>
              </a:extLst>
            </p:cNvPr>
            <p:cNvSpPr>
              <a:spLocks noEditPoints="1"/>
            </p:cNvSpPr>
            <p:nvPr/>
          </p:nvSpPr>
          <p:spPr bwMode="auto">
            <a:xfrm>
              <a:off x="4500904" y="633460"/>
              <a:ext cx="1550787" cy="132734"/>
            </a:xfrm>
            <a:custGeom>
              <a:avLst/>
              <a:gdLst>
                <a:gd name="T0" fmla="*/ 15 w 984"/>
                <a:gd name="T1" fmla="*/ 3 h 84"/>
                <a:gd name="T2" fmla="*/ 0 w 984"/>
                <a:gd name="T3" fmla="*/ 84 h 84"/>
                <a:gd name="T4" fmla="*/ 4 w 984"/>
                <a:gd name="T5" fmla="*/ 84 h 84"/>
                <a:gd name="T6" fmla="*/ 20 w 984"/>
                <a:gd name="T7" fmla="*/ 4 h 84"/>
                <a:gd name="T8" fmla="*/ 15 w 984"/>
                <a:gd name="T9" fmla="*/ 3 h 84"/>
                <a:gd name="T10" fmla="*/ 811 w 984"/>
                <a:gd name="T11" fmla="*/ 0 h 84"/>
                <a:gd name="T12" fmla="*/ 809 w 984"/>
                <a:gd name="T13" fmla="*/ 4 h 84"/>
                <a:gd name="T14" fmla="*/ 974 w 984"/>
                <a:gd name="T15" fmla="*/ 84 h 84"/>
                <a:gd name="T16" fmla="*/ 984 w 984"/>
                <a:gd name="T17" fmla="*/ 84 h 84"/>
                <a:gd name="T18" fmla="*/ 811 w 984"/>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4" h="84">
                  <a:moveTo>
                    <a:pt x="15" y="3"/>
                  </a:moveTo>
                  <a:cubicBezTo>
                    <a:pt x="0" y="84"/>
                    <a:pt x="0" y="84"/>
                    <a:pt x="0" y="84"/>
                  </a:cubicBezTo>
                  <a:cubicBezTo>
                    <a:pt x="4" y="84"/>
                    <a:pt x="4" y="84"/>
                    <a:pt x="4" y="84"/>
                  </a:cubicBezTo>
                  <a:cubicBezTo>
                    <a:pt x="20" y="4"/>
                    <a:pt x="20" y="4"/>
                    <a:pt x="20" y="4"/>
                  </a:cubicBezTo>
                  <a:cubicBezTo>
                    <a:pt x="18" y="3"/>
                    <a:pt x="17" y="3"/>
                    <a:pt x="15" y="3"/>
                  </a:cubicBezTo>
                  <a:moveTo>
                    <a:pt x="811" y="0"/>
                  </a:moveTo>
                  <a:cubicBezTo>
                    <a:pt x="809" y="4"/>
                    <a:pt x="809" y="4"/>
                    <a:pt x="809" y="4"/>
                  </a:cubicBezTo>
                  <a:cubicBezTo>
                    <a:pt x="974" y="84"/>
                    <a:pt x="974" y="84"/>
                    <a:pt x="974" y="84"/>
                  </a:cubicBezTo>
                  <a:cubicBezTo>
                    <a:pt x="984" y="84"/>
                    <a:pt x="984" y="84"/>
                    <a:pt x="984" y="84"/>
                  </a:cubicBezTo>
                  <a:cubicBezTo>
                    <a:pt x="811" y="0"/>
                    <a:pt x="811" y="0"/>
                    <a:pt x="81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3" name="Freeform 20199">
              <a:extLst>
                <a:ext uri="{FF2B5EF4-FFF2-40B4-BE49-F238E27FC236}">
                  <a16:creationId xmlns:a16="http://schemas.microsoft.com/office/drawing/2014/main" id="{FFE47A54-B735-459C-A5FF-FC42F80A23C7}"/>
                </a:ext>
              </a:extLst>
            </p:cNvPr>
            <p:cNvSpPr/>
            <p:nvPr/>
          </p:nvSpPr>
          <p:spPr bwMode="auto">
            <a:xfrm>
              <a:off x="6527932" y="998978"/>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4" name="Freeform 20200">
              <a:extLst>
                <a:ext uri="{FF2B5EF4-FFF2-40B4-BE49-F238E27FC236}">
                  <a16:creationId xmlns:a16="http://schemas.microsoft.com/office/drawing/2014/main" id="{D8A0AF62-0061-4B2D-A5E5-EC5915E924CC}"/>
                </a:ext>
              </a:extLst>
            </p:cNvPr>
            <p:cNvSpPr/>
            <p:nvPr/>
          </p:nvSpPr>
          <p:spPr bwMode="auto">
            <a:xfrm>
              <a:off x="6527932" y="998978"/>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5" name="Freeform 20201">
              <a:extLst>
                <a:ext uri="{FF2B5EF4-FFF2-40B4-BE49-F238E27FC236}">
                  <a16:creationId xmlns:a16="http://schemas.microsoft.com/office/drawing/2014/main" id="{7D43516E-370A-4C95-B000-38DF384E2D59}"/>
                </a:ext>
              </a:extLst>
            </p:cNvPr>
            <p:cNvSpPr>
              <a:spLocks noEditPoints="1"/>
            </p:cNvSpPr>
            <p:nvPr/>
          </p:nvSpPr>
          <p:spPr bwMode="auto">
            <a:xfrm>
              <a:off x="4506907" y="458706"/>
              <a:ext cx="925803" cy="151410"/>
            </a:xfrm>
            <a:custGeom>
              <a:avLst/>
              <a:gdLst>
                <a:gd name="T0" fmla="*/ 18 w 587"/>
                <a:gd name="T1" fmla="*/ 79 h 96"/>
                <a:gd name="T2" fmla="*/ 15 w 587"/>
                <a:gd name="T3" fmla="*/ 95 h 96"/>
                <a:gd name="T4" fmla="*/ 19 w 587"/>
                <a:gd name="T5" fmla="*/ 96 h 96"/>
                <a:gd name="T6" fmla="*/ 22 w 587"/>
                <a:gd name="T7" fmla="*/ 80 h 96"/>
                <a:gd name="T8" fmla="*/ 18 w 587"/>
                <a:gd name="T9" fmla="*/ 79 h 96"/>
                <a:gd name="T10" fmla="*/ 578 w 587"/>
                <a:gd name="T11" fmla="*/ 2 h 96"/>
                <a:gd name="T12" fmla="*/ 577 w 587"/>
                <a:gd name="T13" fmla="*/ 5 h 96"/>
                <a:gd name="T14" fmla="*/ 585 w 587"/>
                <a:gd name="T15" fmla="*/ 9 h 96"/>
                <a:gd name="T16" fmla="*/ 587 w 587"/>
                <a:gd name="T17" fmla="*/ 6 h 96"/>
                <a:gd name="T18" fmla="*/ 578 w 587"/>
                <a:gd name="T19" fmla="*/ 2 h 96"/>
                <a:gd name="T20" fmla="*/ 4 w 587"/>
                <a:gd name="T21" fmla="*/ 0 h 96"/>
                <a:gd name="T22" fmla="*/ 0 w 587"/>
                <a:gd name="T23" fmla="*/ 2 h 96"/>
                <a:gd name="T24" fmla="*/ 8 w 587"/>
                <a:gd name="T25" fmla="*/ 17 h 96"/>
                <a:gd name="T26" fmla="*/ 12 w 587"/>
                <a:gd name="T27" fmla="*/ 14 h 96"/>
                <a:gd name="T28" fmla="*/ 4 w 58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7" h="96">
                  <a:moveTo>
                    <a:pt x="18" y="79"/>
                  </a:moveTo>
                  <a:cubicBezTo>
                    <a:pt x="15" y="95"/>
                    <a:pt x="15" y="95"/>
                    <a:pt x="15" y="95"/>
                  </a:cubicBezTo>
                  <a:cubicBezTo>
                    <a:pt x="16" y="96"/>
                    <a:pt x="18" y="96"/>
                    <a:pt x="19" y="96"/>
                  </a:cubicBezTo>
                  <a:cubicBezTo>
                    <a:pt x="22" y="80"/>
                    <a:pt x="22" y="80"/>
                    <a:pt x="22" y="80"/>
                  </a:cubicBezTo>
                  <a:cubicBezTo>
                    <a:pt x="21" y="80"/>
                    <a:pt x="20" y="79"/>
                    <a:pt x="18" y="79"/>
                  </a:cubicBezTo>
                  <a:moveTo>
                    <a:pt x="578" y="2"/>
                  </a:moveTo>
                  <a:cubicBezTo>
                    <a:pt x="578" y="3"/>
                    <a:pt x="577" y="4"/>
                    <a:pt x="577" y="5"/>
                  </a:cubicBezTo>
                  <a:cubicBezTo>
                    <a:pt x="585" y="9"/>
                    <a:pt x="585" y="9"/>
                    <a:pt x="585" y="9"/>
                  </a:cubicBezTo>
                  <a:cubicBezTo>
                    <a:pt x="586" y="8"/>
                    <a:pt x="586" y="7"/>
                    <a:pt x="587" y="6"/>
                  </a:cubicBezTo>
                  <a:cubicBezTo>
                    <a:pt x="578" y="2"/>
                    <a:pt x="578" y="2"/>
                    <a:pt x="578" y="2"/>
                  </a:cubicBezTo>
                  <a:moveTo>
                    <a:pt x="4" y="0"/>
                  </a:moveTo>
                  <a:cubicBezTo>
                    <a:pt x="3" y="0"/>
                    <a:pt x="1" y="1"/>
                    <a:pt x="0" y="2"/>
                  </a:cubicBezTo>
                  <a:cubicBezTo>
                    <a:pt x="8" y="17"/>
                    <a:pt x="8" y="17"/>
                    <a:pt x="8" y="17"/>
                  </a:cubicBezTo>
                  <a:cubicBezTo>
                    <a:pt x="9" y="16"/>
                    <a:pt x="11" y="15"/>
                    <a:pt x="12" y="14"/>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6" name="Freeform 20204">
              <a:extLst>
                <a:ext uri="{FF2B5EF4-FFF2-40B4-BE49-F238E27FC236}">
                  <a16:creationId xmlns:a16="http://schemas.microsoft.com/office/drawing/2014/main" id="{3F9AD541-71A6-48B1-8777-1062D9BC0637}"/>
                </a:ext>
              </a:extLst>
            </p:cNvPr>
            <p:cNvSpPr>
              <a:spLocks noEditPoints="1"/>
            </p:cNvSpPr>
            <p:nvPr/>
          </p:nvSpPr>
          <p:spPr bwMode="auto">
            <a:xfrm>
              <a:off x="6970824" y="-361042"/>
              <a:ext cx="90046" cy="725033"/>
            </a:xfrm>
            <a:custGeom>
              <a:avLst/>
              <a:gdLst>
                <a:gd name="T0" fmla="*/ 50 w 57"/>
                <a:gd name="T1" fmla="*/ 25 h 460"/>
                <a:gd name="T2" fmla="*/ 0 w 57"/>
                <a:gd name="T3" fmla="*/ 459 h 460"/>
                <a:gd name="T4" fmla="*/ 4 w 57"/>
                <a:gd name="T5" fmla="*/ 460 h 460"/>
                <a:gd name="T6" fmla="*/ 54 w 57"/>
                <a:gd name="T7" fmla="*/ 26 h 460"/>
                <a:gd name="T8" fmla="*/ 50 w 57"/>
                <a:gd name="T9" fmla="*/ 25 h 460"/>
                <a:gd name="T10" fmla="*/ 53 w 57"/>
                <a:gd name="T11" fmla="*/ 0 h 460"/>
                <a:gd name="T12" fmla="*/ 51 w 57"/>
                <a:gd name="T13" fmla="*/ 12 h 460"/>
                <a:gd name="T14" fmla="*/ 56 w 57"/>
                <a:gd name="T15" fmla="*/ 12 h 460"/>
                <a:gd name="T16" fmla="*/ 57 w 57"/>
                <a:gd name="T17" fmla="*/ 0 h 460"/>
                <a:gd name="T18" fmla="*/ 53 w 57"/>
                <a:gd name="T19"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60">
                  <a:moveTo>
                    <a:pt x="50" y="25"/>
                  </a:moveTo>
                  <a:cubicBezTo>
                    <a:pt x="0" y="459"/>
                    <a:pt x="0" y="459"/>
                    <a:pt x="0" y="459"/>
                  </a:cubicBezTo>
                  <a:cubicBezTo>
                    <a:pt x="1" y="459"/>
                    <a:pt x="3" y="460"/>
                    <a:pt x="4" y="460"/>
                  </a:cubicBezTo>
                  <a:cubicBezTo>
                    <a:pt x="54" y="26"/>
                    <a:pt x="54" y="26"/>
                    <a:pt x="54" y="26"/>
                  </a:cubicBezTo>
                  <a:cubicBezTo>
                    <a:pt x="53" y="26"/>
                    <a:pt x="51" y="26"/>
                    <a:pt x="50" y="25"/>
                  </a:cubicBezTo>
                  <a:moveTo>
                    <a:pt x="53" y="0"/>
                  </a:moveTo>
                  <a:cubicBezTo>
                    <a:pt x="51" y="12"/>
                    <a:pt x="51" y="12"/>
                    <a:pt x="51" y="12"/>
                  </a:cubicBezTo>
                  <a:cubicBezTo>
                    <a:pt x="53" y="12"/>
                    <a:pt x="54" y="12"/>
                    <a:pt x="56" y="12"/>
                  </a:cubicBezTo>
                  <a:cubicBezTo>
                    <a:pt x="57" y="0"/>
                    <a:pt x="57" y="0"/>
                    <a:pt x="57" y="0"/>
                  </a:cubicBezTo>
                  <a:cubicBezTo>
                    <a:pt x="55" y="0"/>
                    <a:pt x="54" y="0"/>
                    <a:pt x="53"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7" name="Freeform 20205">
              <a:extLst>
                <a:ext uri="{FF2B5EF4-FFF2-40B4-BE49-F238E27FC236}">
                  <a16:creationId xmlns:a16="http://schemas.microsoft.com/office/drawing/2014/main" id="{2B1EF791-C699-47E0-91BE-550553B1E4B9}"/>
                </a:ext>
              </a:extLst>
            </p:cNvPr>
            <p:cNvSpPr/>
            <p:nvPr/>
          </p:nvSpPr>
          <p:spPr bwMode="auto">
            <a:xfrm>
              <a:off x="6101049" y="155886"/>
              <a:ext cx="387530" cy="124730"/>
            </a:xfrm>
            <a:custGeom>
              <a:avLst/>
              <a:gdLst>
                <a:gd name="T0" fmla="*/ 1 w 246"/>
                <a:gd name="T1" fmla="*/ 0 h 79"/>
                <a:gd name="T2" fmla="*/ 0 w 246"/>
                <a:gd name="T3" fmla="*/ 4 h 79"/>
                <a:gd name="T4" fmla="*/ 246 w 246"/>
                <a:gd name="T5" fmla="*/ 79 h 79"/>
                <a:gd name="T6" fmla="*/ 246 w 246"/>
                <a:gd name="T7" fmla="*/ 75 h 79"/>
                <a:gd name="T8" fmla="*/ 1 w 246"/>
                <a:gd name="T9" fmla="*/ 0 h 79"/>
              </a:gdLst>
              <a:ahLst/>
              <a:cxnLst>
                <a:cxn ang="0">
                  <a:pos x="T0" y="T1"/>
                </a:cxn>
                <a:cxn ang="0">
                  <a:pos x="T2" y="T3"/>
                </a:cxn>
                <a:cxn ang="0">
                  <a:pos x="T4" y="T5"/>
                </a:cxn>
                <a:cxn ang="0">
                  <a:pos x="T6" y="T7"/>
                </a:cxn>
                <a:cxn ang="0">
                  <a:pos x="T8" y="T9"/>
                </a:cxn>
              </a:cxnLst>
              <a:rect l="0" t="0" r="r" b="b"/>
              <a:pathLst>
                <a:path w="246" h="79">
                  <a:moveTo>
                    <a:pt x="1" y="0"/>
                  </a:moveTo>
                  <a:cubicBezTo>
                    <a:pt x="1" y="1"/>
                    <a:pt x="0" y="3"/>
                    <a:pt x="0" y="4"/>
                  </a:cubicBezTo>
                  <a:cubicBezTo>
                    <a:pt x="246" y="79"/>
                    <a:pt x="246" y="79"/>
                    <a:pt x="246" y="79"/>
                  </a:cubicBezTo>
                  <a:cubicBezTo>
                    <a:pt x="246" y="75"/>
                    <a:pt x="246" y="75"/>
                    <a:pt x="246" y="75"/>
                  </a:cubicBezTo>
                  <a:cubicBezTo>
                    <a:pt x="1" y="0"/>
                    <a:pt x="1" y="0"/>
                    <a:pt x="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8" name="Freeform 20206">
              <a:extLst>
                <a:ext uri="{FF2B5EF4-FFF2-40B4-BE49-F238E27FC236}">
                  <a16:creationId xmlns:a16="http://schemas.microsoft.com/office/drawing/2014/main" id="{98DCEA5F-4FE2-4756-947A-0904E0E473FE}"/>
                </a:ext>
              </a:extLst>
            </p:cNvPr>
            <p:cNvSpPr/>
            <p:nvPr/>
          </p:nvSpPr>
          <p:spPr bwMode="auto">
            <a:xfrm>
              <a:off x="5613468" y="766194"/>
              <a:ext cx="102719" cy="200101"/>
            </a:xfrm>
            <a:custGeom>
              <a:avLst/>
              <a:gdLst>
                <a:gd name="T0" fmla="*/ 154 w 154"/>
                <a:gd name="T1" fmla="*/ 0 h 300"/>
                <a:gd name="T2" fmla="*/ 142 w 154"/>
                <a:gd name="T3" fmla="*/ 0 h 300"/>
                <a:gd name="T4" fmla="*/ 3 w 154"/>
                <a:gd name="T5" fmla="*/ 293 h 300"/>
                <a:gd name="T6" fmla="*/ 0 w 154"/>
                <a:gd name="T7" fmla="*/ 295 h 300"/>
                <a:gd name="T8" fmla="*/ 10 w 154"/>
                <a:gd name="T9" fmla="*/ 300 h 300"/>
                <a:gd name="T10" fmla="*/ 15 w 154"/>
                <a:gd name="T11" fmla="*/ 293 h 300"/>
                <a:gd name="T12" fmla="*/ 154 w 154"/>
                <a:gd name="T13" fmla="*/ 0 h 300"/>
              </a:gdLst>
              <a:ahLst/>
              <a:cxnLst>
                <a:cxn ang="0">
                  <a:pos x="T0" y="T1"/>
                </a:cxn>
                <a:cxn ang="0">
                  <a:pos x="T2" y="T3"/>
                </a:cxn>
                <a:cxn ang="0">
                  <a:pos x="T4" y="T5"/>
                </a:cxn>
                <a:cxn ang="0">
                  <a:pos x="T6" y="T7"/>
                </a:cxn>
                <a:cxn ang="0">
                  <a:pos x="T8" y="T9"/>
                </a:cxn>
                <a:cxn ang="0">
                  <a:pos x="T10" y="T11"/>
                </a:cxn>
                <a:cxn ang="0">
                  <a:pos x="T12" y="T13"/>
                </a:cxn>
              </a:cxnLst>
              <a:rect l="0" t="0" r="r" b="b"/>
              <a:pathLst>
                <a:path w="154" h="300">
                  <a:moveTo>
                    <a:pt x="154" y="0"/>
                  </a:moveTo>
                  <a:lnTo>
                    <a:pt x="142" y="0"/>
                  </a:lnTo>
                  <a:lnTo>
                    <a:pt x="3" y="293"/>
                  </a:lnTo>
                  <a:lnTo>
                    <a:pt x="0" y="295"/>
                  </a:lnTo>
                  <a:lnTo>
                    <a:pt x="10" y="300"/>
                  </a:lnTo>
                  <a:lnTo>
                    <a:pt x="15" y="293"/>
                  </a:lnTo>
                  <a:lnTo>
                    <a:pt x="154"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9" name="Freeform 20207">
              <a:extLst>
                <a:ext uri="{FF2B5EF4-FFF2-40B4-BE49-F238E27FC236}">
                  <a16:creationId xmlns:a16="http://schemas.microsoft.com/office/drawing/2014/main" id="{4F7093FE-5B9E-4C38-B779-FAD4C19A97E6}"/>
                </a:ext>
              </a:extLst>
            </p:cNvPr>
            <p:cNvSpPr/>
            <p:nvPr/>
          </p:nvSpPr>
          <p:spPr bwMode="auto">
            <a:xfrm>
              <a:off x="5613468" y="766194"/>
              <a:ext cx="102719" cy="200101"/>
            </a:xfrm>
            <a:custGeom>
              <a:avLst/>
              <a:gdLst>
                <a:gd name="T0" fmla="*/ 154 w 154"/>
                <a:gd name="T1" fmla="*/ 0 h 300"/>
                <a:gd name="T2" fmla="*/ 142 w 154"/>
                <a:gd name="T3" fmla="*/ 0 h 300"/>
                <a:gd name="T4" fmla="*/ 3 w 154"/>
                <a:gd name="T5" fmla="*/ 293 h 300"/>
                <a:gd name="T6" fmla="*/ 0 w 154"/>
                <a:gd name="T7" fmla="*/ 295 h 300"/>
                <a:gd name="T8" fmla="*/ 10 w 154"/>
                <a:gd name="T9" fmla="*/ 300 h 300"/>
                <a:gd name="T10" fmla="*/ 15 w 154"/>
                <a:gd name="T11" fmla="*/ 293 h 300"/>
                <a:gd name="T12" fmla="*/ 154 w 154"/>
                <a:gd name="T13" fmla="*/ 0 h 300"/>
              </a:gdLst>
              <a:ahLst/>
              <a:cxnLst>
                <a:cxn ang="0">
                  <a:pos x="T0" y="T1"/>
                </a:cxn>
                <a:cxn ang="0">
                  <a:pos x="T2" y="T3"/>
                </a:cxn>
                <a:cxn ang="0">
                  <a:pos x="T4" y="T5"/>
                </a:cxn>
                <a:cxn ang="0">
                  <a:pos x="T6" y="T7"/>
                </a:cxn>
                <a:cxn ang="0">
                  <a:pos x="T8" y="T9"/>
                </a:cxn>
                <a:cxn ang="0">
                  <a:pos x="T10" y="T11"/>
                </a:cxn>
                <a:cxn ang="0">
                  <a:pos x="T12" y="T13"/>
                </a:cxn>
              </a:cxnLst>
              <a:rect l="0" t="0" r="r" b="b"/>
              <a:pathLst>
                <a:path w="154" h="300">
                  <a:moveTo>
                    <a:pt x="154" y="0"/>
                  </a:moveTo>
                  <a:lnTo>
                    <a:pt x="142" y="0"/>
                  </a:lnTo>
                  <a:lnTo>
                    <a:pt x="3" y="293"/>
                  </a:lnTo>
                  <a:lnTo>
                    <a:pt x="0" y="295"/>
                  </a:lnTo>
                  <a:lnTo>
                    <a:pt x="10" y="300"/>
                  </a:lnTo>
                  <a:lnTo>
                    <a:pt x="15" y="293"/>
                  </a:lnTo>
                  <a:lnTo>
                    <a:pt x="154"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0" name="Freeform 20208">
              <a:extLst>
                <a:ext uri="{FF2B5EF4-FFF2-40B4-BE49-F238E27FC236}">
                  <a16:creationId xmlns:a16="http://schemas.microsoft.com/office/drawing/2014/main" id="{444C046E-B549-4186-9B23-E951925B5640}"/>
                </a:ext>
              </a:extLst>
            </p:cNvPr>
            <p:cNvSpPr/>
            <p:nvPr/>
          </p:nvSpPr>
          <p:spPr bwMode="auto">
            <a:xfrm>
              <a:off x="5708183" y="213915"/>
              <a:ext cx="271471" cy="552279"/>
            </a:xfrm>
            <a:custGeom>
              <a:avLst/>
              <a:gdLst>
                <a:gd name="T0" fmla="*/ 168 w 172"/>
                <a:gd name="T1" fmla="*/ 0 h 350"/>
                <a:gd name="T2" fmla="*/ 41 w 172"/>
                <a:gd name="T3" fmla="*/ 264 h 350"/>
                <a:gd name="T4" fmla="*/ 39 w 172"/>
                <a:gd name="T5" fmla="*/ 268 h 350"/>
                <a:gd name="T6" fmla="*/ 0 w 172"/>
                <a:gd name="T7" fmla="*/ 350 h 350"/>
                <a:gd name="T8" fmla="*/ 5 w 172"/>
                <a:gd name="T9" fmla="*/ 350 h 350"/>
                <a:gd name="T10" fmla="*/ 43 w 172"/>
                <a:gd name="T11" fmla="*/ 270 h 350"/>
                <a:gd name="T12" fmla="*/ 45 w 172"/>
                <a:gd name="T13" fmla="*/ 266 h 350"/>
                <a:gd name="T14" fmla="*/ 172 w 172"/>
                <a:gd name="T15" fmla="*/ 2 h 350"/>
                <a:gd name="T16" fmla="*/ 168 w 172"/>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50">
                  <a:moveTo>
                    <a:pt x="168" y="0"/>
                  </a:moveTo>
                  <a:cubicBezTo>
                    <a:pt x="41" y="264"/>
                    <a:pt x="41" y="264"/>
                    <a:pt x="41" y="264"/>
                  </a:cubicBezTo>
                  <a:cubicBezTo>
                    <a:pt x="39" y="268"/>
                    <a:pt x="39" y="268"/>
                    <a:pt x="39" y="268"/>
                  </a:cubicBezTo>
                  <a:cubicBezTo>
                    <a:pt x="0" y="350"/>
                    <a:pt x="0" y="350"/>
                    <a:pt x="0" y="350"/>
                  </a:cubicBezTo>
                  <a:cubicBezTo>
                    <a:pt x="5" y="350"/>
                    <a:pt x="5" y="350"/>
                    <a:pt x="5" y="350"/>
                  </a:cubicBezTo>
                  <a:cubicBezTo>
                    <a:pt x="43" y="270"/>
                    <a:pt x="43" y="270"/>
                    <a:pt x="43" y="270"/>
                  </a:cubicBezTo>
                  <a:cubicBezTo>
                    <a:pt x="45" y="266"/>
                    <a:pt x="45" y="266"/>
                    <a:pt x="45" y="266"/>
                  </a:cubicBezTo>
                  <a:cubicBezTo>
                    <a:pt x="172" y="2"/>
                    <a:pt x="172" y="2"/>
                    <a:pt x="172" y="2"/>
                  </a:cubicBezTo>
                  <a:cubicBezTo>
                    <a:pt x="170" y="1"/>
                    <a:pt x="169" y="0"/>
                    <a:pt x="16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1" name="Freeform 20209">
              <a:extLst>
                <a:ext uri="{FF2B5EF4-FFF2-40B4-BE49-F238E27FC236}">
                  <a16:creationId xmlns:a16="http://schemas.microsoft.com/office/drawing/2014/main" id="{93EB72C3-600B-4FAB-9432-FA46472563CF}"/>
                </a:ext>
              </a:extLst>
            </p:cNvPr>
            <p:cNvSpPr/>
            <p:nvPr/>
          </p:nvSpPr>
          <p:spPr bwMode="auto">
            <a:xfrm>
              <a:off x="6668004" y="327973"/>
              <a:ext cx="244791" cy="82042"/>
            </a:xfrm>
            <a:custGeom>
              <a:avLst/>
              <a:gdLst>
                <a:gd name="T0" fmla="*/ 0 w 155"/>
                <a:gd name="T1" fmla="*/ 0 h 52"/>
                <a:gd name="T2" fmla="*/ 0 w 155"/>
                <a:gd name="T3" fmla="*/ 5 h 52"/>
                <a:gd name="T4" fmla="*/ 154 w 155"/>
                <a:gd name="T5" fmla="*/ 52 h 52"/>
                <a:gd name="T6" fmla="*/ 155 w 155"/>
                <a:gd name="T7" fmla="*/ 48 h 52"/>
                <a:gd name="T8" fmla="*/ 0 w 155"/>
                <a:gd name="T9" fmla="*/ 0 h 52"/>
              </a:gdLst>
              <a:ahLst/>
              <a:cxnLst>
                <a:cxn ang="0">
                  <a:pos x="T0" y="T1"/>
                </a:cxn>
                <a:cxn ang="0">
                  <a:pos x="T2" y="T3"/>
                </a:cxn>
                <a:cxn ang="0">
                  <a:pos x="T4" y="T5"/>
                </a:cxn>
                <a:cxn ang="0">
                  <a:pos x="T6" y="T7"/>
                </a:cxn>
                <a:cxn ang="0">
                  <a:pos x="T8" y="T9"/>
                </a:cxn>
              </a:cxnLst>
              <a:rect l="0" t="0" r="r" b="b"/>
              <a:pathLst>
                <a:path w="155" h="52">
                  <a:moveTo>
                    <a:pt x="0" y="0"/>
                  </a:moveTo>
                  <a:cubicBezTo>
                    <a:pt x="0" y="5"/>
                    <a:pt x="0" y="5"/>
                    <a:pt x="0" y="5"/>
                  </a:cubicBezTo>
                  <a:cubicBezTo>
                    <a:pt x="154" y="52"/>
                    <a:pt x="154" y="52"/>
                    <a:pt x="154" y="52"/>
                  </a:cubicBezTo>
                  <a:cubicBezTo>
                    <a:pt x="155" y="50"/>
                    <a:pt x="155" y="49"/>
                    <a:pt x="155" y="48"/>
                  </a:cubicBezTo>
                  <a:cubicBezTo>
                    <a:pt x="0" y="0"/>
                    <a:pt x="0" y="0"/>
                    <a:pt x="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2" name="Freeform 20210">
              <a:extLst>
                <a:ext uri="{FF2B5EF4-FFF2-40B4-BE49-F238E27FC236}">
                  <a16:creationId xmlns:a16="http://schemas.microsoft.com/office/drawing/2014/main" id="{9B5857DE-A071-4314-8B64-6E1C1DA90972}"/>
                </a:ext>
              </a:extLst>
            </p:cNvPr>
            <p:cNvSpPr>
              <a:spLocks noEditPoints="1"/>
            </p:cNvSpPr>
            <p:nvPr/>
          </p:nvSpPr>
          <p:spPr bwMode="auto">
            <a:xfrm>
              <a:off x="5982322" y="143213"/>
              <a:ext cx="685681" cy="192097"/>
            </a:xfrm>
            <a:custGeom>
              <a:avLst/>
              <a:gdLst>
                <a:gd name="T0" fmla="*/ 325 w 435"/>
                <a:gd name="T1" fmla="*/ 84 h 122"/>
                <a:gd name="T2" fmla="*/ 326 w 435"/>
                <a:gd name="T3" fmla="*/ 89 h 122"/>
                <a:gd name="T4" fmla="*/ 435 w 435"/>
                <a:gd name="T5" fmla="*/ 122 h 122"/>
                <a:gd name="T6" fmla="*/ 435 w 435"/>
                <a:gd name="T7" fmla="*/ 117 h 122"/>
                <a:gd name="T8" fmla="*/ 325 w 435"/>
                <a:gd name="T9" fmla="*/ 84 h 122"/>
                <a:gd name="T10" fmla="*/ 6 w 435"/>
                <a:gd name="T11" fmla="*/ 18 h 122"/>
                <a:gd name="T12" fmla="*/ 0 w 435"/>
                <a:gd name="T13" fmla="*/ 31 h 122"/>
                <a:gd name="T14" fmla="*/ 4 w 435"/>
                <a:gd name="T15" fmla="*/ 33 h 122"/>
                <a:gd name="T16" fmla="*/ 10 w 435"/>
                <a:gd name="T17" fmla="*/ 20 h 122"/>
                <a:gd name="T18" fmla="*/ 6 w 435"/>
                <a:gd name="T19" fmla="*/ 18 h 122"/>
                <a:gd name="T20" fmla="*/ 48 w 435"/>
                <a:gd name="T21" fmla="*/ 0 h 122"/>
                <a:gd name="T22" fmla="*/ 47 w 435"/>
                <a:gd name="T23" fmla="*/ 4 h 122"/>
                <a:gd name="T24" fmla="*/ 60 w 435"/>
                <a:gd name="T25" fmla="*/ 8 h 122"/>
                <a:gd name="T26" fmla="*/ 61 w 435"/>
                <a:gd name="T27" fmla="*/ 4 h 122"/>
                <a:gd name="T28" fmla="*/ 48 w 435"/>
                <a:gd name="T2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5" h="122">
                  <a:moveTo>
                    <a:pt x="325" y="84"/>
                  </a:moveTo>
                  <a:cubicBezTo>
                    <a:pt x="326" y="89"/>
                    <a:pt x="326" y="89"/>
                    <a:pt x="326" y="89"/>
                  </a:cubicBezTo>
                  <a:cubicBezTo>
                    <a:pt x="435" y="122"/>
                    <a:pt x="435" y="122"/>
                    <a:pt x="435" y="122"/>
                  </a:cubicBezTo>
                  <a:cubicBezTo>
                    <a:pt x="435" y="117"/>
                    <a:pt x="435" y="117"/>
                    <a:pt x="435" y="117"/>
                  </a:cubicBezTo>
                  <a:cubicBezTo>
                    <a:pt x="325" y="84"/>
                    <a:pt x="325" y="84"/>
                    <a:pt x="325" y="84"/>
                  </a:cubicBezTo>
                  <a:moveTo>
                    <a:pt x="6" y="18"/>
                  </a:moveTo>
                  <a:cubicBezTo>
                    <a:pt x="0" y="31"/>
                    <a:pt x="0" y="31"/>
                    <a:pt x="0" y="31"/>
                  </a:cubicBezTo>
                  <a:cubicBezTo>
                    <a:pt x="2" y="31"/>
                    <a:pt x="3" y="32"/>
                    <a:pt x="4" y="33"/>
                  </a:cubicBezTo>
                  <a:cubicBezTo>
                    <a:pt x="10" y="20"/>
                    <a:pt x="10" y="20"/>
                    <a:pt x="10" y="20"/>
                  </a:cubicBezTo>
                  <a:cubicBezTo>
                    <a:pt x="9" y="20"/>
                    <a:pt x="7" y="19"/>
                    <a:pt x="6" y="18"/>
                  </a:cubicBezTo>
                  <a:moveTo>
                    <a:pt x="48" y="0"/>
                  </a:moveTo>
                  <a:cubicBezTo>
                    <a:pt x="48" y="1"/>
                    <a:pt x="47" y="2"/>
                    <a:pt x="47" y="4"/>
                  </a:cubicBezTo>
                  <a:cubicBezTo>
                    <a:pt x="60" y="8"/>
                    <a:pt x="60" y="8"/>
                    <a:pt x="60" y="8"/>
                  </a:cubicBezTo>
                  <a:cubicBezTo>
                    <a:pt x="60" y="6"/>
                    <a:pt x="61" y="5"/>
                    <a:pt x="61" y="4"/>
                  </a:cubicBezTo>
                  <a:cubicBezTo>
                    <a:pt x="48" y="0"/>
                    <a:pt x="48" y="0"/>
                    <a:pt x="4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3" name="Freeform 20213">
              <a:extLst>
                <a:ext uri="{FF2B5EF4-FFF2-40B4-BE49-F238E27FC236}">
                  <a16:creationId xmlns:a16="http://schemas.microsoft.com/office/drawing/2014/main" id="{AEE7A2FB-F918-40C0-80D4-93D51742CA91}"/>
                </a:ext>
              </a:extLst>
            </p:cNvPr>
            <p:cNvSpPr/>
            <p:nvPr/>
          </p:nvSpPr>
          <p:spPr bwMode="auto">
            <a:xfrm>
              <a:off x="6513926" y="-201628"/>
              <a:ext cx="154078" cy="83376"/>
            </a:xfrm>
            <a:custGeom>
              <a:avLst/>
              <a:gdLst>
                <a:gd name="T0" fmla="*/ 98 w 98"/>
                <a:gd name="T1" fmla="*/ 0 h 53"/>
                <a:gd name="T2" fmla="*/ 0 w 98"/>
                <a:gd name="T3" fmla="*/ 49 h 53"/>
                <a:gd name="T4" fmla="*/ 2 w 98"/>
                <a:gd name="T5" fmla="*/ 53 h 53"/>
                <a:gd name="T6" fmla="*/ 98 w 98"/>
                <a:gd name="T7" fmla="*/ 5 h 53"/>
                <a:gd name="T8" fmla="*/ 98 w 98"/>
                <a:gd name="T9" fmla="*/ 0 h 53"/>
              </a:gdLst>
              <a:ahLst/>
              <a:cxnLst>
                <a:cxn ang="0">
                  <a:pos x="T0" y="T1"/>
                </a:cxn>
                <a:cxn ang="0">
                  <a:pos x="T2" y="T3"/>
                </a:cxn>
                <a:cxn ang="0">
                  <a:pos x="T4" y="T5"/>
                </a:cxn>
                <a:cxn ang="0">
                  <a:pos x="T6" y="T7"/>
                </a:cxn>
                <a:cxn ang="0">
                  <a:pos x="T8" y="T9"/>
                </a:cxn>
              </a:cxnLst>
              <a:rect l="0" t="0" r="r" b="b"/>
              <a:pathLst>
                <a:path w="98" h="53">
                  <a:moveTo>
                    <a:pt x="98" y="0"/>
                  </a:moveTo>
                  <a:cubicBezTo>
                    <a:pt x="0" y="49"/>
                    <a:pt x="0" y="49"/>
                    <a:pt x="0" y="49"/>
                  </a:cubicBezTo>
                  <a:cubicBezTo>
                    <a:pt x="1" y="50"/>
                    <a:pt x="2" y="52"/>
                    <a:pt x="2" y="53"/>
                  </a:cubicBezTo>
                  <a:cubicBezTo>
                    <a:pt x="98" y="5"/>
                    <a:pt x="98" y="5"/>
                    <a:pt x="98" y="5"/>
                  </a:cubicBezTo>
                  <a:cubicBezTo>
                    <a:pt x="98" y="0"/>
                    <a:pt x="98" y="0"/>
                    <a:pt x="98"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4" name="Freeform 20215">
              <a:extLst>
                <a:ext uri="{FF2B5EF4-FFF2-40B4-BE49-F238E27FC236}">
                  <a16:creationId xmlns:a16="http://schemas.microsoft.com/office/drawing/2014/main" id="{ECA5505B-A301-4641-A343-23B4B95E1785}"/>
                </a:ext>
              </a:extLst>
            </p:cNvPr>
            <p:cNvSpPr/>
            <p:nvPr/>
          </p:nvSpPr>
          <p:spPr bwMode="auto">
            <a:xfrm>
              <a:off x="6504588" y="-69561"/>
              <a:ext cx="163416" cy="179424"/>
            </a:xfrm>
            <a:custGeom>
              <a:avLst/>
              <a:gdLst>
                <a:gd name="T0" fmla="*/ 3 w 104"/>
                <a:gd name="T1" fmla="*/ 0 h 114"/>
                <a:gd name="T2" fmla="*/ 0 w 104"/>
                <a:gd name="T3" fmla="*/ 3 h 114"/>
                <a:gd name="T4" fmla="*/ 104 w 104"/>
                <a:gd name="T5" fmla="*/ 114 h 114"/>
                <a:gd name="T6" fmla="*/ 104 w 104"/>
                <a:gd name="T7" fmla="*/ 107 h 114"/>
                <a:gd name="T8" fmla="*/ 3 w 104"/>
                <a:gd name="T9" fmla="*/ 0 h 114"/>
              </a:gdLst>
              <a:ahLst/>
              <a:cxnLst>
                <a:cxn ang="0">
                  <a:pos x="T0" y="T1"/>
                </a:cxn>
                <a:cxn ang="0">
                  <a:pos x="T2" y="T3"/>
                </a:cxn>
                <a:cxn ang="0">
                  <a:pos x="T4" y="T5"/>
                </a:cxn>
                <a:cxn ang="0">
                  <a:pos x="T6" y="T7"/>
                </a:cxn>
                <a:cxn ang="0">
                  <a:pos x="T8" y="T9"/>
                </a:cxn>
              </a:cxnLst>
              <a:rect l="0" t="0" r="r" b="b"/>
              <a:pathLst>
                <a:path w="104" h="114">
                  <a:moveTo>
                    <a:pt x="3" y="0"/>
                  </a:moveTo>
                  <a:cubicBezTo>
                    <a:pt x="3" y="1"/>
                    <a:pt x="1" y="2"/>
                    <a:pt x="0" y="3"/>
                  </a:cubicBezTo>
                  <a:cubicBezTo>
                    <a:pt x="104" y="114"/>
                    <a:pt x="104" y="114"/>
                    <a:pt x="104" y="114"/>
                  </a:cubicBezTo>
                  <a:cubicBezTo>
                    <a:pt x="104" y="107"/>
                    <a:pt x="104" y="107"/>
                    <a:pt x="104" y="107"/>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5" name="Freeform 20216">
              <a:extLst>
                <a:ext uri="{FF2B5EF4-FFF2-40B4-BE49-F238E27FC236}">
                  <a16:creationId xmlns:a16="http://schemas.microsoft.com/office/drawing/2014/main" id="{D673F888-17D4-4F16-AC29-0004235FEA55}"/>
                </a:ext>
              </a:extLst>
            </p:cNvPr>
            <p:cNvSpPr>
              <a:spLocks noEditPoints="1"/>
            </p:cNvSpPr>
            <p:nvPr/>
          </p:nvSpPr>
          <p:spPr bwMode="auto">
            <a:xfrm>
              <a:off x="6515260" y="454036"/>
              <a:ext cx="808410" cy="548277"/>
            </a:xfrm>
            <a:custGeom>
              <a:avLst/>
              <a:gdLst>
                <a:gd name="T0" fmla="*/ 3 w 513"/>
                <a:gd name="T1" fmla="*/ 344 h 348"/>
                <a:gd name="T2" fmla="*/ 1 w 513"/>
                <a:gd name="T3" fmla="*/ 346 h 348"/>
                <a:gd name="T4" fmla="*/ 0 w 513"/>
                <a:gd name="T5" fmla="*/ 348 h 348"/>
                <a:gd name="T6" fmla="*/ 5 w 513"/>
                <a:gd name="T7" fmla="*/ 346 h 348"/>
                <a:gd name="T8" fmla="*/ 4 w 513"/>
                <a:gd name="T9" fmla="*/ 345 h 348"/>
                <a:gd name="T10" fmla="*/ 3 w 513"/>
                <a:gd name="T11" fmla="*/ 344 h 348"/>
                <a:gd name="T12" fmla="*/ 262 w 513"/>
                <a:gd name="T13" fmla="*/ 8 h 348"/>
                <a:gd name="T14" fmla="*/ 7 w 513"/>
                <a:gd name="T15" fmla="*/ 338 h 348"/>
                <a:gd name="T16" fmla="*/ 8 w 513"/>
                <a:gd name="T17" fmla="*/ 342 h 348"/>
                <a:gd name="T18" fmla="*/ 19 w 513"/>
                <a:gd name="T19" fmla="*/ 342 h 348"/>
                <a:gd name="T20" fmla="*/ 506 w 513"/>
                <a:gd name="T21" fmla="*/ 180 h 348"/>
                <a:gd name="T22" fmla="*/ 505 w 513"/>
                <a:gd name="T23" fmla="*/ 176 h 348"/>
                <a:gd name="T24" fmla="*/ 12 w 513"/>
                <a:gd name="T25" fmla="*/ 340 h 348"/>
                <a:gd name="T26" fmla="*/ 266 w 513"/>
                <a:gd name="T27" fmla="*/ 11 h 348"/>
                <a:gd name="T28" fmla="*/ 262 w 513"/>
                <a:gd name="T29" fmla="*/ 8 h 348"/>
                <a:gd name="T30" fmla="*/ 320 w 513"/>
                <a:gd name="T31" fmla="*/ 0 h 348"/>
                <a:gd name="T32" fmla="*/ 318 w 513"/>
                <a:gd name="T33" fmla="*/ 4 h 348"/>
                <a:gd name="T34" fmla="*/ 511 w 513"/>
                <a:gd name="T35" fmla="*/ 135 h 348"/>
                <a:gd name="T36" fmla="*/ 513 w 513"/>
                <a:gd name="T37" fmla="*/ 132 h 348"/>
                <a:gd name="T38" fmla="*/ 320 w 513"/>
                <a:gd name="T39" fmla="*/ 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3" h="348">
                  <a:moveTo>
                    <a:pt x="3" y="344"/>
                  </a:moveTo>
                  <a:cubicBezTo>
                    <a:pt x="1" y="346"/>
                    <a:pt x="1" y="346"/>
                    <a:pt x="1" y="346"/>
                  </a:cubicBezTo>
                  <a:cubicBezTo>
                    <a:pt x="0" y="348"/>
                    <a:pt x="0" y="348"/>
                    <a:pt x="0" y="348"/>
                  </a:cubicBezTo>
                  <a:cubicBezTo>
                    <a:pt x="5" y="346"/>
                    <a:pt x="5" y="346"/>
                    <a:pt x="5" y="346"/>
                  </a:cubicBezTo>
                  <a:cubicBezTo>
                    <a:pt x="4" y="345"/>
                    <a:pt x="4" y="345"/>
                    <a:pt x="4" y="345"/>
                  </a:cubicBezTo>
                  <a:cubicBezTo>
                    <a:pt x="3" y="344"/>
                    <a:pt x="3" y="344"/>
                    <a:pt x="3" y="344"/>
                  </a:cubicBezTo>
                  <a:moveTo>
                    <a:pt x="262" y="8"/>
                  </a:moveTo>
                  <a:cubicBezTo>
                    <a:pt x="7" y="338"/>
                    <a:pt x="7" y="338"/>
                    <a:pt x="7" y="338"/>
                  </a:cubicBezTo>
                  <a:cubicBezTo>
                    <a:pt x="8" y="342"/>
                    <a:pt x="8" y="342"/>
                    <a:pt x="8" y="342"/>
                  </a:cubicBezTo>
                  <a:cubicBezTo>
                    <a:pt x="19" y="342"/>
                    <a:pt x="19" y="342"/>
                    <a:pt x="19" y="342"/>
                  </a:cubicBezTo>
                  <a:cubicBezTo>
                    <a:pt x="506" y="180"/>
                    <a:pt x="506" y="180"/>
                    <a:pt x="506" y="180"/>
                  </a:cubicBezTo>
                  <a:cubicBezTo>
                    <a:pt x="506" y="179"/>
                    <a:pt x="505" y="177"/>
                    <a:pt x="505" y="176"/>
                  </a:cubicBezTo>
                  <a:cubicBezTo>
                    <a:pt x="12" y="340"/>
                    <a:pt x="12" y="340"/>
                    <a:pt x="12" y="340"/>
                  </a:cubicBezTo>
                  <a:cubicBezTo>
                    <a:pt x="266" y="11"/>
                    <a:pt x="266" y="11"/>
                    <a:pt x="266" y="11"/>
                  </a:cubicBezTo>
                  <a:cubicBezTo>
                    <a:pt x="265" y="10"/>
                    <a:pt x="263" y="9"/>
                    <a:pt x="262" y="8"/>
                  </a:cubicBezTo>
                  <a:moveTo>
                    <a:pt x="320" y="0"/>
                  </a:moveTo>
                  <a:cubicBezTo>
                    <a:pt x="319" y="2"/>
                    <a:pt x="318" y="3"/>
                    <a:pt x="318" y="4"/>
                  </a:cubicBezTo>
                  <a:cubicBezTo>
                    <a:pt x="511" y="135"/>
                    <a:pt x="511" y="135"/>
                    <a:pt x="511" y="135"/>
                  </a:cubicBezTo>
                  <a:cubicBezTo>
                    <a:pt x="511" y="134"/>
                    <a:pt x="512" y="133"/>
                    <a:pt x="513" y="132"/>
                  </a:cubicBezTo>
                  <a:cubicBezTo>
                    <a:pt x="320" y="0"/>
                    <a:pt x="320" y="0"/>
                    <a:pt x="32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6" name="Freeform 20217">
              <a:extLst>
                <a:ext uri="{FF2B5EF4-FFF2-40B4-BE49-F238E27FC236}">
                  <a16:creationId xmlns:a16="http://schemas.microsoft.com/office/drawing/2014/main" id="{2E17D3F7-820D-4C60-88FA-AB7F0863EC4B}"/>
                </a:ext>
              </a:extLst>
            </p:cNvPr>
            <p:cNvSpPr>
              <a:spLocks noEditPoints="1"/>
            </p:cNvSpPr>
            <p:nvPr/>
          </p:nvSpPr>
          <p:spPr bwMode="auto">
            <a:xfrm>
              <a:off x="6488579" y="-118253"/>
              <a:ext cx="17342" cy="44022"/>
            </a:xfrm>
            <a:custGeom>
              <a:avLst/>
              <a:gdLst>
                <a:gd name="T0" fmla="*/ 3 w 11"/>
                <a:gd name="T1" fmla="*/ 20 h 28"/>
                <a:gd name="T2" fmla="*/ 0 w 11"/>
                <a:gd name="T3" fmla="*/ 23 h 28"/>
                <a:gd name="T4" fmla="*/ 5 w 11"/>
                <a:gd name="T5" fmla="*/ 28 h 28"/>
                <a:gd name="T6" fmla="*/ 8 w 11"/>
                <a:gd name="T7" fmla="*/ 25 h 28"/>
                <a:gd name="T8" fmla="*/ 3 w 11"/>
                <a:gd name="T9" fmla="*/ 20 h 28"/>
                <a:gd name="T10" fmla="*/ 9 w 11"/>
                <a:gd name="T11" fmla="*/ 0 h 28"/>
                <a:gd name="T12" fmla="*/ 3 w 11"/>
                <a:gd name="T13" fmla="*/ 3 h 28"/>
                <a:gd name="T14" fmla="*/ 5 w 11"/>
                <a:gd name="T15" fmla="*/ 7 h 28"/>
                <a:gd name="T16" fmla="*/ 11 w 11"/>
                <a:gd name="T17" fmla="*/ 3 h 28"/>
                <a:gd name="T18" fmla="*/ 9 w 11"/>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8">
                  <a:moveTo>
                    <a:pt x="3" y="20"/>
                  </a:moveTo>
                  <a:cubicBezTo>
                    <a:pt x="2" y="21"/>
                    <a:pt x="1" y="22"/>
                    <a:pt x="0" y="23"/>
                  </a:cubicBezTo>
                  <a:cubicBezTo>
                    <a:pt x="5" y="28"/>
                    <a:pt x="5" y="28"/>
                    <a:pt x="5" y="28"/>
                  </a:cubicBezTo>
                  <a:cubicBezTo>
                    <a:pt x="6" y="27"/>
                    <a:pt x="7" y="26"/>
                    <a:pt x="8" y="25"/>
                  </a:cubicBezTo>
                  <a:cubicBezTo>
                    <a:pt x="3" y="20"/>
                    <a:pt x="3" y="20"/>
                    <a:pt x="3" y="20"/>
                  </a:cubicBezTo>
                  <a:moveTo>
                    <a:pt x="9" y="0"/>
                  </a:moveTo>
                  <a:cubicBezTo>
                    <a:pt x="3" y="3"/>
                    <a:pt x="3" y="3"/>
                    <a:pt x="3" y="3"/>
                  </a:cubicBezTo>
                  <a:cubicBezTo>
                    <a:pt x="4" y="4"/>
                    <a:pt x="5" y="5"/>
                    <a:pt x="5" y="7"/>
                  </a:cubicBezTo>
                  <a:cubicBezTo>
                    <a:pt x="11" y="3"/>
                    <a:pt x="11" y="3"/>
                    <a:pt x="11" y="3"/>
                  </a:cubicBezTo>
                  <a:cubicBezTo>
                    <a:pt x="11" y="2"/>
                    <a:pt x="10" y="1"/>
                    <a:pt x="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7" name="Freeform 20218">
              <a:extLst>
                <a:ext uri="{FF2B5EF4-FFF2-40B4-BE49-F238E27FC236}">
                  <a16:creationId xmlns:a16="http://schemas.microsoft.com/office/drawing/2014/main" id="{33B11869-A18B-47D3-B5E0-D3CE2516A812}"/>
                </a:ext>
              </a:extLst>
            </p:cNvPr>
            <p:cNvSpPr/>
            <p:nvPr/>
          </p:nvSpPr>
          <p:spPr bwMode="auto">
            <a:xfrm>
              <a:off x="6907459" y="-832614"/>
              <a:ext cx="16008" cy="11339"/>
            </a:xfrm>
            <a:custGeom>
              <a:avLst/>
              <a:gdLst>
                <a:gd name="T0" fmla="*/ 2 w 10"/>
                <a:gd name="T1" fmla="*/ 0 h 7"/>
                <a:gd name="T2" fmla="*/ 0 w 10"/>
                <a:gd name="T3" fmla="*/ 4 h 7"/>
                <a:gd name="T4" fmla="*/ 8 w 10"/>
                <a:gd name="T5" fmla="*/ 7 h 7"/>
                <a:gd name="T6" fmla="*/ 10 w 10"/>
                <a:gd name="T7" fmla="*/ 3 h 7"/>
                <a:gd name="T8" fmla="*/ 2 w 10"/>
                <a:gd name="T9" fmla="*/ 0 h 7"/>
              </a:gdLst>
              <a:ahLst/>
              <a:cxnLst>
                <a:cxn ang="0">
                  <a:pos x="T0" y="T1"/>
                </a:cxn>
                <a:cxn ang="0">
                  <a:pos x="T2" y="T3"/>
                </a:cxn>
                <a:cxn ang="0">
                  <a:pos x="T4" y="T5"/>
                </a:cxn>
                <a:cxn ang="0">
                  <a:pos x="T6" y="T7"/>
                </a:cxn>
                <a:cxn ang="0">
                  <a:pos x="T8" y="T9"/>
                </a:cxn>
              </a:cxnLst>
              <a:rect l="0" t="0" r="r" b="b"/>
              <a:pathLst>
                <a:path w="10" h="7">
                  <a:moveTo>
                    <a:pt x="2" y="0"/>
                  </a:moveTo>
                  <a:cubicBezTo>
                    <a:pt x="1" y="1"/>
                    <a:pt x="1" y="3"/>
                    <a:pt x="0" y="4"/>
                  </a:cubicBezTo>
                  <a:cubicBezTo>
                    <a:pt x="8" y="7"/>
                    <a:pt x="8" y="7"/>
                    <a:pt x="8" y="7"/>
                  </a:cubicBezTo>
                  <a:cubicBezTo>
                    <a:pt x="9" y="5"/>
                    <a:pt x="9" y="4"/>
                    <a:pt x="10" y="3"/>
                  </a:cubicBezTo>
                  <a:cubicBezTo>
                    <a:pt x="2" y="0"/>
                    <a:pt x="2" y="0"/>
                    <a:pt x="2"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8" name="Freeform 20219">
              <a:extLst>
                <a:ext uri="{FF2B5EF4-FFF2-40B4-BE49-F238E27FC236}">
                  <a16:creationId xmlns:a16="http://schemas.microsoft.com/office/drawing/2014/main" id="{C60C7A24-EB74-42CA-A01E-AD9316315789}"/>
                </a:ext>
              </a:extLst>
            </p:cNvPr>
            <p:cNvSpPr>
              <a:spLocks noEditPoints="1"/>
            </p:cNvSpPr>
            <p:nvPr/>
          </p:nvSpPr>
          <p:spPr bwMode="auto">
            <a:xfrm>
              <a:off x="5986992" y="-1158778"/>
              <a:ext cx="20677" cy="41354"/>
            </a:xfrm>
            <a:custGeom>
              <a:avLst/>
              <a:gdLst>
                <a:gd name="T0" fmla="*/ 2 w 13"/>
                <a:gd name="T1" fmla="*/ 18 h 26"/>
                <a:gd name="T2" fmla="*/ 0 w 13"/>
                <a:gd name="T3" fmla="*/ 22 h 26"/>
                <a:gd name="T4" fmla="*/ 6 w 13"/>
                <a:gd name="T5" fmla="*/ 24 h 26"/>
                <a:gd name="T6" fmla="*/ 12 w 13"/>
                <a:gd name="T7" fmla="*/ 26 h 26"/>
                <a:gd name="T8" fmla="*/ 13 w 13"/>
                <a:gd name="T9" fmla="*/ 22 h 26"/>
                <a:gd name="T10" fmla="*/ 2 w 13"/>
                <a:gd name="T11" fmla="*/ 18 h 26"/>
                <a:gd name="T12" fmla="*/ 12 w 13"/>
                <a:gd name="T13" fmla="*/ 0 h 26"/>
                <a:gd name="T14" fmla="*/ 0 w 13"/>
                <a:gd name="T15" fmla="*/ 4 h 26"/>
                <a:gd name="T16" fmla="*/ 1 w 13"/>
                <a:gd name="T17" fmla="*/ 8 h 26"/>
                <a:gd name="T18" fmla="*/ 13 w 13"/>
                <a:gd name="T19" fmla="*/ 4 h 26"/>
                <a:gd name="T20" fmla="*/ 12 w 13"/>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6">
                  <a:moveTo>
                    <a:pt x="2" y="18"/>
                  </a:moveTo>
                  <a:cubicBezTo>
                    <a:pt x="1" y="20"/>
                    <a:pt x="1" y="21"/>
                    <a:pt x="0" y="22"/>
                  </a:cubicBezTo>
                  <a:cubicBezTo>
                    <a:pt x="6" y="24"/>
                    <a:pt x="6" y="24"/>
                    <a:pt x="6" y="24"/>
                  </a:cubicBezTo>
                  <a:cubicBezTo>
                    <a:pt x="12" y="26"/>
                    <a:pt x="12" y="26"/>
                    <a:pt x="12" y="26"/>
                  </a:cubicBezTo>
                  <a:cubicBezTo>
                    <a:pt x="12" y="25"/>
                    <a:pt x="13" y="23"/>
                    <a:pt x="13" y="22"/>
                  </a:cubicBezTo>
                  <a:cubicBezTo>
                    <a:pt x="2" y="18"/>
                    <a:pt x="2" y="18"/>
                    <a:pt x="2" y="18"/>
                  </a:cubicBezTo>
                  <a:moveTo>
                    <a:pt x="12" y="0"/>
                  </a:moveTo>
                  <a:cubicBezTo>
                    <a:pt x="0" y="4"/>
                    <a:pt x="0" y="4"/>
                    <a:pt x="0" y="4"/>
                  </a:cubicBezTo>
                  <a:cubicBezTo>
                    <a:pt x="1" y="5"/>
                    <a:pt x="1" y="6"/>
                    <a:pt x="1" y="8"/>
                  </a:cubicBezTo>
                  <a:cubicBezTo>
                    <a:pt x="13" y="4"/>
                    <a:pt x="13" y="4"/>
                    <a:pt x="13" y="4"/>
                  </a:cubicBezTo>
                  <a:cubicBezTo>
                    <a:pt x="13" y="3"/>
                    <a:pt x="12" y="2"/>
                    <a:pt x="12"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9" name="Freeform 20223">
              <a:extLst>
                <a:ext uri="{FF2B5EF4-FFF2-40B4-BE49-F238E27FC236}">
                  <a16:creationId xmlns:a16="http://schemas.microsoft.com/office/drawing/2014/main" id="{D6B5506C-1DF5-47BE-88C5-9519BDEECE4D}"/>
                </a:ext>
              </a:extLst>
            </p:cNvPr>
            <p:cNvSpPr/>
            <p:nvPr/>
          </p:nvSpPr>
          <p:spPr bwMode="auto">
            <a:xfrm>
              <a:off x="6026345" y="-1117424"/>
              <a:ext cx="641659" cy="214108"/>
            </a:xfrm>
            <a:custGeom>
              <a:avLst/>
              <a:gdLst>
                <a:gd name="T0" fmla="*/ 1 w 407"/>
                <a:gd name="T1" fmla="*/ 0 h 136"/>
                <a:gd name="T2" fmla="*/ 0 w 407"/>
                <a:gd name="T3" fmla="*/ 4 h 136"/>
                <a:gd name="T4" fmla="*/ 407 w 407"/>
                <a:gd name="T5" fmla="*/ 136 h 136"/>
                <a:gd name="T6" fmla="*/ 407 w 407"/>
                <a:gd name="T7" fmla="*/ 131 h 136"/>
                <a:gd name="T8" fmla="*/ 1 w 407"/>
                <a:gd name="T9" fmla="*/ 0 h 136"/>
              </a:gdLst>
              <a:ahLst/>
              <a:cxnLst>
                <a:cxn ang="0">
                  <a:pos x="T0" y="T1"/>
                </a:cxn>
                <a:cxn ang="0">
                  <a:pos x="T2" y="T3"/>
                </a:cxn>
                <a:cxn ang="0">
                  <a:pos x="T4" y="T5"/>
                </a:cxn>
                <a:cxn ang="0">
                  <a:pos x="T6" y="T7"/>
                </a:cxn>
                <a:cxn ang="0">
                  <a:pos x="T8" y="T9"/>
                </a:cxn>
              </a:cxnLst>
              <a:rect l="0" t="0" r="r" b="b"/>
              <a:pathLst>
                <a:path w="407" h="136">
                  <a:moveTo>
                    <a:pt x="1" y="0"/>
                  </a:moveTo>
                  <a:cubicBezTo>
                    <a:pt x="1" y="1"/>
                    <a:pt x="0" y="3"/>
                    <a:pt x="0" y="4"/>
                  </a:cubicBezTo>
                  <a:cubicBezTo>
                    <a:pt x="407" y="136"/>
                    <a:pt x="407" y="136"/>
                    <a:pt x="407" y="136"/>
                  </a:cubicBezTo>
                  <a:cubicBezTo>
                    <a:pt x="407" y="131"/>
                    <a:pt x="407" y="131"/>
                    <a:pt x="407" y="131"/>
                  </a:cubicBezTo>
                  <a:cubicBezTo>
                    <a:pt x="1" y="0"/>
                    <a:pt x="1" y="0"/>
                    <a:pt x="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0" name="Freeform 20224">
              <a:extLst>
                <a:ext uri="{FF2B5EF4-FFF2-40B4-BE49-F238E27FC236}">
                  <a16:creationId xmlns:a16="http://schemas.microsoft.com/office/drawing/2014/main" id="{DDF77915-0B74-4618-865E-F653F9E7E533}"/>
                </a:ext>
              </a:extLst>
            </p:cNvPr>
            <p:cNvSpPr/>
            <p:nvPr/>
          </p:nvSpPr>
          <p:spPr bwMode="auto">
            <a:xfrm>
              <a:off x="6668004" y="-739233"/>
              <a:ext cx="30015" cy="86710"/>
            </a:xfrm>
            <a:custGeom>
              <a:avLst/>
              <a:gdLst>
                <a:gd name="T0" fmla="*/ 15 w 19"/>
                <a:gd name="T1" fmla="*/ 0 h 55"/>
                <a:gd name="T2" fmla="*/ 0 w 19"/>
                <a:gd name="T3" fmla="*/ 42 h 55"/>
                <a:gd name="T4" fmla="*/ 0 w 19"/>
                <a:gd name="T5" fmla="*/ 55 h 55"/>
                <a:gd name="T6" fmla="*/ 19 w 19"/>
                <a:gd name="T7" fmla="*/ 1 h 55"/>
                <a:gd name="T8" fmla="*/ 15 w 19"/>
                <a:gd name="T9" fmla="*/ 0 h 55"/>
              </a:gdLst>
              <a:ahLst/>
              <a:cxnLst>
                <a:cxn ang="0">
                  <a:pos x="T0" y="T1"/>
                </a:cxn>
                <a:cxn ang="0">
                  <a:pos x="T2" y="T3"/>
                </a:cxn>
                <a:cxn ang="0">
                  <a:pos x="T4" y="T5"/>
                </a:cxn>
                <a:cxn ang="0">
                  <a:pos x="T6" y="T7"/>
                </a:cxn>
                <a:cxn ang="0">
                  <a:pos x="T8" y="T9"/>
                </a:cxn>
              </a:cxnLst>
              <a:rect l="0" t="0" r="r" b="b"/>
              <a:pathLst>
                <a:path w="19" h="55">
                  <a:moveTo>
                    <a:pt x="15" y="0"/>
                  </a:moveTo>
                  <a:cubicBezTo>
                    <a:pt x="0" y="42"/>
                    <a:pt x="0" y="42"/>
                    <a:pt x="0" y="42"/>
                  </a:cubicBezTo>
                  <a:cubicBezTo>
                    <a:pt x="0" y="55"/>
                    <a:pt x="0" y="55"/>
                    <a:pt x="0" y="55"/>
                  </a:cubicBezTo>
                  <a:cubicBezTo>
                    <a:pt x="19" y="1"/>
                    <a:pt x="19" y="1"/>
                    <a:pt x="19" y="1"/>
                  </a:cubicBezTo>
                  <a:cubicBezTo>
                    <a:pt x="17" y="1"/>
                    <a:pt x="16" y="0"/>
                    <a:pt x="1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41" name="Freeform 20225">
              <a:extLst>
                <a:ext uri="{FF2B5EF4-FFF2-40B4-BE49-F238E27FC236}">
                  <a16:creationId xmlns:a16="http://schemas.microsoft.com/office/drawing/2014/main" id="{78B87CE3-6E8E-4AD4-8CFD-9074691918DD}"/>
                </a:ext>
              </a:extLst>
            </p:cNvPr>
            <p:cNvSpPr>
              <a:spLocks noEditPoints="1"/>
            </p:cNvSpPr>
            <p:nvPr/>
          </p:nvSpPr>
          <p:spPr bwMode="auto">
            <a:xfrm>
              <a:off x="5708183" y="-673200"/>
              <a:ext cx="959820" cy="731703"/>
            </a:xfrm>
            <a:custGeom>
              <a:avLst/>
              <a:gdLst>
                <a:gd name="T0" fmla="*/ 4 w 609"/>
                <a:gd name="T1" fmla="*/ 184 h 464"/>
                <a:gd name="T2" fmla="*/ 0 w 609"/>
                <a:gd name="T3" fmla="*/ 187 h 464"/>
                <a:gd name="T4" fmla="*/ 164 w 609"/>
                <a:gd name="T5" fmla="*/ 464 h 464"/>
                <a:gd name="T6" fmla="*/ 168 w 609"/>
                <a:gd name="T7" fmla="*/ 462 h 464"/>
                <a:gd name="T8" fmla="*/ 4 w 609"/>
                <a:gd name="T9" fmla="*/ 184 h 464"/>
                <a:gd name="T10" fmla="*/ 609 w 609"/>
                <a:gd name="T11" fmla="*/ 0 h 464"/>
                <a:gd name="T12" fmla="*/ 583 w 609"/>
                <a:gd name="T13" fmla="*/ 77 h 464"/>
                <a:gd name="T14" fmla="*/ 494 w 609"/>
                <a:gd name="T15" fmla="*/ 335 h 464"/>
                <a:gd name="T16" fmla="*/ 498 w 609"/>
                <a:gd name="T17" fmla="*/ 337 h 464"/>
                <a:gd name="T18" fmla="*/ 609 w 609"/>
                <a:gd name="T19" fmla="*/ 13 h 464"/>
                <a:gd name="T20" fmla="*/ 609 w 609"/>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9" h="464">
                  <a:moveTo>
                    <a:pt x="4" y="184"/>
                  </a:moveTo>
                  <a:cubicBezTo>
                    <a:pt x="3" y="185"/>
                    <a:pt x="2" y="186"/>
                    <a:pt x="0" y="187"/>
                  </a:cubicBezTo>
                  <a:cubicBezTo>
                    <a:pt x="164" y="464"/>
                    <a:pt x="164" y="464"/>
                    <a:pt x="164" y="464"/>
                  </a:cubicBezTo>
                  <a:cubicBezTo>
                    <a:pt x="165" y="463"/>
                    <a:pt x="166" y="462"/>
                    <a:pt x="168" y="462"/>
                  </a:cubicBezTo>
                  <a:cubicBezTo>
                    <a:pt x="4" y="184"/>
                    <a:pt x="4" y="184"/>
                    <a:pt x="4" y="184"/>
                  </a:cubicBezTo>
                  <a:moveTo>
                    <a:pt x="609" y="0"/>
                  </a:moveTo>
                  <a:cubicBezTo>
                    <a:pt x="583" y="77"/>
                    <a:pt x="583" y="77"/>
                    <a:pt x="583" y="77"/>
                  </a:cubicBezTo>
                  <a:cubicBezTo>
                    <a:pt x="494" y="335"/>
                    <a:pt x="494" y="335"/>
                    <a:pt x="494" y="335"/>
                  </a:cubicBezTo>
                  <a:cubicBezTo>
                    <a:pt x="495" y="336"/>
                    <a:pt x="497" y="336"/>
                    <a:pt x="498" y="337"/>
                  </a:cubicBezTo>
                  <a:cubicBezTo>
                    <a:pt x="609" y="13"/>
                    <a:pt x="609" y="13"/>
                    <a:pt x="609" y="13"/>
                  </a:cubicBezTo>
                  <a:cubicBezTo>
                    <a:pt x="609" y="0"/>
                    <a:pt x="609" y="0"/>
                    <a:pt x="60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2" name="Freeform 20231">
              <a:extLst>
                <a:ext uri="{FF2B5EF4-FFF2-40B4-BE49-F238E27FC236}">
                  <a16:creationId xmlns:a16="http://schemas.microsoft.com/office/drawing/2014/main" id="{E70011B6-53B5-4630-A69D-CB8744EA3D5A}"/>
                </a:ext>
              </a:extLst>
            </p:cNvPr>
            <p:cNvSpPr>
              <a:spLocks noEditPoints="1"/>
            </p:cNvSpPr>
            <p:nvPr/>
          </p:nvSpPr>
          <p:spPr bwMode="auto">
            <a:xfrm>
              <a:off x="7470411" y="-1270835"/>
              <a:ext cx="446226" cy="1121233"/>
            </a:xfrm>
            <a:custGeom>
              <a:avLst/>
              <a:gdLst>
                <a:gd name="T0" fmla="*/ 13 w 283"/>
                <a:gd name="T1" fmla="*/ 23 h 711"/>
                <a:gd name="T2" fmla="*/ 9 w 283"/>
                <a:gd name="T3" fmla="*/ 24 h 711"/>
                <a:gd name="T4" fmla="*/ 276 w 283"/>
                <a:gd name="T5" fmla="*/ 701 h 711"/>
                <a:gd name="T6" fmla="*/ 279 w 283"/>
                <a:gd name="T7" fmla="*/ 711 h 711"/>
                <a:gd name="T8" fmla="*/ 283 w 283"/>
                <a:gd name="T9" fmla="*/ 709 h 711"/>
                <a:gd name="T10" fmla="*/ 283 w 283"/>
                <a:gd name="T11" fmla="*/ 709 h 711"/>
                <a:gd name="T12" fmla="*/ 13 w 283"/>
                <a:gd name="T13" fmla="*/ 23 h 711"/>
                <a:gd name="T14" fmla="*/ 4 w 283"/>
                <a:gd name="T15" fmla="*/ 0 h 711"/>
                <a:gd name="T16" fmla="*/ 0 w 283"/>
                <a:gd name="T17" fmla="*/ 1 h 711"/>
                <a:gd name="T18" fmla="*/ 5 w 283"/>
                <a:gd name="T19" fmla="*/ 12 h 711"/>
                <a:gd name="T20" fmla="*/ 9 w 283"/>
                <a:gd name="T21" fmla="*/ 11 h 711"/>
                <a:gd name="T22" fmla="*/ 4 w 283"/>
                <a:gd name="T23" fmla="*/ 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3" h="711">
                  <a:moveTo>
                    <a:pt x="13" y="23"/>
                  </a:moveTo>
                  <a:cubicBezTo>
                    <a:pt x="12" y="23"/>
                    <a:pt x="11" y="24"/>
                    <a:pt x="9" y="24"/>
                  </a:cubicBezTo>
                  <a:cubicBezTo>
                    <a:pt x="276" y="701"/>
                    <a:pt x="276" y="701"/>
                    <a:pt x="276" y="701"/>
                  </a:cubicBezTo>
                  <a:cubicBezTo>
                    <a:pt x="279" y="711"/>
                    <a:pt x="279" y="711"/>
                    <a:pt x="279" y="711"/>
                  </a:cubicBezTo>
                  <a:cubicBezTo>
                    <a:pt x="283" y="709"/>
                    <a:pt x="283" y="709"/>
                    <a:pt x="283" y="709"/>
                  </a:cubicBezTo>
                  <a:cubicBezTo>
                    <a:pt x="283" y="709"/>
                    <a:pt x="283" y="709"/>
                    <a:pt x="283" y="709"/>
                  </a:cubicBezTo>
                  <a:cubicBezTo>
                    <a:pt x="13" y="23"/>
                    <a:pt x="13" y="23"/>
                    <a:pt x="13" y="23"/>
                  </a:cubicBezTo>
                  <a:moveTo>
                    <a:pt x="4" y="0"/>
                  </a:moveTo>
                  <a:cubicBezTo>
                    <a:pt x="3" y="0"/>
                    <a:pt x="2" y="1"/>
                    <a:pt x="0" y="1"/>
                  </a:cubicBezTo>
                  <a:cubicBezTo>
                    <a:pt x="5" y="12"/>
                    <a:pt x="5" y="12"/>
                    <a:pt x="5" y="12"/>
                  </a:cubicBezTo>
                  <a:cubicBezTo>
                    <a:pt x="6" y="12"/>
                    <a:pt x="7" y="11"/>
                    <a:pt x="9" y="11"/>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3" name="Freeform 20252">
              <a:extLst>
                <a:ext uri="{FF2B5EF4-FFF2-40B4-BE49-F238E27FC236}">
                  <a16:creationId xmlns:a16="http://schemas.microsoft.com/office/drawing/2014/main" id="{4532AAE9-7C42-41C7-B9B5-FE9D604C61A8}"/>
                </a:ext>
              </a:extLst>
            </p:cNvPr>
            <p:cNvSpPr/>
            <p:nvPr/>
          </p:nvSpPr>
          <p:spPr bwMode="auto">
            <a:xfrm>
              <a:off x="4294132" y="-731229"/>
              <a:ext cx="64700" cy="64032"/>
            </a:xfrm>
            <a:custGeom>
              <a:avLst/>
              <a:gdLst>
                <a:gd name="T0" fmla="*/ 21 w 41"/>
                <a:gd name="T1" fmla="*/ 0 h 41"/>
                <a:gd name="T2" fmla="*/ 20 w 41"/>
                <a:gd name="T3" fmla="*/ 0 h 41"/>
                <a:gd name="T4" fmla="*/ 13 w 41"/>
                <a:gd name="T5" fmla="*/ 1 h 41"/>
                <a:gd name="T6" fmla="*/ 9 w 41"/>
                <a:gd name="T7" fmla="*/ 3 h 41"/>
                <a:gd name="T8" fmla="*/ 6 w 41"/>
                <a:gd name="T9" fmla="*/ 5 h 41"/>
                <a:gd name="T10" fmla="*/ 4 w 41"/>
                <a:gd name="T11" fmla="*/ 9 h 41"/>
                <a:gd name="T12" fmla="*/ 2 w 41"/>
                <a:gd name="T13" fmla="*/ 13 h 41"/>
                <a:gd name="T14" fmla="*/ 0 w 41"/>
                <a:gd name="T15" fmla="*/ 17 h 41"/>
                <a:gd name="T16" fmla="*/ 0 w 41"/>
                <a:gd name="T17" fmla="*/ 21 h 41"/>
                <a:gd name="T18" fmla="*/ 1 w 41"/>
                <a:gd name="T19" fmla="*/ 27 h 41"/>
                <a:gd name="T20" fmla="*/ 3 w 41"/>
                <a:gd name="T21" fmla="*/ 31 h 41"/>
                <a:gd name="T22" fmla="*/ 11 w 41"/>
                <a:gd name="T23" fmla="*/ 38 h 41"/>
                <a:gd name="T24" fmla="*/ 15 w 41"/>
                <a:gd name="T25" fmla="*/ 40 h 41"/>
                <a:gd name="T26" fmla="*/ 21 w 41"/>
                <a:gd name="T27" fmla="*/ 41 h 41"/>
                <a:gd name="T28" fmla="*/ 21 w 41"/>
                <a:gd name="T29" fmla="*/ 41 h 41"/>
                <a:gd name="T30" fmla="*/ 22 w 41"/>
                <a:gd name="T31" fmla="*/ 41 h 41"/>
                <a:gd name="T32" fmla="*/ 26 w 41"/>
                <a:gd name="T33" fmla="*/ 40 h 41"/>
                <a:gd name="T34" fmla="*/ 33 w 41"/>
                <a:gd name="T35" fmla="*/ 37 h 41"/>
                <a:gd name="T36" fmla="*/ 36 w 41"/>
                <a:gd name="T37" fmla="*/ 34 h 41"/>
                <a:gd name="T38" fmla="*/ 41 w 41"/>
                <a:gd name="T39" fmla="*/ 26 h 41"/>
                <a:gd name="T40" fmla="*/ 41 w 41"/>
                <a:gd name="T41" fmla="*/ 22 h 41"/>
                <a:gd name="T42" fmla="*/ 41 w 41"/>
                <a:gd name="T43" fmla="*/ 20 h 41"/>
                <a:gd name="T44" fmla="*/ 40 w 41"/>
                <a:gd name="T45" fmla="*/ 12 h 41"/>
                <a:gd name="T46" fmla="*/ 37 w 41"/>
                <a:gd name="T47" fmla="*/ 9 h 41"/>
                <a:gd name="T48" fmla="*/ 21 w 41"/>
                <a:gd name="T4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1">
                  <a:moveTo>
                    <a:pt x="21" y="0"/>
                  </a:moveTo>
                  <a:cubicBezTo>
                    <a:pt x="21" y="0"/>
                    <a:pt x="20" y="0"/>
                    <a:pt x="20" y="0"/>
                  </a:cubicBezTo>
                  <a:cubicBezTo>
                    <a:pt x="18" y="0"/>
                    <a:pt x="15" y="0"/>
                    <a:pt x="13" y="1"/>
                  </a:cubicBezTo>
                  <a:cubicBezTo>
                    <a:pt x="12" y="2"/>
                    <a:pt x="10" y="2"/>
                    <a:pt x="9" y="3"/>
                  </a:cubicBezTo>
                  <a:cubicBezTo>
                    <a:pt x="8" y="4"/>
                    <a:pt x="7" y="5"/>
                    <a:pt x="6" y="5"/>
                  </a:cubicBezTo>
                  <a:cubicBezTo>
                    <a:pt x="5" y="6"/>
                    <a:pt x="4" y="8"/>
                    <a:pt x="4" y="9"/>
                  </a:cubicBezTo>
                  <a:cubicBezTo>
                    <a:pt x="3" y="10"/>
                    <a:pt x="2" y="11"/>
                    <a:pt x="2" y="13"/>
                  </a:cubicBezTo>
                  <a:cubicBezTo>
                    <a:pt x="1" y="14"/>
                    <a:pt x="1" y="15"/>
                    <a:pt x="0" y="17"/>
                  </a:cubicBezTo>
                  <a:cubicBezTo>
                    <a:pt x="0" y="18"/>
                    <a:pt x="0" y="19"/>
                    <a:pt x="0" y="21"/>
                  </a:cubicBezTo>
                  <a:cubicBezTo>
                    <a:pt x="0" y="23"/>
                    <a:pt x="0" y="25"/>
                    <a:pt x="1" y="27"/>
                  </a:cubicBezTo>
                  <a:cubicBezTo>
                    <a:pt x="2" y="28"/>
                    <a:pt x="2" y="30"/>
                    <a:pt x="3" y="31"/>
                  </a:cubicBezTo>
                  <a:cubicBezTo>
                    <a:pt x="5" y="34"/>
                    <a:pt x="7" y="37"/>
                    <a:pt x="11" y="38"/>
                  </a:cubicBezTo>
                  <a:cubicBezTo>
                    <a:pt x="12" y="39"/>
                    <a:pt x="13" y="40"/>
                    <a:pt x="15" y="40"/>
                  </a:cubicBezTo>
                  <a:cubicBezTo>
                    <a:pt x="16" y="41"/>
                    <a:pt x="18" y="41"/>
                    <a:pt x="21" y="41"/>
                  </a:cubicBezTo>
                  <a:cubicBezTo>
                    <a:pt x="21" y="41"/>
                    <a:pt x="21" y="41"/>
                    <a:pt x="21" y="41"/>
                  </a:cubicBezTo>
                  <a:cubicBezTo>
                    <a:pt x="21" y="41"/>
                    <a:pt x="22" y="41"/>
                    <a:pt x="22" y="41"/>
                  </a:cubicBezTo>
                  <a:cubicBezTo>
                    <a:pt x="24" y="41"/>
                    <a:pt x="25" y="41"/>
                    <a:pt x="26" y="40"/>
                  </a:cubicBezTo>
                  <a:cubicBezTo>
                    <a:pt x="29" y="40"/>
                    <a:pt x="31" y="38"/>
                    <a:pt x="33" y="37"/>
                  </a:cubicBezTo>
                  <a:cubicBezTo>
                    <a:pt x="34" y="36"/>
                    <a:pt x="35" y="35"/>
                    <a:pt x="36" y="34"/>
                  </a:cubicBezTo>
                  <a:cubicBezTo>
                    <a:pt x="38" y="32"/>
                    <a:pt x="40" y="29"/>
                    <a:pt x="41" y="26"/>
                  </a:cubicBezTo>
                  <a:cubicBezTo>
                    <a:pt x="41" y="24"/>
                    <a:pt x="41" y="23"/>
                    <a:pt x="41" y="22"/>
                  </a:cubicBezTo>
                  <a:cubicBezTo>
                    <a:pt x="41" y="21"/>
                    <a:pt x="41" y="21"/>
                    <a:pt x="41" y="20"/>
                  </a:cubicBezTo>
                  <a:cubicBezTo>
                    <a:pt x="41" y="17"/>
                    <a:pt x="41" y="15"/>
                    <a:pt x="40" y="12"/>
                  </a:cubicBezTo>
                  <a:cubicBezTo>
                    <a:pt x="39" y="11"/>
                    <a:pt x="38" y="10"/>
                    <a:pt x="37" y="9"/>
                  </a:cubicBezTo>
                  <a:cubicBezTo>
                    <a:pt x="34" y="3"/>
                    <a:pt x="28"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4" name="Freeform 20253">
              <a:extLst>
                <a:ext uri="{FF2B5EF4-FFF2-40B4-BE49-F238E27FC236}">
                  <a16:creationId xmlns:a16="http://schemas.microsoft.com/office/drawing/2014/main" id="{B5CB4E13-9434-4503-B60A-8C786EABD729}"/>
                </a:ext>
              </a:extLst>
            </p:cNvPr>
            <p:cNvSpPr/>
            <p:nvPr/>
          </p:nvSpPr>
          <p:spPr bwMode="auto">
            <a:xfrm>
              <a:off x="4762370" y="-994696"/>
              <a:ext cx="64700" cy="64700"/>
            </a:xfrm>
            <a:custGeom>
              <a:avLst/>
              <a:gdLst>
                <a:gd name="T0" fmla="*/ 20 w 41"/>
                <a:gd name="T1" fmla="*/ 0 h 41"/>
                <a:gd name="T2" fmla="*/ 20 w 41"/>
                <a:gd name="T3" fmla="*/ 0 h 41"/>
                <a:gd name="T4" fmla="*/ 0 w 41"/>
                <a:gd name="T5" fmla="*/ 21 h 41"/>
                <a:gd name="T6" fmla="*/ 1 w 41"/>
                <a:gd name="T7" fmla="*/ 28 h 41"/>
                <a:gd name="T8" fmla="*/ 3 w 41"/>
                <a:gd name="T9" fmla="*/ 32 h 41"/>
                <a:gd name="T10" fmla="*/ 19 w 41"/>
                <a:gd name="T11" fmla="*/ 41 h 41"/>
                <a:gd name="T12" fmla="*/ 20 w 41"/>
                <a:gd name="T13" fmla="*/ 41 h 41"/>
                <a:gd name="T14" fmla="*/ 21 w 41"/>
                <a:gd name="T15" fmla="*/ 41 h 41"/>
                <a:gd name="T16" fmla="*/ 24 w 41"/>
                <a:gd name="T17" fmla="*/ 41 h 41"/>
                <a:gd name="T18" fmla="*/ 32 w 41"/>
                <a:gd name="T19" fmla="*/ 38 h 41"/>
                <a:gd name="T20" fmla="*/ 35 w 41"/>
                <a:gd name="T21" fmla="*/ 35 h 41"/>
                <a:gd name="T22" fmla="*/ 41 w 41"/>
                <a:gd name="T23" fmla="*/ 21 h 41"/>
                <a:gd name="T24" fmla="*/ 20 w 41"/>
                <a:gd name="T2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41">
                  <a:moveTo>
                    <a:pt x="20" y="0"/>
                  </a:moveTo>
                  <a:cubicBezTo>
                    <a:pt x="20" y="0"/>
                    <a:pt x="20" y="0"/>
                    <a:pt x="20" y="0"/>
                  </a:cubicBezTo>
                  <a:cubicBezTo>
                    <a:pt x="9" y="0"/>
                    <a:pt x="0" y="10"/>
                    <a:pt x="0" y="21"/>
                  </a:cubicBezTo>
                  <a:cubicBezTo>
                    <a:pt x="0" y="24"/>
                    <a:pt x="0" y="26"/>
                    <a:pt x="1" y="28"/>
                  </a:cubicBezTo>
                  <a:cubicBezTo>
                    <a:pt x="2" y="30"/>
                    <a:pt x="2" y="31"/>
                    <a:pt x="3" y="32"/>
                  </a:cubicBezTo>
                  <a:cubicBezTo>
                    <a:pt x="7" y="37"/>
                    <a:pt x="13" y="41"/>
                    <a:pt x="19" y="41"/>
                  </a:cubicBezTo>
                  <a:cubicBezTo>
                    <a:pt x="20" y="41"/>
                    <a:pt x="20" y="41"/>
                    <a:pt x="20" y="41"/>
                  </a:cubicBezTo>
                  <a:cubicBezTo>
                    <a:pt x="21" y="41"/>
                    <a:pt x="21" y="41"/>
                    <a:pt x="21" y="41"/>
                  </a:cubicBezTo>
                  <a:cubicBezTo>
                    <a:pt x="22" y="41"/>
                    <a:pt x="23" y="41"/>
                    <a:pt x="24" y="41"/>
                  </a:cubicBezTo>
                  <a:cubicBezTo>
                    <a:pt x="27" y="41"/>
                    <a:pt x="29" y="40"/>
                    <a:pt x="32" y="38"/>
                  </a:cubicBezTo>
                  <a:cubicBezTo>
                    <a:pt x="33" y="37"/>
                    <a:pt x="34" y="36"/>
                    <a:pt x="35" y="35"/>
                  </a:cubicBezTo>
                  <a:cubicBezTo>
                    <a:pt x="39" y="32"/>
                    <a:pt x="41" y="26"/>
                    <a:pt x="41" y="21"/>
                  </a:cubicBezTo>
                  <a:cubicBezTo>
                    <a:pt x="41" y="9"/>
                    <a:pt x="32" y="0"/>
                    <a:pt x="2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5" name="Freeform 20254">
              <a:extLst>
                <a:ext uri="{FF2B5EF4-FFF2-40B4-BE49-F238E27FC236}">
                  <a16:creationId xmlns:a16="http://schemas.microsoft.com/office/drawing/2014/main" id="{A2535892-5D3F-47BD-9D41-9E528ACA1910}"/>
                </a:ext>
              </a:extLst>
            </p:cNvPr>
            <p:cNvSpPr/>
            <p:nvPr/>
          </p:nvSpPr>
          <p:spPr bwMode="auto">
            <a:xfrm>
              <a:off x="5434044" y="-550471"/>
              <a:ext cx="126064" cy="128065"/>
            </a:xfrm>
            <a:custGeom>
              <a:avLst/>
              <a:gdLst>
                <a:gd name="T0" fmla="*/ 40 w 80"/>
                <a:gd name="T1" fmla="*/ 0 h 81"/>
                <a:gd name="T2" fmla="*/ 39 w 80"/>
                <a:gd name="T3" fmla="*/ 0 h 81"/>
                <a:gd name="T4" fmla="*/ 2 w 80"/>
                <a:gd name="T5" fmla="*/ 28 h 81"/>
                <a:gd name="T6" fmla="*/ 1 w 80"/>
                <a:gd name="T7" fmla="*/ 32 h 81"/>
                <a:gd name="T8" fmla="*/ 0 w 80"/>
                <a:gd name="T9" fmla="*/ 41 h 81"/>
                <a:gd name="T10" fmla="*/ 4 w 80"/>
                <a:gd name="T11" fmla="*/ 59 h 81"/>
                <a:gd name="T12" fmla="*/ 6 w 80"/>
                <a:gd name="T13" fmla="*/ 63 h 81"/>
                <a:gd name="T14" fmla="*/ 33 w 80"/>
                <a:gd name="T15" fmla="*/ 80 h 81"/>
                <a:gd name="T16" fmla="*/ 37 w 80"/>
                <a:gd name="T17" fmla="*/ 81 h 81"/>
                <a:gd name="T18" fmla="*/ 40 w 80"/>
                <a:gd name="T19" fmla="*/ 81 h 81"/>
                <a:gd name="T20" fmla="*/ 41 w 80"/>
                <a:gd name="T21" fmla="*/ 81 h 81"/>
                <a:gd name="T22" fmla="*/ 77 w 80"/>
                <a:gd name="T23" fmla="*/ 56 h 81"/>
                <a:gd name="T24" fmla="*/ 79 w 80"/>
                <a:gd name="T25" fmla="*/ 51 h 81"/>
                <a:gd name="T26" fmla="*/ 80 w 80"/>
                <a:gd name="T27" fmla="*/ 40 h 81"/>
                <a:gd name="T28" fmla="*/ 79 w 80"/>
                <a:gd name="T29" fmla="*/ 31 h 81"/>
                <a:gd name="T30" fmla="*/ 78 w 80"/>
                <a:gd name="T31" fmla="*/ 27 h 81"/>
                <a:gd name="T32" fmla="*/ 64 w 80"/>
                <a:gd name="T33" fmla="*/ 8 h 81"/>
                <a:gd name="T34" fmla="*/ 60 w 80"/>
                <a:gd name="T35" fmla="*/ 6 h 81"/>
                <a:gd name="T36" fmla="*/ 40 w 80"/>
                <a:gd name="T3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81">
                  <a:moveTo>
                    <a:pt x="40" y="0"/>
                  </a:moveTo>
                  <a:cubicBezTo>
                    <a:pt x="40" y="0"/>
                    <a:pt x="39" y="0"/>
                    <a:pt x="39" y="0"/>
                  </a:cubicBezTo>
                  <a:cubicBezTo>
                    <a:pt x="22" y="1"/>
                    <a:pt x="7" y="12"/>
                    <a:pt x="2" y="28"/>
                  </a:cubicBezTo>
                  <a:cubicBezTo>
                    <a:pt x="1" y="29"/>
                    <a:pt x="1" y="31"/>
                    <a:pt x="1" y="32"/>
                  </a:cubicBezTo>
                  <a:cubicBezTo>
                    <a:pt x="0" y="35"/>
                    <a:pt x="0" y="38"/>
                    <a:pt x="0" y="41"/>
                  </a:cubicBezTo>
                  <a:cubicBezTo>
                    <a:pt x="0" y="48"/>
                    <a:pt x="1" y="54"/>
                    <a:pt x="4" y="59"/>
                  </a:cubicBezTo>
                  <a:cubicBezTo>
                    <a:pt x="5" y="60"/>
                    <a:pt x="5" y="61"/>
                    <a:pt x="6" y="63"/>
                  </a:cubicBezTo>
                  <a:cubicBezTo>
                    <a:pt x="12" y="72"/>
                    <a:pt x="22" y="78"/>
                    <a:pt x="33" y="80"/>
                  </a:cubicBezTo>
                  <a:cubicBezTo>
                    <a:pt x="34" y="80"/>
                    <a:pt x="36" y="81"/>
                    <a:pt x="37" y="81"/>
                  </a:cubicBezTo>
                  <a:cubicBezTo>
                    <a:pt x="38" y="81"/>
                    <a:pt x="39" y="81"/>
                    <a:pt x="40" y="81"/>
                  </a:cubicBezTo>
                  <a:cubicBezTo>
                    <a:pt x="40" y="81"/>
                    <a:pt x="40" y="81"/>
                    <a:pt x="41" y="81"/>
                  </a:cubicBezTo>
                  <a:cubicBezTo>
                    <a:pt x="57" y="81"/>
                    <a:pt x="71" y="70"/>
                    <a:pt x="77" y="56"/>
                  </a:cubicBezTo>
                  <a:cubicBezTo>
                    <a:pt x="78" y="54"/>
                    <a:pt x="78" y="53"/>
                    <a:pt x="79" y="51"/>
                  </a:cubicBezTo>
                  <a:cubicBezTo>
                    <a:pt x="80" y="48"/>
                    <a:pt x="80" y="44"/>
                    <a:pt x="80" y="40"/>
                  </a:cubicBezTo>
                  <a:cubicBezTo>
                    <a:pt x="80" y="37"/>
                    <a:pt x="80" y="34"/>
                    <a:pt x="79" y="31"/>
                  </a:cubicBezTo>
                  <a:cubicBezTo>
                    <a:pt x="79" y="30"/>
                    <a:pt x="78" y="29"/>
                    <a:pt x="78" y="27"/>
                  </a:cubicBezTo>
                  <a:cubicBezTo>
                    <a:pt x="75" y="20"/>
                    <a:pt x="70" y="13"/>
                    <a:pt x="64" y="8"/>
                  </a:cubicBezTo>
                  <a:cubicBezTo>
                    <a:pt x="62" y="7"/>
                    <a:pt x="61" y="7"/>
                    <a:pt x="60" y="6"/>
                  </a:cubicBezTo>
                  <a:cubicBezTo>
                    <a:pt x="54" y="2"/>
                    <a:pt x="47" y="0"/>
                    <a:pt x="4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6" name="Freeform 20256">
              <a:extLst>
                <a:ext uri="{FF2B5EF4-FFF2-40B4-BE49-F238E27FC236}">
                  <a16:creationId xmlns:a16="http://schemas.microsoft.com/office/drawing/2014/main" id="{EA4A0619-8B41-4A1D-8E78-0616DA363AB7}"/>
                </a:ext>
              </a:extLst>
            </p:cNvPr>
            <p:cNvSpPr/>
            <p:nvPr/>
          </p:nvSpPr>
          <p:spPr bwMode="auto">
            <a:xfrm>
              <a:off x="4830405" y="-142265"/>
              <a:ext cx="99384" cy="99384"/>
            </a:xfrm>
            <a:custGeom>
              <a:avLst/>
              <a:gdLst>
                <a:gd name="T0" fmla="*/ 31 w 63"/>
                <a:gd name="T1" fmla="*/ 0 h 63"/>
                <a:gd name="T2" fmla="*/ 31 w 63"/>
                <a:gd name="T3" fmla="*/ 0 h 63"/>
                <a:gd name="T4" fmla="*/ 30 w 63"/>
                <a:gd name="T5" fmla="*/ 0 h 63"/>
                <a:gd name="T6" fmla="*/ 26 w 63"/>
                <a:gd name="T7" fmla="*/ 0 h 63"/>
                <a:gd name="T8" fmla="*/ 12 w 63"/>
                <a:gd name="T9" fmla="*/ 6 h 63"/>
                <a:gd name="T10" fmla="*/ 9 w 63"/>
                <a:gd name="T11" fmla="*/ 9 h 63"/>
                <a:gd name="T12" fmla="*/ 0 w 63"/>
                <a:gd name="T13" fmla="*/ 32 h 63"/>
                <a:gd name="T14" fmla="*/ 14 w 63"/>
                <a:gd name="T15" fmla="*/ 58 h 63"/>
                <a:gd name="T16" fmla="*/ 18 w 63"/>
                <a:gd name="T17" fmla="*/ 60 h 63"/>
                <a:gd name="T18" fmla="*/ 31 w 63"/>
                <a:gd name="T19" fmla="*/ 63 h 63"/>
                <a:gd name="T20" fmla="*/ 31 w 63"/>
                <a:gd name="T21" fmla="*/ 63 h 63"/>
                <a:gd name="T22" fmla="*/ 32 w 63"/>
                <a:gd name="T23" fmla="*/ 63 h 63"/>
                <a:gd name="T24" fmla="*/ 35 w 63"/>
                <a:gd name="T25" fmla="*/ 63 h 63"/>
                <a:gd name="T26" fmla="*/ 52 w 63"/>
                <a:gd name="T27" fmla="*/ 55 h 63"/>
                <a:gd name="T28" fmla="*/ 55 w 63"/>
                <a:gd name="T29" fmla="*/ 52 h 63"/>
                <a:gd name="T30" fmla="*/ 63 w 63"/>
                <a:gd name="T31" fmla="*/ 31 h 63"/>
                <a:gd name="T32" fmla="*/ 58 w 63"/>
                <a:gd name="T33" fmla="*/ 15 h 63"/>
                <a:gd name="T34" fmla="*/ 56 w 63"/>
                <a:gd name="T35" fmla="*/ 12 h 63"/>
                <a:gd name="T36" fmla="*/ 47 w 63"/>
                <a:gd name="T37" fmla="*/ 4 h 63"/>
                <a:gd name="T38" fmla="*/ 43 w 63"/>
                <a:gd name="T39" fmla="*/ 2 h 63"/>
                <a:gd name="T40" fmla="*/ 31 w 63"/>
                <a:gd name="T4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63">
                  <a:moveTo>
                    <a:pt x="31" y="0"/>
                  </a:moveTo>
                  <a:cubicBezTo>
                    <a:pt x="31" y="0"/>
                    <a:pt x="31" y="0"/>
                    <a:pt x="31" y="0"/>
                  </a:cubicBezTo>
                  <a:cubicBezTo>
                    <a:pt x="31" y="0"/>
                    <a:pt x="30" y="0"/>
                    <a:pt x="30" y="0"/>
                  </a:cubicBezTo>
                  <a:cubicBezTo>
                    <a:pt x="29" y="0"/>
                    <a:pt x="27" y="0"/>
                    <a:pt x="26" y="0"/>
                  </a:cubicBezTo>
                  <a:cubicBezTo>
                    <a:pt x="21" y="1"/>
                    <a:pt x="16" y="3"/>
                    <a:pt x="12" y="6"/>
                  </a:cubicBezTo>
                  <a:cubicBezTo>
                    <a:pt x="11" y="7"/>
                    <a:pt x="10" y="8"/>
                    <a:pt x="9" y="9"/>
                  </a:cubicBezTo>
                  <a:cubicBezTo>
                    <a:pt x="3" y="15"/>
                    <a:pt x="0" y="23"/>
                    <a:pt x="0" y="32"/>
                  </a:cubicBezTo>
                  <a:cubicBezTo>
                    <a:pt x="0" y="43"/>
                    <a:pt x="6" y="52"/>
                    <a:pt x="14" y="58"/>
                  </a:cubicBezTo>
                  <a:cubicBezTo>
                    <a:pt x="15" y="59"/>
                    <a:pt x="17" y="59"/>
                    <a:pt x="18" y="60"/>
                  </a:cubicBezTo>
                  <a:cubicBezTo>
                    <a:pt x="22" y="62"/>
                    <a:pt x="26" y="63"/>
                    <a:pt x="31" y="63"/>
                  </a:cubicBezTo>
                  <a:cubicBezTo>
                    <a:pt x="31" y="63"/>
                    <a:pt x="31" y="63"/>
                    <a:pt x="31" y="63"/>
                  </a:cubicBezTo>
                  <a:cubicBezTo>
                    <a:pt x="31" y="63"/>
                    <a:pt x="32" y="63"/>
                    <a:pt x="32" y="63"/>
                  </a:cubicBezTo>
                  <a:cubicBezTo>
                    <a:pt x="33" y="63"/>
                    <a:pt x="34" y="63"/>
                    <a:pt x="35" y="63"/>
                  </a:cubicBezTo>
                  <a:cubicBezTo>
                    <a:pt x="41" y="62"/>
                    <a:pt x="47" y="59"/>
                    <a:pt x="52" y="55"/>
                  </a:cubicBezTo>
                  <a:cubicBezTo>
                    <a:pt x="53" y="54"/>
                    <a:pt x="54" y="53"/>
                    <a:pt x="55" y="52"/>
                  </a:cubicBezTo>
                  <a:cubicBezTo>
                    <a:pt x="60" y="47"/>
                    <a:pt x="63" y="39"/>
                    <a:pt x="63" y="31"/>
                  </a:cubicBezTo>
                  <a:cubicBezTo>
                    <a:pt x="63" y="25"/>
                    <a:pt x="61" y="20"/>
                    <a:pt x="58" y="15"/>
                  </a:cubicBezTo>
                  <a:cubicBezTo>
                    <a:pt x="57" y="14"/>
                    <a:pt x="57" y="13"/>
                    <a:pt x="56" y="12"/>
                  </a:cubicBezTo>
                  <a:cubicBezTo>
                    <a:pt x="53" y="9"/>
                    <a:pt x="50" y="6"/>
                    <a:pt x="47" y="4"/>
                  </a:cubicBezTo>
                  <a:cubicBezTo>
                    <a:pt x="46" y="4"/>
                    <a:pt x="44" y="3"/>
                    <a:pt x="43" y="2"/>
                  </a:cubicBezTo>
                  <a:cubicBezTo>
                    <a:pt x="39" y="1"/>
                    <a:pt x="35" y="0"/>
                    <a:pt x="3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7" name="Freeform 20257">
              <a:extLst>
                <a:ext uri="{FF2B5EF4-FFF2-40B4-BE49-F238E27FC236}">
                  <a16:creationId xmlns:a16="http://schemas.microsoft.com/office/drawing/2014/main" id="{459C7694-2A86-4C5C-A264-2DF551C9E358}"/>
                </a:ext>
              </a:extLst>
            </p:cNvPr>
            <p:cNvSpPr/>
            <p:nvPr/>
          </p:nvSpPr>
          <p:spPr bwMode="auto">
            <a:xfrm>
              <a:off x="5660826" y="-439748"/>
              <a:ext cx="64700" cy="64700"/>
            </a:xfrm>
            <a:custGeom>
              <a:avLst/>
              <a:gdLst>
                <a:gd name="T0" fmla="*/ 21 w 41"/>
                <a:gd name="T1" fmla="*/ 0 h 41"/>
                <a:gd name="T2" fmla="*/ 20 w 41"/>
                <a:gd name="T3" fmla="*/ 0 h 41"/>
                <a:gd name="T4" fmla="*/ 4 w 41"/>
                <a:gd name="T5" fmla="*/ 9 h 41"/>
                <a:gd name="T6" fmla="*/ 2 w 41"/>
                <a:gd name="T7" fmla="*/ 13 h 41"/>
                <a:gd name="T8" fmla="*/ 0 w 41"/>
                <a:gd name="T9" fmla="*/ 21 h 41"/>
                <a:gd name="T10" fmla="*/ 11 w 41"/>
                <a:gd name="T11" fmla="*/ 39 h 41"/>
                <a:gd name="T12" fmla="*/ 15 w 41"/>
                <a:gd name="T13" fmla="*/ 40 h 41"/>
                <a:gd name="T14" fmla="*/ 21 w 41"/>
                <a:gd name="T15" fmla="*/ 41 h 41"/>
                <a:gd name="T16" fmla="*/ 21 w 41"/>
                <a:gd name="T17" fmla="*/ 41 h 41"/>
                <a:gd name="T18" fmla="*/ 30 w 41"/>
                <a:gd name="T19" fmla="*/ 39 h 41"/>
                <a:gd name="T20" fmla="*/ 34 w 41"/>
                <a:gd name="T21" fmla="*/ 36 h 41"/>
                <a:gd name="T22" fmla="*/ 40 w 41"/>
                <a:gd name="T23" fmla="*/ 28 h 41"/>
                <a:gd name="T24" fmla="*/ 41 w 41"/>
                <a:gd name="T25" fmla="*/ 24 h 41"/>
                <a:gd name="T26" fmla="*/ 41 w 41"/>
                <a:gd name="T27" fmla="*/ 20 h 41"/>
                <a:gd name="T28" fmla="*/ 29 w 41"/>
                <a:gd name="T29" fmla="*/ 2 h 41"/>
                <a:gd name="T30" fmla="*/ 25 w 41"/>
                <a:gd name="T31" fmla="*/ 0 h 41"/>
                <a:gd name="T32" fmla="*/ 21 w 41"/>
                <a:gd name="T3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41">
                  <a:moveTo>
                    <a:pt x="21" y="0"/>
                  </a:moveTo>
                  <a:cubicBezTo>
                    <a:pt x="21" y="0"/>
                    <a:pt x="21" y="0"/>
                    <a:pt x="20" y="0"/>
                  </a:cubicBezTo>
                  <a:cubicBezTo>
                    <a:pt x="14" y="0"/>
                    <a:pt x="7" y="4"/>
                    <a:pt x="4" y="9"/>
                  </a:cubicBezTo>
                  <a:cubicBezTo>
                    <a:pt x="3" y="10"/>
                    <a:pt x="2" y="11"/>
                    <a:pt x="2" y="13"/>
                  </a:cubicBezTo>
                  <a:cubicBezTo>
                    <a:pt x="1" y="15"/>
                    <a:pt x="0" y="18"/>
                    <a:pt x="0" y="21"/>
                  </a:cubicBezTo>
                  <a:cubicBezTo>
                    <a:pt x="0" y="29"/>
                    <a:pt x="5" y="35"/>
                    <a:pt x="11" y="39"/>
                  </a:cubicBezTo>
                  <a:cubicBezTo>
                    <a:pt x="12" y="39"/>
                    <a:pt x="14" y="40"/>
                    <a:pt x="15" y="40"/>
                  </a:cubicBezTo>
                  <a:cubicBezTo>
                    <a:pt x="17" y="41"/>
                    <a:pt x="19" y="41"/>
                    <a:pt x="21" y="41"/>
                  </a:cubicBezTo>
                  <a:cubicBezTo>
                    <a:pt x="21" y="41"/>
                    <a:pt x="21" y="41"/>
                    <a:pt x="21" y="41"/>
                  </a:cubicBezTo>
                  <a:cubicBezTo>
                    <a:pt x="24" y="41"/>
                    <a:pt x="28" y="40"/>
                    <a:pt x="30" y="39"/>
                  </a:cubicBezTo>
                  <a:cubicBezTo>
                    <a:pt x="32" y="38"/>
                    <a:pt x="33" y="37"/>
                    <a:pt x="34" y="36"/>
                  </a:cubicBezTo>
                  <a:cubicBezTo>
                    <a:pt x="37" y="34"/>
                    <a:pt x="39" y="31"/>
                    <a:pt x="40" y="28"/>
                  </a:cubicBezTo>
                  <a:cubicBezTo>
                    <a:pt x="40" y="27"/>
                    <a:pt x="41" y="25"/>
                    <a:pt x="41" y="24"/>
                  </a:cubicBezTo>
                  <a:cubicBezTo>
                    <a:pt x="41" y="23"/>
                    <a:pt x="41" y="21"/>
                    <a:pt x="41" y="20"/>
                  </a:cubicBezTo>
                  <a:cubicBezTo>
                    <a:pt x="41" y="12"/>
                    <a:pt x="36" y="5"/>
                    <a:pt x="29" y="2"/>
                  </a:cubicBezTo>
                  <a:cubicBezTo>
                    <a:pt x="27" y="1"/>
                    <a:pt x="26" y="1"/>
                    <a:pt x="25" y="0"/>
                  </a:cubicBezTo>
                  <a:cubicBezTo>
                    <a:pt x="23" y="0"/>
                    <a:pt x="22"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8" name="Freeform 20258">
              <a:extLst>
                <a:ext uri="{FF2B5EF4-FFF2-40B4-BE49-F238E27FC236}">
                  <a16:creationId xmlns:a16="http://schemas.microsoft.com/office/drawing/2014/main" id="{3B98CB2E-9684-410B-9ED3-B328D8ECD097}"/>
                </a:ext>
              </a:extLst>
            </p:cNvPr>
            <p:cNvSpPr/>
            <p:nvPr/>
          </p:nvSpPr>
          <p:spPr bwMode="auto">
            <a:xfrm>
              <a:off x="6135734" y="-717222"/>
              <a:ext cx="119394" cy="119394"/>
            </a:xfrm>
            <a:custGeom>
              <a:avLst/>
              <a:gdLst>
                <a:gd name="T0" fmla="*/ 38 w 76"/>
                <a:gd name="T1" fmla="*/ 0 h 76"/>
                <a:gd name="T2" fmla="*/ 38 w 76"/>
                <a:gd name="T3" fmla="*/ 1 h 76"/>
                <a:gd name="T4" fmla="*/ 22 w 76"/>
                <a:gd name="T5" fmla="*/ 4 h 76"/>
                <a:gd name="T6" fmla="*/ 18 w 76"/>
                <a:gd name="T7" fmla="*/ 6 h 76"/>
                <a:gd name="T8" fmla="*/ 1 w 76"/>
                <a:gd name="T9" fmla="*/ 39 h 76"/>
                <a:gd name="T10" fmla="*/ 2 w 76"/>
                <a:gd name="T11" fmla="*/ 46 h 76"/>
                <a:gd name="T12" fmla="*/ 3 w 76"/>
                <a:gd name="T13" fmla="*/ 51 h 76"/>
                <a:gd name="T14" fmla="*/ 38 w 76"/>
                <a:gd name="T15" fmla="*/ 76 h 76"/>
                <a:gd name="T16" fmla="*/ 39 w 76"/>
                <a:gd name="T17" fmla="*/ 76 h 76"/>
                <a:gd name="T18" fmla="*/ 52 w 76"/>
                <a:gd name="T19" fmla="*/ 73 h 76"/>
                <a:gd name="T20" fmla="*/ 56 w 76"/>
                <a:gd name="T21" fmla="*/ 72 h 76"/>
                <a:gd name="T22" fmla="*/ 76 w 76"/>
                <a:gd name="T23" fmla="*/ 38 h 76"/>
                <a:gd name="T24" fmla="*/ 76 w 76"/>
                <a:gd name="T25" fmla="*/ 33 h 76"/>
                <a:gd name="T26" fmla="*/ 75 w 76"/>
                <a:gd name="T27" fmla="*/ 29 h 76"/>
                <a:gd name="T28" fmla="*/ 38 w 76"/>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76">
                  <a:moveTo>
                    <a:pt x="38" y="0"/>
                  </a:moveTo>
                  <a:cubicBezTo>
                    <a:pt x="38" y="0"/>
                    <a:pt x="38" y="1"/>
                    <a:pt x="38" y="1"/>
                  </a:cubicBezTo>
                  <a:cubicBezTo>
                    <a:pt x="32" y="1"/>
                    <a:pt x="27" y="2"/>
                    <a:pt x="22" y="4"/>
                  </a:cubicBezTo>
                  <a:cubicBezTo>
                    <a:pt x="21" y="5"/>
                    <a:pt x="20" y="5"/>
                    <a:pt x="18" y="6"/>
                  </a:cubicBezTo>
                  <a:cubicBezTo>
                    <a:pt x="8" y="13"/>
                    <a:pt x="0" y="25"/>
                    <a:pt x="1" y="39"/>
                  </a:cubicBezTo>
                  <a:cubicBezTo>
                    <a:pt x="1" y="42"/>
                    <a:pt x="1" y="44"/>
                    <a:pt x="2" y="46"/>
                  </a:cubicBezTo>
                  <a:cubicBezTo>
                    <a:pt x="2" y="48"/>
                    <a:pt x="2" y="49"/>
                    <a:pt x="3" y="51"/>
                  </a:cubicBezTo>
                  <a:cubicBezTo>
                    <a:pt x="8" y="65"/>
                    <a:pt x="22" y="76"/>
                    <a:pt x="38" y="76"/>
                  </a:cubicBezTo>
                  <a:cubicBezTo>
                    <a:pt x="39" y="76"/>
                    <a:pt x="39" y="76"/>
                    <a:pt x="39" y="76"/>
                  </a:cubicBezTo>
                  <a:cubicBezTo>
                    <a:pt x="44" y="76"/>
                    <a:pt x="48" y="75"/>
                    <a:pt x="52" y="73"/>
                  </a:cubicBezTo>
                  <a:cubicBezTo>
                    <a:pt x="54" y="73"/>
                    <a:pt x="55" y="72"/>
                    <a:pt x="56" y="72"/>
                  </a:cubicBezTo>
                  <a:cubicBezTo>
                    <a:pt x="68" y="65"/>
                    <a:pt x="76" y="52"/>
                    <a:pt x="76" y="38"/>
                  </a:cubicBezTo>
                  <a:cubicBezTo>
                    <a:pt x="76" y="36"/>
                    <a:pt x="76" y="35"/>
                    <a:pt x="76" y="33"/>
                  </a:cubicBezTo>
                  <a:cubicBezTo>
                    <a:pt x="76" y="32"/>
                    <a:pt x="75" y="31"/>
                    <a:pt x="75" y="29"/>
                  </a:cubicBezTo>
                  <a:cubicBezTo>
                    <a:pt x="71" y="13"/>
                    <a:pt x="56" y="0"/>
                    <a:pt x="38"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9" name="Freeform 20259">
              <a:extLst>
                <a:ext uri="{FF2B5EF4-FFF2-40B4-BE49-F238E27FC236}">
                  <a16:creationId xmlns:a16="http://schemas.microsoft.com/office/drawing/2014/main" id="{0B424FBA-E7A6-4045-8850-C5B3B67E15D4}"/>
                </a:ext>
              </a:extLst>
            </p:cNvPr>
            <p:cNvSpPr/>
            <p:nvPr/>
          </p:nvSpPr>
          <p:spPr bwMode="auto">
            <a:xfrm>
              <a:off x="6909460" y="362657"/>
              <a:ext cx="119394" cy="119394"/>
            </a:xfrm>
            <a:custGeom>
              <a:avLst/>
              <a:gdLst>
                <a:gd name="T0" fmla="*/ 38 w 76"/>
                <a:gd name="T1" fmla="*/ 0 h 76"/>
                <a:gd name="T2" fmla="*/ 37 w 76"/>
                <a:gd name="T3" fmla="*/ 0 h 76"/>
                <a:gd name="T4" fmla="*/ 31 w 76"/>
                <a:gd name="T5" fmla="*/ 1 h 76"/>
                <a:gd name="T6" fmla="*/ 26 w 76"/>
                <a:gd name="T7" fmla="*/ 2 h 76"/>
                <a:gd name="T8" fmla="*/ 13 w 76"/>
                <a:gd name="T9" fmla="*/ 10 h 76"/>
                <a:gd name="T10" fmla="*/ 10 w 76"/>
                <a:gd name="T11" fmla="*/ 13 h 76"/>
                <a:gd name="T12" fmla="*/ 2 w 76"/>
                <a:gd name="T13" fmla="*/ 26 h 76"/>
                <a:gd name="T14" fmla="*/ 1 w 76"/>
                <a:gd name="T15" fmla="*/ 30 h 76"/>
                <a:gd name="T16" fmla="*/ 0 w 76"/>
                <a:gd name="T17" fmla="*/ 39 h 76"/>
                <a:gd name="T18" fmla="*/ 12 w 76"/>
                <a:gd name="T19" fmla="*/ 66 h 76"/>
                <a:gd name="T20" fmla="*/ 16 w 76"/>
                <a:gd name="T21" fmla="*/ 69 h 76"/>
                <a:gd name="T22" fmla="*/ 38 w 76"/>
                <a:gd name="T23" fmla="*/ 76 h 76"/>
                <a:gd name="T24" fmla="*/ 39 w 76"/>
                <a:gd name="T25" fmla="*/ 76 h 76"/>
                <a:gd name="T26" fmla="*/ 68 w 76"/>
                <a:gd name="T27" fmla="*/ 62 h 76"/>
                <a:gd name="T28" fmla="*/ 70 w 76"/>
                <a:gd name="T29" fmla="*/ 58 h 76"/>
                <a:gd name="T30" fmla="*/ 76 w 76"/>
                <a:gd name="T31" fmla="*/ 38 h 76"/>
                <a:gd name="T32" fmla="*/ 65 w 76"/>
                <a:gd name="T33" fmla="*/ 12 h 76"/>
                <a:gd name="T34" fmla="*/ 62 w 76"/>
                <a:gd name="T35" fmla="*/ 9 h 76"/>
                <a:gd name="T36" fmla="*/ 43 w 76"/>
                <a:gd name="T37" fmla="*/ 1 h 76"/>
                <a:gd name="T38" fmla="*/ 39 w 76"/>
                <a:gd name="T39" fmla="*/ 0 h 76"/>
                <a:gd name="T40" fmla="*/ 38 w 76"/>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 h="76">
                  <a:moveTo>
                    <a:pt x="38" y="0"/>
                  </a:moveTo>
                  <a:cubicBezTo>
                    <a:pt x="38" y="0"/>
                    <a:pt x="38" y="0"/>
                    <a:pt x="37" y="0"/>
                  </a:cubicBezTo>
                  <a:cubicBezTo>
                    <a:pt x="35" y="0"/>
                    <a:pt x="33" y="1"/>
                    <a:pt x="31" y="1"/>
                  </a:cubicBezTo>
                  <a:cubicBezTo>
                    <a:pt x="29" y="1"/>
                    <a:pt x="28" y="2"/>
                    <a:pt x="26" y="2"/>
                  </a:cubicBezTo>
                  <a:cubicBezTo>
                    <a:pt x="21" y="4"/>
                    <a:pt x="17" y="7"/>
                    <a:pt x="13" y="10"/>
                  </a:cubicBezTo>
                  <a:cubicBezTo>
                    <a:pt x="12" y="11"/>
                    <a:pt x="11" y="12"/>
                    <a:pt x="10" y="13"/>
                  </a:cubicBezTo>
                  <a:cubicBezTo>
                    <a:pt x="7" y="17"/>
                    <a:pt x="4" y="21"/>
                    <a:pt x="2" y="26"/>
                  </a:cubicBezTo>
                  <a:cubicBezTo>
                    <a:pt x="2" y="27"/>
                    <a:pt x="2" y="28"/>
                    <a:pt x="1" y="30"/>
                  </a:cubicBezTo>
                  <a:cubicBezTo>
                    <a:pt x="1" y="33"/>
                    <a:pt x="0" y="36"/>
                    <a:pt x="0" y="39"/>
                  </a:cubicBezTo>
                  <a:cubicBezTo>
                    <a:pt x="0" y="50"/>
                    <a:pt x="5" y="59"/>
                    <a:pt x="12" y="66"/>
                  </a:cubicBezTo>
                  <a:cubicBezTo>
                    <a:pt x="13" y="67"/>
                    <a:pt x="15" y="68"/>
                    <a:pt x="16" y="69"/>
                  </a:cubicBezTo>
                  <a:cubicBezTo>
                    <a:pt x="22" y="73"/>
                    <a:pt x="30" y="76"/>
                    <a:pt x="38" y="76"/>
                  </a:cubicBezTo>
                  <a:cubicBezTo>
                    <a:pt x="38" y="76"/>
                    <a:pt x="39" y="76"/>
                    <a:pt x="39" y="76"/>
                  </a:cubicBezTo>
                  <a:cubicBezTo>
                    <a:pt x="50" y="76"/>
                    <a:pt x="61" y="70"/>
                    <a:pt x="68" y="62"/>
                  </a:cubicBezTo>
                  <a:cubicBezTo>
                    <a:pt x="68" y="61"/>
                    <a:pt x="69" y="60"/>
                    <a:pt x="70" y="58"/>
                  </a:cubicBezTo>
                  <a:cubicBezTo>
                    <a:pt x="74" y="52"/>
                    <a:pt x="76" y="45"/>
                    <a:pt x="76" y="38"/>
                  </a:cubicBezTo>
                  <a:cubicBezTo>
                    <a:pt x="76" y="27"/>
                    <a:pt x="72" y="18"/>
                    <a:pt x="65" y="12"/>
                  </a:cubicBezTo>
                  <a:cubicBezTo>
                    <a:pt x="64" y="11"/>
                    <a:pt x="63" y="10"/>
                    <a:pt x="62" y="9"/>
                  </a:cubicBezTo>
                  <a:cubicBezTo>
                    <a:pt x="57" y="5"/>
                    <a:pt x="50" y="2"/>
                    <a:pt x="43" y="1"/>
                  </a:cubicBezTo>
                  <a:cubicBezTo>
                    <a:pt x="42" y="1"/>
                    <a:pt x="40" y="0"/>
                    <a:pt x="39" y="0"/>
                  </a:cubicBezTo>
                  <a:cubicBezTo>
                    <a:pt x="39" y="0"/>
                    <a:pt x="38" y="0"/>
                    <a:pt x="3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0" name="Freeform 20260">
              <a:extLst>
                <a:ext uri="{FF2B5EF4-FFF2-40B4-BE49-F238E27FC236}">
                  <a16:creationId xmlns:a16="http://schemas.microsoft.com/office/drawing/2014/main" id="{39852451-9D32-46F3-96D1-B895A9A2B4DD}"/>
                </a:ext>
              </a:extLst>
            </p:cNvPr>
            <p:cNvSpPr/>
            <p:nvPr/>
          </p:nvSpPr>
          <p:spPr bwMode="auto">
            <a:xfrm>
              <a:off x="6668004" y="-811936"/>
              <a:ext cx="76038" cy="75372"/>
            </a:xfrm>
            <a:custGeom>
              <a:avLst/>
              <a:gdLst>
                <a:gd name="T0" fmla="*/ 24 w 48"/>
                <a:gd name="T1" fmla="*/ 0 h 48"/>
                <a:gd name="T2" fmla="*/ 24 w 48"/>
                <a:gd name="T3" fmla="*/ 0 h 48"/>
                <a:gd name="T4" fmla="*/ 4 w 48"/>
                <a:gd name="T5" fmla="*/ 11 h 48"/>
                <a:gd name="T6" fmla="*/ 2 w 48"/>
                <a:gd name="T7" fmla="*/ 15 h 48"/>
                <a:gd name="T8" fmla="*/ 0 w 48"/>
                <a:gd name="T9" fmla="*/ 24 h 48"/>
                <a:gd name="T10" fmla="*/ 1 w 48"/>
                <a:gd name="T11" fmla="*/ 27 h 48"/>
                <a:gd name="T12" fmla="*/ 2 w 48"/>
                <a:gd name="T13" fmla="*/ 31 h 48"/>
                <a:gd name="T14" fmla="*/ 15 w 48"/>
                <a:gd name="T15" fmla="*/ 46 h 48"/>
                <a:gd name="T16" fmla="*/ 19 w 48"/>
                <a:gd name="T17" fmla="*/ 47 h 48"/>
                <a:gd name="T18" fmla="*/ 19 w 48"/>
                <a:gd name="T19" fmla="*/ 47 h 48"/>
                <a:gd name="T20" fmla="*/ 24 w 48"/>
                <a:gd name="T21" fmla="*/ 48 h 48"/>
                <a:gd name="T22" fmla="*/ 25 w 48"/>
                <a:gd name="T23" fmla="*/ 48 h 48"/>
                <a:gd name="T24" fmla="*/ 27 w 48"/>
                <a:gd name="T25" fmla="*/ 47 h 48"/>
                <a:gd name="T26" fmla="*/ 32 w 48"/>
                <a:gd name="T27" fmla="*/ 47 h 48"/>
                <a:gd name="T28" fmla="*/ 39 w 48"/>
                <a:gd name="T29" fmla="*/ 43 h 48"/>
                <a:gd name="T30" fmla="*/ 42 w 48"/>
                <a:gd name="T31" fmla="*/ 40 h 48"/>
                <a:gd name="T32" fmla="*/ 48 w 48"/>
                <a:gd name="T33" fmla="*/ 23 h 48"/>
                <a:gd name="T34" fmla="*/ 48 w 48"/>
                <a:gd name="T35" fmla="*/ 22 h 48"/>
                <a:gd name="T36" fmla="*/ 48 w 48"/>
                <a:gd name="T37" fmla="*/ 18 h 48"/>
                <a:gd name="T38" fmla="*/ 30 w 48"/>
                <a:gd name="T39" fmla="*/ 0 h 48"/>
                <a:gd name="T40" fmla="*/ 26 w 48"/>
                <a:gd name="T41" fmla="*/ 0 h 48"/>
                <a:gd name="T42" fmla="*/ 24 w 48"/>
                <a:gd name="T4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24" y="0"/>
                  </a:moveTo>
                  <a:cubicBezTo>
                    <a:pt x="24" y="0"/>
                    <a:pt x="24" y="0"/>
                    <a:pt x="24" y="0"/>
                  </a:cubicBezTo>
                  <a:cubicBezTo>
                    <a:pt x="15" y="0"/>
                    <a:pt x="8" y="5"/>
                    <a:pt x="4" y="11"/>
                  </a:cubicBezTo>
                  <a:cubicBezTo>
                    <a:pt x="3" y="13"/>
                    <a:pt x="2" y="14"/>
                    <a:pt x="2" y="15"/>
                  </a:cubicBezTo>
                  <a:cubicBezTo>
                    <a:pt x="1" y="18"/>
                    <a:pt x="0" y="21"/>
                    <a:pt x="0" y="24"/>
                  </a:cubicBezTo>
                  <a:cubicBezTo>
                    <a:pt x="0" y="25"/>
                    <a:pt x="1" y="26"/>
                    <a:pt x="1" y="27"/>
                  </a:cubicBezTo>
                  <a:cubicBezTo>
                    <a:pt x="1" y="28"/>
                    <a:pt x="1" y="30"/>
                    <a:pt x="2" y="31"/>
                  </a:cubicBezTo>
                  <a:cubicBezTo>
                    <a:pt x="4" y="38"/>
                    <a:pt x="9" y="43"/>
                    <a:pt x="15" y="46"/>
                  </a:cubicBezTo>
                  <a:cubicBezTo>
                    <a:pt x="16" y="46"/>
                    <a:pt x="17" y="47"/>
                    <a:pt x="19" y="47"/>
                  </a:cubicBezTo>
                  <a:cubicBezTo>
                    <a:pt x="19" y="47"/>
                    <a:pt x="19" y="47"/>
                    <a:pt x="19" y="47"/>
                  </a:cubicBezTo>
                  <a:cubicBezTo>
                    <a:pt x="20" y="47"/>
                    <a:pt x="22" y="48"/>
                    <a:pt x="24" y="48"/>
                  </a:cubicBezTo>
                  <a:cubicBezTo>
                    <a:pt x="25" y="48"/>
                    <a:pt x="25" y="48"/>
                    <a:pt x="25" y="48"/>
                  </a:cubicBezTo>
                  <a:cubicBezTo>
                    <a:pt x="26" y="48"/>
                    <a:pt x="27" y="48"/>
                    <a:pt x="27" y="47"/>
                  </a:cubicBezTo>
                  <a:cubicBezTo>
                    <a:pt x="29" y="47"/>
                    <a:pt x="30" y="47"/>
                    <a:pt x="32" y="47"/>
                  </a:cubicBezTo>
                  <a:cubicBezTo>
                    <a:pt x="34" y="46"/>
                    <a:pt x="37" y="44"/>
                    <a:pt x="39" y="43"/>
                  </a:cubicBezTo>
                  <a:cubicBezTo>
                    <a:pt x="40" y="42"/>
                    <a:pt x="41" y="41"/>
                    <a:pt x="42" y="40"/>
                  </a:cubicBezTo>
                  <a:cubicBezTo>
                    <a:pt x="46" y="35"/>
                    <a:pt x="48" y="30"/>
                    <a:pt x="48" y="23"/>
                  </a:cubicBezTo>
                  <a:cubicBezTo>
                    <a:pt x="48" y="23"/>
                    <a:pt x="48" y="22"/>
                    <a:pt x="48" y="22"/>
                  </a:cubicBezTo>
                  <a:cubicBezTo>
                    <a:pt x="48" y="20"/>
                    <a:pt x="48" y="19"/>
                    <a:pt x="48" y="18"/>
                  </a:cubicBezTo>
                  <a:cubicBezTo>
                    <a:pt x="45" y="9"/>
                    <a:pt x="39" y="3"/>
                    <a:pt x="30" y="0"/>
                  </a:cubicBezTo>
                  <a:cubicBezTo>
                    <a:pt x="29" y="0"/>
                    <a:pt x="27" y="0"/>
                    <a:pt x="26" y="0"/>
                  </a:cubicBezTo>
                  <a:cubicBezTo>
                    <a:pt x="25" y="0"/>
                    <a:pt x="25" y="0"/>
                    <a:pt x="24"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1" name="Freeform 20262">
              <a:extLst>
                <a:ext uri="{FF2B5EF4-FFF2-40B4-BE49-F238E27FC236}">
                  <a16:creationId xmlns:a16="http://schemas.microsoft.com/office/drawing/2014/main" id="{7DFD80A3-611B-4AFD-8F8A-39E6665E5FD5}"/>
                </a:ext>
              </a:extLst>
            </p:cNvPr>
            <p:cNvSpPr/>
            <p:nvPr/>
          </p:nvSpPr>
          <p:spPr bwMode="auto">
            <a:xfrm>
              <a:off x="7177596" y="-893978"/>
              <a:ext cx="69368" cy="68034"/>
            </a:xfrm>
            <a:custGeom>
              <a:avLst/>
              <a:gdLst>
                <a:gd name="T0" fmla="*/ 22 w 44"/>
                <a:gd name="T1" fmla="*/ 0 h 43"/>
                <a:gd name="T2" fmla="*/ 22 w 44"/>
                <a:gd name="T3" fmla="*/ 0 h 43"/>
                <a:gd name="T4" fmla="*/ 10 w 44"/>
                <a:gd name="T5" fmla="*/ 3 h 43"/>
                <a:gd name="T6" fmla="*/ 7 w 44"/>
                <a:gd name="T7" fmla="*/ 6 h 43"/>
                <a:gd name="T8" fmla="*/ 0 w 44"/>
                <a:gd name="T9" fmla="*/ 22 h 43"/>
                <a:gd name="T10" fmla="*/ 0 w 44"/>
                <a:gd name="T11" fmla="*/ 23 h 43"/>
                <a:gd name="T12" fmla="*/ 1 w 44"/>
                <a:gd name="T13" fmla="*/ 27 h 43"/>
                <a:gd name="T14" fmla="*/ 13 w 44"/>
                <a:gd name="T15" fmla="*/ 41 h 43"/>
                <a:gd name="T16" fmla="*/ 17 w 44"/>
                <a:gd name="T17" fmla="*/ 43 h 43"/>
                <a:gd name="T18" fmla="*/ 22 w 44"/>
                <a:gd name="T19" fmla="*/ 43 h 43"/>
                <a:gd name="T20" fmla="*/ 22 w 44"/>
                <a:gd name="T21" fmla="*/ 43 h 43"/>
                <a:gd name="T22" fmla="*/ 27 w 44"/>
                <a:gd name="T23" fmla="*/ 42 h 43"/>
                <a:gd name="T24" fmla="*/ 31 w 44"/>
                <a:gd name="T25" fmla="*/ 41 h 43"/>
                <a:gd name="T26" fmla="*/ 36 w 44"/>
                <a:gd name="T27" fmla="*/ 38 h 43"/>
                <a:gd name="T28" fmla="*/ 39 w 44"/>
                <a:gd name="T29" fmla="*/ 35 h 43"/>
                <a:gd name="T30" fmla="*/ 44 w 44"/>
                <a:gd name="T31" fmla="*/ 21 h 43"/>
                <a:gd name="T32" fmla="*/ 34 w 44"/>
                <a:gd name="T33" fmla="*/ 4 h 43"/>
                <a:gd name="T34" fmla="*/ 31 w 44"/>
                <a:gd name="T35" fmla="*/ 2 h 43"/>
                <a:gd name="T36" fmla="*/ 22 w 44"/>
                <a:gd name="T3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3">
                  <a:moveTo>
                    <a:pt x="22" y="0"/>
                  </a:moveTo>
                  <a:cubicBezTo>
                    <a:pt x="22" y="0"/>
                    <a:pt x="22" y="0"/>
                    <a:pt x="22" y="0"/>
                  </a:cubicBezTo>
                  <a:cubicBezTo>
                    <a:pt x="17" y="0"/>
                    <a:pt x="13" y="1"/>
                    <a:pt x="10" y="3"/>
                  </a:cubicBezTo>
                  <a:cubicBezTo>
                    <a:pt x="9" y="4"/>
                    <a:pt x="8" y="5"/>
                    <a:pt x="7" y="6"/>
                  </a:cubicBezTo>
                  <a:cubicBezTo>
                    <a:pt x="3" y="10"/>
                    <a:pt x="0" y="16"/>
                    <a:pt x="0" y="22"/>
                  </a:cubicBezTo>
                  <a:cubicBezTo>
                    <a:pt x="0" y="22"/>
                    <a:pt x="0" y="23"/>
                    <a:pt x="0" y="23"/>
                  </a:cubicBezTo>
                  <a:cubicBezTo>
                    <a:pt x="0" y="24"/>
                    <a:pt x="1" y="26"/>
                    <a:pt x="1" y="27"/>
                  </a:cubicBezTo>
                  <a:cubicBezTo>
                    <a:pt x="3" y="34"/>
                    <a:pt x="7" y="39"/>
                    <a:pt x="13" y="41"/>
                  </a:cubicBezTo>
                  <a:cubicBezTo>
                    <a:pt x="15" y="42"/>
                    <a:pt x="16" y="42"/>
                    <a:pt x="17" y="43"/>
                  </a:cubicBezTo>
                  <a:cubicBezTo>
                    <a:pt x="19" y="43"/>
                    <a:pt x="20" y="43"/>
                    <a:pt x="22" y="43"/>
                  </a:cubicBezTo>
                  <a:cubicBezTo>
                    <a:pt x="22" y="43"/>
                    <a:pt x="22" y="43"/>
                    <a:pt x="22" y="43"/>
                  </a:cubicBezTo>
                  <a:cubicBezTo>
                    <a:pt x="24" y="43"/>
                    <a:pt x="26" y="43"/>
                    <a:pt x="27" y="42"/>
                  </a:cubicBezTo>
                  <a:cubicBezTo>
                    <a:pt x="29" y="42"/>
                    <a:pt x="30" y="42"/>
                    <a:pt x="31" y="41"/>
                  </a:cubicBezTo>
                  <a:cubicBezTo>
                    <a:pt x="33" y="40"/>
                    <a:pt x="34" y="39"/>
                    <a:pt x="36" y="38"/>
                  </a:cubicBezTo>
                  <a:cubicBezTo>
                    <a:pt x="37" y="37"/>
                    <a:pt x="38" y="36"/>
                    <a:pt x="39" y="35"/>
                  </a:cubicBezTo>
                  <a:cubicBezTo>
                    <a:pt x="42" y="31"/>
                    <a:pt x="44" y="26"/>
                    <a:pt x="44" y="21"/>
                  </a:cubicBezTo>
                  <a:cubicBezTo>
                    <a:pt x="43" y="14"/>
                    <a:pt x="40" y="8"/>
                    <a:pt x="34" y="4"/>
                  </a:cubicBezTo>
                  <a:cubicBezTo>
                    <a:pt x="33" y="3"/>
                    <a:pt x="32" y="2"/>
                    <a:pt x="31" y="2"/>
                  </a:cubicBezTo>
                  <a:cubicBezTo>
                    <a:pt x="28" y="0"/>
                    <a:pt x="25" y="0"/>
                    <a:pt x="22"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2" name="Freeform 20263">
              <a:extLst>
                <a:ext uri="{FF2B5EF4-FFF2-40B4-BE49-F238E27FC236}">
                  <a16:creationId xmlns:a16="http://schemas.microsoft.com/office/drawing/2014/main" id="{AD5C9FD8-45E0-4E0F-B2A6-8A6E07878A79}"/>
                </a:ext>
              </a:extLst>
            </p:cNvPr>
            <p:cNvSpPr/>
            <p:nvPr/>
          </p:nvSpPr>
          <p:spPr bwMode="auto">
            <a:xfrm>
              <a:off x="7429724" y="-162275"/>
              <a:ext cx="105387" cy="105387"/>
            </a:xfrm>
            <a:custGeom>
              <a:avLst/>
              <a:gdLst>
                <a:gd name="T0" fmla="*/ 33 w 67"/>
                <a:gd name="T1" fmla="*/ 0 h 67"/>
                <a:gd name="T2" fmla="*/ 33 w 67"/>
                <a:gd name="T3" fmla="*/ 0 h 67"/>
                <a:gd name="T4" fmla="*/ 24 w 67"/>
                <a:gd name="T5" fmla="*/ 1 h 67"/>
                <a:gd name="T6" fmla="*/ 20 w 67"/>
                <a:gd name="T7" fmla="*/ 3 h 67"/>
                <a:gd name="T8" fmla="*/ 7 w 67"/>
                <a:gd name="T9" fmla="*/ 13 h 67"/>
                <a:gd name="T10" fmla="*/ 4 w 67"/>
                <a:gd name="T11" fmla="*/ 17 h 67"/>
                <a:gd name="T12" fmla="*/ 0 w 67"/>
                <a:gd name="T13" fmla="*/ 34 h 67"/>
                <a:gd name="T14" fmla="*/ 8 w 67"/>
                <a:gd name="T15" fmla="*/ 56 h 67"/>
                <a:gd name="T16" fmla="*/ 12 w 67"/>
                <a:gd name="T17" fmla="*/ 59 h 67"/>
                <a:gd name="T18" fmla="*/ 27 w 67"/>
                <a:gd name="T19" fmla="*/ 67 h 67"/>
                <a:gd name="T20" fmla="*/ 32 w 67"/>
                <a:gd name="T21" fmla="*/ 67 h 67"/>
                <a:gd name="T22" fmla="*/ 33 w 67"/>
                <a:gd name="T23" fmla="*/ 67 h 67"/>
                <a:gd name="T24" fmla="*/ 34 w 67"/>
                <a:gd name="T25" fmla="*/ 67 h 67"/>
                <a:gd name="T26" fmla="*/ 48 w 67"/>
                <a:gd name="T27" fmla="*/ 64 h 67"/>
                <a:gd name="T28" fmla="*/ 51 w 67"/>
                <a:gd name="T29" fmla="*/ 62 h 67"/>
                <a:gd name="T30" fmla="*/ 67 w 67"/>
                <a:gd name="T31" fmla="*/ 33 h 67"/>
                <a:gd name="T32" fmla="*/ 67 w 67"/>
                <a:gd name="T33" fmla="*/ 32 h 67"/>
                <a:gd name="T34" fmla="*/ 66 w 67"/>
                <a:gd name="T35" fmla="*/ 28 h 67"/>
                <a:gd name="T36" fmla="*/ 33 w 67"/>
                <a:gd name="T3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67">
                  <a:moveTo>
                    <a:pt x="33" y="0"/>
                  </a:moveTo>
                  <a:cubicBezTo>
                    <a:pt x="33" y="0"/>
                    <a:pt x="33" y="0"/>
                    <a:pt x="33" y="0"/>
                  </a:cubicBezTo>
                  <a:cubicBezTo>
                    <a:pt x="30" y="0"/>
                    <a:pt x="27" y="1"/>
                    <a:pt x="24" y="1"/>
                  </a:cubicBezTo>
                  <a:cubicBezTo>
                    <a:pt x="23" y="2"/>
                    <a:pt x="21" y="2"/>
                    <a:pt x="20" y="3"/>
                  </a:cubicBezTo>
                  <a:cubicBezTo>
                    <a:pt x="15" y="5"/>
                    <a:pt x="10" y="9"/>
                    <a:pt x="7" y="13"/>
                  </a:cubicBezTo>
                  <a:cubicBezTo>
                    <a:pt x="6" y="14"/>
                    <a:pt x="5" y="15"/>
                    <a:pt x="4" y="17"/>
                  </a:cubicBezTo>
                  <a:cubicBezTo>
                    <a:pt x="1" y="22"/>
                    <a:pt x="0" y="28"/>
                    <a:pt x="0" y="34"/>
                  </a:cubicBezTo>
                  <a:cubicBezTo>
                    <a:pt x="0" y="43"/>
                    <a:pt x="3" y="50"/>
                    <a:pt x="8" y="56"/>
                  </a:cubicBezTo>
                  <a:cubicBezTo>
                    <a:pt x="9" y="57"/>
                    <a:pt x="10" y="58"/>
                    <a:pt x="12" y="59"/>
                  </a:cubicBezTo>
                  <a:cubicBezTo>
                    <a:pt x="16" y="63"/>
                    <a:pt x="21" y="65"/>
                    <a:pt x="27" y="67"/>
                  </a:cubicBezTo>
                  <a:cubicBezTo>
                    <a:pt x="29" y="67"/>
                    <a:pt x="30" y="67"/>
                    <a:pt x="32" y="67"/>
                  </a:cubicBezTo>
                  <a:cubicBezTo>
                    <a:pt x="32" y="67"/>
                    <a:pt x="33" y="67"/>
                    <a:pt x="33" y="67"/>
                  </a:cubicBezTo>
                  <a:cubicBezTo>
                    <a:pt x="33" y="67"/>
                    <a:pt x="34" y="67"/>
                    <a:pt x="34" y="67"/>
                  </a:cubicBezTo>
                  <a:cubicBezTo>
                    <a:pt x="39" y="67"/>
                    <a:pt x="43" y="66"/>
                    <a:pt x="48" y="64"/>
                  </a:cubicBezTo>
                  <a:cubicBezTo>
                    <a:pt x="49" y="63"/>
                    <a:pt x="50" y="63"/>
                    <a:pt x="51" y="62"/>
                  </a:cubicBezTo>
                  <a:cubicBezTo>
                    <a:pt x="61" y="56"/>
                    <a:pt x="67" y="45"/>
                    <a:pt x="67" y="33"/>
                  </a:cubicBezTo>
                  <a:cubicBezTo>
                    <a:pt x="67" y="33"/>
                    <a:pt x="67" y="32"/>
                    <a:pt x="67" y="32"/>
                  </a:cubicBezTo>
                  <a:cubicBezTo>
                    <a:pt x="67" y="31"/>
                    <a:pt x="66" y="29"/>
                    <a:pt x="66" y="28"/>
                  </a:cubicBezTo>
                  <a:cubicBezTo>
                    <a:pt x="63" y="12"/>
                    <a:pt x="50" y="0"/>
                    <a:pt x="33"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3" name="Freeform 20292">
              <a:extLst>
                <a:ext uri="{FF2B5EF4-FFF2-40B4-BE49-F238E27FC236}">
                  <a16:creationId xmlns:a16="http://schemas.microsoft.com/office/drawing/2014/main" id="{B97896EF-973B-4029-8071-8864EACFA381}"/>
                </a:ext>
              </a:extLst>
            </p:cNvPr>
            <p:cNvSpPr/>
            <p:nvPr/>
          </p:nvSpPr>
          <p:spPr bwMode="auto">
            <a:xfrm>
              <a:off x="5911620" y="-1176121"/>
              <a:ext cx="78706" cy="77372"/>
            </a:xfrm>
            <a:custGeom>
              <a:avLst/>
              <a:gdLst>
                <a:gd name="T0" fmla="*/ 25 w 50"/>
                <a:gd name="T1" fmla="*/ 0 h 49"/>
                <a:gd name="T2" fmla="*/ 25 w 50"/>
                <a:gd name="T3" fmla="*/ 0 h 49"/>
                <a:gd name="T4" fmla="*/ 0 w 50"/>
                <a:gd name="T5" fmla="*/ 25 h 49"/>
                <a:gd name="T6" fmla="*/ 8 w 50"/>
                <a:gd name="T7" fmla="*/ 42 h 49"/>
                <a:gd name="T8" fmla="*/ 12 w 50"/>
                <a:gd name="T9" fmla="*/ 45 h 49"/>
                <a:gd name="T10" fmla="*/ 14 w 50"/>
                <a:gd name="T11" fmla="*/ 46 h 49"/>
                <a:gd name="T12" fmla="*/ 18 w 50"/>
                <a:gd name="T13" fmla="*/ 48 h 49"/>
                <a:gd name="T14" fmla="*/ 25 w 50"/>
                <a:gd name="T15" fmla="*/ 49 h 49"/>
                <a:gd name="T16" fmla="*/ 26 w 50"/>
                <a:gd name="T17" fmla="*/ 49 h 49"/>
                <a:gd name="T18" fmla="*/ 34 w 50"/>
                <a:gd name="T19" fmla="*/ 48 h 49"/>
                <a:gd name="T20" fmla="*/ 38 w 50"/>
                <a:gd name="T21" fmla="*/ 46 h 49"/>
                <a:gd name="T22" fmla="*/ 47 w 50"/>
                <a:gd name="T23" fmla="*/ 37 h 49"/>
                <a:gd name="T24" fmla="*/ 48 w 50"/>
                <a:gd name="T25" fmla="*/ 33 h 49"/>
                <a:gd name="T26" fmla="*/ 50 w 50"/>
                <a:gd name="T27" fmla="*/ 29 h 49"/>
                <a:gd name="T28" fmla="*/ 50 w 50"/>
                <a:gd name="T29" fmla="*/ 24 h 49"/>
                <a:gd name="T30" fmla="*/ 49 w 50"/>
                <a:gd name="T31" fmla="*/ 19 h 49"/>
                <a:gd name="T32" fmla="*/ 48 w 50"/>
                <a:gd name="T33" fmla="*/ 15 h 49"/>
                <a:gd name="T34" fmla="*/ 25 w 50"/>
                <a:gd name="T3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49">
                  <a:moveTo>
                    <a:pt x="25" y="0"/>
                  </a:moveTo>
                  <a:cubicBezTo>
                    <a:pt x="25" y="0"/>
                    <a:pt x="25" y="0"/>
                    <a:pt x="25" y="0"/>
                  </a:cubicBezTo>
                  <a:cubicBezTo>
                    <a:pt x="11" y="0"/>
                    <a:pt x="0" y="11"/>
                    <a:pt x="0" y="25"/>
                  </a:cubicBezTo>
                  <a:cubicBezTo>
                    <a:pt x="0" y="32"/>
                    <a:pt x="3" y="38"/>
                    <a:pt x="8" y="42"/>
                  </a:cubicBezTo>
                  <a:cubicBezTo>
                    <a:pt x="9" y="43"/>
                    <a:pt x="10" y="44"/>
                    <a:pt x="12" y="45"/>
                  </a:cubicBezTo>
                  <a:cubicBezTo>
                    <a:pt x="12" y="46"/>
                    <a:pt x="13" y="46"/>
                    <a:pt x="14" y="46"/>
                  </a:cubicBezTo>
                  <a:cubicBezTo>
                    <a:pt x="15" y="47"/>
                    <a:pt x="16" y="48"/>
                    <a:pt x="18" y="48"/>
                  </a:cubicBezTo>
                  <a:cubicBezTo>
                    <a:pt x="20" y="49"/>
                    <a:pt x="23" y="49"/>
                    <a:pt x="25" y="49"/>
                  </a:cubicBezTo>
                  <a:cubicBezTo>
                    <a:pt x="25" y="49"/>
                    <a:pt x="25" y="49"/>
                    <a:pt x="26" y="49"/>
                  </a:cubicBezTo>
                  <a:cubicBezTo>
                    <a:pt x="29" y="49"/>
                    <a:pt x="31" y="49"/>
                    <a:pt x="34" y="48"/>
                  </a:cubicBezTo>
                  <a:cubicBezTo>
                    <a:pt x="35" y="47"/>
                    <a:pt x="37" y="46"/>
                    <a:pt x="38" y="46"/>
                  </a:cubicBezTo>
                  <a:cubicBezTo>
                    <a:pt x="42" y="44"/>
                    <a:pt x="45" y="40"/>
                    <a:pt x="47" y="37"/>
                  </a:cubicBezTo>
                  <a:cubicBezTo>
                    <a:pt x="47" y="36"/>
                    <a:pt x="48" y="34"/>
                    <a:pt x="48" y="33"/>
                  </a:cubicBezTo>
                  <a:cubicBezTo>
                    <a:pt x="49" y="32"/>
                    <a:pt x="49" y="31"/>
                    <a:pt x="50" y="29"/>
                  </a:cubicBezTo>
                  <a:cubicBezTo>
                    <a:pt x="50" y="27"/>
                    <a:pt x="50" y="26"/>
                    <a:pt x="50" y="24"/>
                  </a:cubicBezTo>
                  <a:cubicBezTo>
                    <a:pt x="50" y="22"/>
                    <a:pt x="50" y="20"/>
                    <a:pt x="49" y="19"/>
                  </a:cubicBezTo>
                  <a:cubicBezTo>
                    <a:pt x="49" y="17"/>
                    <a:pt x="49" y="16"/>
                    <a:pt x="48" y="15"/>
                  </a:cubicBezTo>
                  <a:cubicBezTo>
                    <a:pt x="44" y="6"/>
                    <a:pt x="35" y="0"/>
                    <a:pt x="2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4" name="Freeform 20293">
              <a:extLst>
                <a:ext uri="{FF2B5EF4-FFF2-40B4-BE49-F238E27FC236}">
                  <a16:creationId xmlns:a16="http://schemas.microsoft.com/office/drawing/2014/main" id="{AE3F8BF9-428E-44B6-9B1D-03C05F34DFD8}"/>
                </a:ext>
              </a:extLst>
            </p:cNvPr>
            <p:cNvSpPr>
              <a:spLocks noEditPoints="1"/>
            </p:cNvSpPr>
            <p:nvPr/>
          </p:nvSpPr>
          <p:spPr bwMode="auto">
            <a:xfrm>
              <a:off x="5870933" y="-1216808"/>
              <a:ext cx="160748" cy="158747"/>
            </a:xfrm>
            <a:custGeom>
              <a:avLst/>
              <a:gdLst>
                <a:gd name="T0" fmla="*/ 27 w 102"/>
                <a:gd name="T1" fmla="*/ 78 h 101"/>
                <a:gd name="T2" fmla="*/ 14 w 102"/>
                <a:gd name="T3" fmla="*/ 51 h 101"/>
                <a:gd name="T4" fmla="*/ 51 w 102"/>
                <a:gd name="T5" fmla="*/ 13 h 101"/>
                <a:gd name="T6" fmla="*/ 51 w 102"/>
                <a:gd name="T7" fmla="*/ 13 h 101"/>
                <a:gd name="T8" fmla="*/ 86 w 102"/>
                <a:gd name="T9" fmla="*/ 37 h 101"/>
                <a:gd name="T10" fmla="*/ 87 w 102"/>
                <a:gd name="T11" fmla="*/ 41 h 101"/>
                <a:gd name="T12" fmla="*/ 88 w 102"/>
                <a:gd name="T13" fmla="*/ 50 h 101"/>
                <a:gd name="T14" fmla="*/ 87 w 102"/>
                <a:gd name="T15" fmla="*/ 59 h 101"/>
                <a:gd name="T16" fmla="*/ 86 w 102"/>
                <a:gd name="T17" fmla="*/ 63 h 101"/>
                <a:gd name="T18" fmla="*/ 86 w 102"/>
                <a:gd name="T19" fmla="*/ 64 h 101"/>
                <a:gd name="T20" fmla="*/ 84 w 102"/>
                <a:gd name="T21" fmla="*/ 68 h 101"/>
                <a:gd name="T22" fmla="*/ 69 w 102"/>
                <a:gd name="T23" fmla="*/ 83 h 101"/>
                <a:gd name="T24" fmla="*/ 66 w 102"/>
                <a:gd name="T25" fmla="*/ 84 h 101"/>
                <a:gd name="T26" fmla="*/ 52 w 102"/>
                <a:gd name="T27" fmla="*/ 87 h 101"/>
                <a:gd name="T28" fmla="*/ 51 w 102"/>
                <a:gd name="T29" fmla="*/ 87 h 101"/>
                <a:gd name="T30" fmla="*/ 40 w 102"/>
                <a:gd name="T31" fmla="*/ 85 h 101"/>
                <a:gd name="T32" fmla="*/ 36 w 102"/>
                <a:gd name="T33" fmla="*/ 84 h 101"/>
                <a:gd name="T34" fmla="*/ 31 w 102"/>
                <a:gd name="T35" fmla="*/ 81 h 101"/>
                <a:gd name="T36" fmla="*/ 27 w 102"/>
                <a:gd name="T37" fmla="*/ 78 h 101"/>
                <a:gd name="T38" fmla="*/ 51 w 102"/>
                <a:gd name="T39" fmla="*/ 0 h 101"/>
                <a:gd name="T40" fmla="*/ 50 w 102"/>
                <a:gd name="T41" fmla="*/ 0 h 101"/>
                <a:gd name="T42" fmla="*/ 1 w 102"/>
                <a:gd name="T43" fmla="*/ 51 h 101"/>
                <a:gd name="T44" fmla="*/ 19 w 102"/>
                <a:gd name="T45" fmla="*/ 90 h 101"/>
                <a:gd name="T46" fmla="*/ 23 w 102"/>
                <a:gd name="T47" fmla="*/ 92 h 101"/>
                <a:gd name="T48" fmla="*/ 31 w 102"/>
                <a:gd name="T49" fmla="*/ 97 h 101"/>
                <a:gd name="T50" fmla="*/ 35 w 102"/>
                <a:gd name="T51" fmla="*/ 98 h 101"/>
                <a:gd name="T52" fmla="*/ 51 w 102"/>
                <a:gd name="T53" fmla="*/ 101 h 101"/>
                <a:gd name="T54" fmla="*/ 52 w 102"/>
                <a:gd name="T55" fmla="*/ 101 h 101"/>
                <a:gd name="T56" fmla="*/ 72 w 102"/>
                <a:gd name="T57" fmla="*/ 97 h 101"/>
                <a:gd name="T58" fmla="*/ 76 w 102"/>
                <a:gd name="T59" fmla="*/ 95 h 101"/>
                <a:gd name="T60" fmla="*/ 96 w 102"/>
                <a:gd name="T61" fmla="*/ 74 h 101"/>
                <a:gd name="T62" fmla="*/ 98 w 102"/>
                <a:gd name="T63" fmla="*/ 70 h 101"/>
                <a:gd name="T64" fmla="*/ 99 w 102"/>
                <a:gd name="T65" fmla="*/ 67 h 101"/>
                <a:gd name="T66" fmla="*/ 100 w 102"/>
                <a:gd name="T67" fmla="*/ 63 h 101"/>
                <a:gd name="T68" fmla="*/ 102 w 102"/>
                <a:gd name="T69" fmla="*/ 49 h 101"/>
                <a:gd name="T70" fmla="*/ 100 w 102"/>
                <a:gd name="T71" fmla="*/ 38 h 101"/>
                <a:gd name="T72" fmla="*/ 99 w 102"/>
                <a:gd name="T73" fmla="*/ 34 h 101"/>
                <a:gd name="T74" fmla="*/ 51 w 102"/>
                <a:gd name="T7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27" y="78"/>
                  </a:moveTo>
                  <a:cubicBezTo>
                    <a:pt x="19" y="72"/>
                    <a:pt x="14" y="62"/>
                    <a:pt x="14" y="51"/>
                  </a:cubicBezTo>
                  <a:cubicBezTo>
                    <a:pt x="14" y="31"/>
                    <a:pt x="30" y="14"/>
                    <a:pt x="51" y="13"/>
                  </a:cubicBezTo>
                  <a:cubicBezTo>
                    <a:pt x="51" y="13"/>
                    <a:pt x="51" y="13"/>
                    <a:pt x="51" y="13"/>
                  </a:cubicBezTo>
                  <a:cubicBezTo>
                    <a:pt x="67" y="13"/>
                    <a:pt x="80" y="23"/>
                    <a:pt x="86" y="37"/>
                  </a:cubicBezTo>
                  <a:cubicBezTo>
                    <a:pt x="86" y="39"/>
                    <a:pt x="87" y="40"/>
                    <a:pt x="87" y="41"/>
                  </a:cubicBezTo>
                  <a:cubicBezTo>
                    <a:pt x="88" y="44"/>
                    <a:pt x="88" y="47"/>
                    <a:pt x="88" y="50"/>
                  </a:cubicBezTo>
                  <a:cubicBezTo>
                    <a:pt x="88" y="53"/>
                    <a:pt x="88" y="56"/>
                    <a:pt x="87" y="59"/>
                  </a:cubicBezTo>
                  <a:cubicBezTo>
                    <a:pt x="87" y="60"/>
                    <a:pt x="86" y="62"/>
                    <a:pt x="86" y="63"/>
                  </a:cubicBezTo>
                  <a:cubicBezTo>
                    <a:pt x="86" y="63"/>
                    <a:pt x="86" y="64"/>
                    <a:pt x="86" y="64"/>
                  </a:cubicBezTo>
                  <a:cubicBezTo>
                    <a:pt x="85" y="65"/>
                    <a:pt x="84" y="67"/>
                    <a:pt x="84" y="68"/>
                  </a:cubicBezTo>
                  <a:cubicBezTo>
                    <a:pt x="80" y="74"/>
                    <a:pt x="75" y="79"/>
                    <a:pt x="69" y="83"/>
                  </a:cubicBezTo>
                  <a:cubicBezTo>
                    <a:pt x="68" y="83"/>
                    <a:pt x="67" y="84"/>
                    <a:pt x="66" y="84"/>
                  </a:cubicBezTo>
                  <a:cubicBezTo>
                    <a:pt x="61" y="86"/>
                    <a:pt x="57" y="87"/>
                    <a:pt x="52" y="87"/>
                  </a:cubicBezTo>
                  <a:cubicBezTo>
                    <a:pt x="52" y="87"/>
                    <a:pt x="51" y="87"/>
                    <a:pt x="51" y="87"/>
                  </a:cubicBezTo>
                  <a:cubicBezTo>
                    <a:pt x="47" y="87"/>
                    <a:pt x="43" y="87"/>
                    <a:pt x="40" y="85"/>
                  </a:cubicBezTo>
                  <a:cubicBezTo>
                    <a:pt x="38" y="85"/>
                    <a:pt x="37" y="84"/>
                    <a:pt x="36" y="84"/>
                  </a:cubicBezTo>
                  <a:cubicBezTo>
                    <a:pt x="34" y="83"/>
                    <a:pt x="32" y="82"/>
                    <a:pt x="31" y="81"/>
                  </a:cubicBezTo>
                  <a:cubicBezTo>
                    <a:pt x="29" y="80"/>
                    <a:pt x="28" y="79"/>
                    <a:pt x="27" y="78"/>
                  </a:cubicBezTo>
                  <a:moveTo>
                    <a:pt x="51" y="0"/>
                  </a:moveTo>
                  <a:cubicBezTo>
                    <a:pt x="51" y="0"/>
                    <a:pt x="51" y="0"/>
                    <a:pt x="50" y="0"/>
                  </a:cubicBezTo>
                  <a:cubicBezTo>
                    <a:pt x="22" y="0"/>
                    <a:pt x="0" y="23"/>
                    <a:pt x="1" y="51"/>
                  </a:cubicBezTo>
                  <a:cubicBezTo>
                    <a:pt x="1" y="67"/>
                    <a:pt x="8" y="81"/>
                    <a:pt x="19" y="90"/>
                  </a:cubicBezTo>
                  <a:cubicBezTo>
                    <a:pt x="21" y="90"/>
                    <a:pt x="22" y="91"/>
                    <a:pt x="23" y="92"/>
                  </a:cubicBezTo>
                  <a:cubicBezTo>
                    <a:pt x="25" y="94"/>
                    <a:pt x="28" y="95"/>
                    <a:pt x="31" y="97"/>
                  </a:cubicBezTo>
                  <a:cubicBezTo>
                    <a:pt x="32" y="97"/>
                    <a:pt x="34" y="98"/>
                    <a:pt x="35" y="98"/>
                  </a:cubicBezTo>
                  <a:cubicBezTo>
                    <a:pt x="40" y="100"/>
                    <a:pt x="46" y="101"/>
                    <a:pt x="51" y="101"/>
                  </a:cubicBezTo>
                  <a:cubicBezTo>
                    <a:pt x="51" y="101"/>
                    <a:pt x="52" y="101"/>
                    <a:pt x="52" y="101"/>
                  </a:cubicBezTo>
                  <a:cubicBezTo>
                    <a:pt x="59" y="101"/>
                    <a:pt x="66" y="99"/>
                    <a:pt x="72" y="97"/>
                  </a:cubicBezTo>
                  <a:cubicBezTo>
                    <a:pt x="73" y="96"/>
                    <a:pt x="74" y="95"/>
                    <a:pt x="76" y="95"/>
                  </a:cubicBezTo>
                  <a:cubicBezTo>
                    <a:pt x="84" y="90"/>
                    <a:pt x="91" y="83"/>
                    <a:pt x="96" y="74"/>
                  </a:cubicBezTo>
                  <a:cubicBezTo>
                    <a:pt x="97" y="72"/>
                    <a:pt x="97" y="71"/>
                    <a:pt x="98" y="70"/>
                  </a:cubicBezTo>
                  <a:cubicBezTo>
                    <a:pt x="98" y="69"/>
                    <a:pt x="98" y="68"/>
                    <a:pt x="99" y="67"/>
                  </a:cubicBezTo>
                  <a:cubicBezTo>
                    <a:pt x="99" y="66"/>
                    <a:pt x="100" y="64"/>
                    <a:pt x="100" y="63"/>
                  </a:cubicBezTo>
                  <a:cubicBezTo>
                    <a:pt x="101" y="59"/>
                    <a:pt x="102" y="54"/>
                    <a:pt x="102" y="49"/>
                  </a:cubicBezTo>
                  <a:cubicBezTo>
                    <a:pt x="102" y="46"/>
                    <a:pt x="101" y="42"/>
                    <a:pt x="100" y="38"/>
                  </a:cubicBezTo>
                  <a:cubicBezTo>
                    <a:pt x="100" y="37"/>
                    <a:pt x="99" y="35"/>
                    <a:pt x="99" y="34"/>
                  </a:cubicBezTo>
                  <a:cubicBezTo>
                    <a:pt x="92" y="14"/>
                    <a:pt x="73"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5" name="Freeform 20294">
              <a:extLst>
                <a:ext uri="{FF2B5EF4-FFF2-40B4-BE49-F238E27FC236}">
                  <a16:creationId xmlns:a16="http://schemas.microsoft.com/office/drawing/2014/main" id="{8A89165F-7384-46E8-8FFF-E9C659DDED74}"/>
                </a:ext>
              </a:extLst>
            </p:cNvPr>
            <p:cNvSpPr/>
            <p:nvPr/>
          </p:nvSpPr>
          <p:spPr bwMode="auto">
            <a:xfrm>
              <a:off x="7021516" y="-438414"/>
              <a:ext cx="78706" cy="77372"/>
            </a:xfrm>
            <a:custGeom>
              <a:avLst/>
              <a:gdLst>
                <a:gd name="T0" fmla="*/ 25 w 50"/>
                <a:gd name="T1" fmla="*/ 0 h 49"/>
                <a:gd name="T2" fmla="*/ 25 w 50"/>
                <a:gd name="T3" fmla="*/ 0 h 49"/>
                <a:gd name="T4" fmla="*/ 20 w 50"/>
                <a:gd name="T5" fmla="*/ 0 h 49"/>
                <a:gd name="T6" fmla="*/ 16 w 50"/>
                <a:gd name="T7" fmla="*/ 1 h 49"/>
                <a:gd name="T8" fmla="*/ 8 w 50"/>
                <a:gd name="T9" fmla="*/ 6 h 49"/>
                <a:gd name="T10" fmla="*/ 5 w 50"/>
                <a:gd name="T11" fmla="*/ 10 h 49"/>
                <a:gd name="T12" fmla="*/ 0 w 50"/>
                <a:gd name="T13" fmla="*/ 25 h 49"/>
                <a:gd name="T14" fmla="*/ 3 w 50"/>
                <a:gd name="T15" fmla="*/ 36 h 49"/>
                <a:gd name="T16" fmla="*/ 6 w 50"/>
                <a:gd name="T17" fmla="*/ 40 h 49"/>
                <a:gd name="T18" fmla="*/ 21 w 50"/>
                <a:gd name="T19" fmla="*/ 49 h 49"/>
                <a:gd name="T20" fmla="*/ 25 w 50"/>
                <a:gd name="T21" fmla="*/ 49 h 49"/>
                <a:gd name="T22" fmla="*/ 25 w 50"/>
                <a:gd name="T23" fmla="*/ 49 h 49"/>
                <a:gd name="T24" fmla="*/ 26 w 50"/>
                <a:gd name="T25" fmla="*/ 49 h 49"/>
                <a:gd name="T26" fmla="*/ 29 w 50"/>
                <a:gd name="T27" fmla="*/ 49 h 49"/>
                <a:gd name="T28" fmla="*/ 33 w 50"/>
                <a:gd name="T29" fmla="*/ 48 h 49"/>
                <a:gd name="T30" fmla="*/ 43 w 50"/>
                <a:gd name="T31" fmla="*/ 42 h 49"/>
                <a:gd name="T32" fmla="*/ 45 w 50"/>
                <a:gd name="T33" fmla="*/ 39 h 49"/>
                <a:gd name="T34" fmla="*/ 50 w 50"/>
                <a:gd name="T35" fmla="*/ 24 h 49"/>
                <a:gd name="T36" fmla="*/ 36 w 50"/>
                <a:gd name="T37" fmla="*/ 2 h 49"/>
                <a:gd name="T38" fmla="*/ 32 w 50"/>
                <a:gd name="T39" fmla="*/ 0 h 49"/>
                <a:gd name="T40" fmla="*/ 25 w 50"/>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49">
                  <a:moveTo>
                    <a:pt x="25" y="0"/>
                  </a:moveTo>
                  <a:cubicBezTo>
                    <a:pt x="25" y="0"/>
                    <a:pt x="25" y="0"/>
                    <a:pt x="25" y="0"/>
                  </a:cubicBezTo>
                  <a:cubicBezTo>
                    <a:pt x="23" y="0"/>
                    <a:pt x="22" y="0"/>
                    <a:pt x="20" y="0"/>
                  </a:cubicBezTo>
                  <a:cubicBezTo>
                    <a:pt x="19" y="0"/>
                    <a:pt x="17" y="1"/>
                    <a:pt x="16" y="1"/>
                  </a:cubicBezTo>
                  <a:cubicBezTo>
                    <a:pt x="13" y="3"/>
                    <a:pt x="10" y="4"/>
                    <a:pt x="8" y="6"/>
                  </a:cubicBezTo>
                  <a:cubicBezTo>
                    <a:pt x="7" y="7"/>
                    <a:pt x="6" y="8"/>
                    <a:pt x="5" y="10"/>
                  </a:cubicBezTo>
                  <a:cubicBezTo>
                    <a:pt x="2" y="14"/>
                    <a:pt x="0" y="19"/>
                    <a:pt x="0" y="25"/>
                  </a:cubicBezTo>
                  <a:cubicBezTo>
                    <a:pt x="0" y="29"/>
                    <a:pt x="1" y="33"/>
                    <a:pt x="3" y="36"/>
                  </a:cubicBezTo>
                  <a:cubicBezTo>
                    <a:pt x="4" y="38"/>
                    <a:pt x="5" y="39"/>
                    <a:pt x="6" y="40"/>
                  </a:cubicBezTo>
                  <a:cubicBezTo>
                    <a:pt x="9" y="45"/>
                    <a:pt x="15" y="48"/>
                    <a:pt x="21" y="49"/>
                  </a:cubicBezTo>
                  <a:cubicBezTo>
                    <a:pt x="22" y="49"/>
                    <a:pt x="23" y="49"/>
                    <a:pt x="25" y="49"/>
                  </a:cubicBezTo>
                  <a:cubicBezTo>
                    <a:pt x="25" y="49"/>
                    <a:pt x="25" y="49"/>
                    <a:pt x="25" y="49"/>
                  </a:cubicBezTo>
                  <a:cubicBezTo>
                    <a:pt x="25" y="49"/>
                    <a:pt x="25" y="49"/>
                    <a:pt x="26" y="49"/>
                  </a:cubicBezTo>
                  <a:cubicBezTo>
                    <a:pt x="27" y="49"/>
                    <a:pt x="28" y="49"/>
                    <a:pt x="29" y="49"/>
                  </a:cubicBezTo>
                  <a:cubicBezTo>
                    <a:pt x="31" y="49"/>
                    <a:pt x="32" y="48"/>
                    <a:pt x="33" y="48"/>
                  </a:cubicBezTo>
                  <a:cubicBezTo>
                    <a:pt x="37" y="47"/>
                    <a:pt x="40" y="45"/>
                    <a:pt x="43" y="42"/>
                  </a:cubicBezTo>
                  <a:cubicBezTo>
                    <a:pt x="44" y="41"/>
                    <a:pt x="45" y="40"/>
                    <a:pt x="45" y="39"/>
                  </a:cubicBezTo>
                  <a:cubicBezTo>
                    <a:pt x="48" y="35"/>
                    <a:pt x="50" y="30"/>
                    <a:pt x="50" y="24"/>
                  </a:cubicBezTo>
                  <a:cubicBezTo>
                    <a:pt x="50" y="14"/>
                    <a:pt x="44" y="6"/>
                    <a:pt x="36" y="2"/>
                  </a:cubicBezTo>
                  <a:cubicBezTo>
                    <a:pt x="35" y="1"/>
                    <a:pt x="33" y="1"/>
                    <a:pt x="32" y="0"/>
                  </a:cubicBezTo>
                  <a:cubicBezTo>
                    <a:pt x="30" y="0"/>
                    <a:pt x="27" y="0"/>
                    <a:pt x="2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6" name="Freeform 20295">
              <a:extLst>
                <a:ext uri="{FF2B5EF4-FFF2-40B4-BE49-F238E27FC236}">
                  <a16:creationId xmlns:a16="http://schemas.microsoft.com/office/drawing/2014/main" id="{3D1623C3-F433-47E9-9FA3-AEABAF2BB3F5}"/>
                </a:ext>
              </a:extLst>
            </p:cNvPr>
            <p:cNvSpPr>
              <a:spLocks noEditPoints="1"/>
            </p:cNvSpPr>
            <p:nvPr/>
          </p:nvSpPr>
          <p:spPr bwMode="auto">
            <a:xfrm>
              <a:off x="6980162" y="-479102"/>
              <a:ext cx="160748" cy="158747"/>
            </a:xfrm>
            <a:custGeom>
              <a:avLst/>
              <a:gdLst>
                <a:gd name="T0" fmla="*/ 43 w 102"/>
                <a:gd name="T1" fmla="*/ 14 h 101"/>
                <a:gd name="T2" fmla="*/ 51 w 102"/>
                <a:gd name="T3" fmla="*/ 13 h 101"/>
                <a:gd name="T4" fmla="*/ 51 w 102"/>
                <a:gd name="T5" fmla="*/ 13 h 101"/>
                <a:gd name="T6" fmla="*/ 62 w 102"/>
                <a:gd name="T7" fmla="*/ 15 h 101"/>
                <a:gd name="T8" fmla="*/ 66 w 102"/>
                <a:gd name="T9" fmla="*/ 16 h 101"/>
                <a:gd name="T10" fmla="*/ 88 w 102"/>
                <a:gd name="T11" fmla="*/ 50 h 101"/>
                <a:gd name="T12" fmla="*/ 81 w 102"/>
                <a:gd name="T13" fmla="*/ 72 h 101"/>
                <a:gd name="T14" fmla="*/ 79 w 102"/>
                <a:gd name="T15" fmla="*/ 75 h 101"/>
                <a:gd name="T16" fmla="*/ 63 w 102"/>
                <a:gd name="T17" fmla="*/ 85 h 101"/>
                <a:gd name="T18" fmla="*/ 59 w 102"/>
                <a:gd name="T19" fmla="*/ 87 h 101"/>
                <a:gd name="T20" fmla="*/ 52 w 102"/>
                <a:gd name="T21" fmla="*/ 87 h 101"/>
                <a:gd name="T22" fmla="*/ 51 w 102"/>
                <a:gd name="T23" fmla="*/ 87 h 101"/>
                <a:gd name="T24" fmla="*/ 50 w 102"/>
                <a:gd name="T25" fmla="*/ 87 h 101"/>
                <a:gd name="T26" fmla="*/ 45 w 102"/>
                <a:gd name="T27" fmla="*/ 87 h 101"/>
                <a:gd name="T28" fmla="*/ 21 w 102"/>
                <a:gd name="T29" fmla="*/ 71 h 101"/>
                <a:gd name="T30" fmla="*/ 19 w 102"/>
                <a:gd name="T31" fmla="*/ 68 h 101"/>
                <a:gd name="T32" fmla="*/ 14 w 102"/>
                <a:gd name="T33" fmla="*/ 51 h 101"/>
                <a:gd name="T34" fmla="*/ 23 w 102"/>
                <a:gd name="T35" fmla="*/ 27 h 101"/>
                <a:gd name="T36" fmla="*/ 26 w 102"/>
                <a:gd name="T37" fmla="*/ 24 h 101"/>
                <a:gd name="T38" fmla="*/ 39 w 102"/>
                <a:gd name="T39" fmla="*/ 16 h 101"/>
                <a:gd name="T40" fmla="*/ 43 w 102"/>
                <a:gd name="T41" fmla="*/ 14 h 101"/>
                <a:gd name="T42" fmla="*/ 51 w 102"/>
                <a:gd name="T43" fmla="*/ 0 h 101"/>
                <a:gd name="T44" fmla="*/ 50 w 102"/>
                <a:gd name="T45" fmla="*/ 0 h 101"/>
                <a:gd name="T46" fmla="*/ 39 w 102"/>
                <a:gd name="T47" fmla="*/ 1 h 101"/>
                <a:gd name="T48" fmla="*/ 35 w 102"/>
                <a:gd name="T49" fmla="*/ 3 h 101"/>
                <a:gd name="T50" fmla="*/ 17 w 102"/>
                <a:gd name="T51" fmla="*/ 14 h 101"/>
                <a:gd name="T52" fmla="*/ 14 w 102"/>
                <a:gd name="T53" fmla="*/ 17 h 101"/>
                <a:gd name="T54" fmla="*/ 1 w 102"/>
                <a:gd name="T55" fmla="*/ 51 h 101"/>
                <a:gd name="T56" fmla="*/ 6 w 102"/>
                <a:gd name="T57" fmla="*/ 74 h 101"/>
                <a:gd name="T58" fmla="*/ 9 w 102"/>
                <a:gd name="T59" fmla="*/ 78 h 101"/>
                <a:gd name="T60" fmla="*/ 44 w 102"/>
                <a:gd name="T61" fmla="*/ 100 h 101"/>
                <a:gd name="T62" fmla="*/ 48 w 102"/>
                <a:gd name="T63" fmla="*/ 101 h 101"/>
                <a:gd name="T64" fmla="*/ 51 w 102"/>
                <a:gd name="T65" fmla="*/ 101 h 101"/>
                <a:gd name="T66" fmla="*/ 52 w 102"/>
                <a:gd name="T67" fmla="*/ 101 h 101"/>
                <a:gd name="T68" fmla="*/ 63 w 102"/>
                <a:gd name="T69" fmla="*/ 100 h 101"/>
                <a:gd name="T70" fmla="*/ 67 w 102"/>
                <a:gd name="T71" fmla="*/ 98 h 101"/>
                <a:gd name="T72" fmla="*/ 90 w 102"/>
                <a:gd name="T73" fmla="*/ 83 h 101"/>
                <a:gd name="T74" fmla="*/ 93 w 102"/>
                <a:gd name="T75" fmla="*/ 79 h 101"/>
                <a:gd name="T76" fmla="*/ 102 w 102"/>
                <a:gd name="T77" fmla="*/ 49 h 101"/>
                <a:gd name="T78" fmla="*/ 70 w 102"/>
                <a:gd name="T79" fmla="*/ 3 h 101"/>
                <a:gd name="T80" fmla="*/ 66 w 102"/>
                <a:gd name="T81" fmla="*/ 2 h 101"/>
                <a:gd name="T82" fmla="*/ 51 w 102"/>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101">
                  <a:moveTo>
                    <a:pt x="43" y="14"/>
                  </a:moveTo>
                  <a:cubicBezTo>
                    <a:pt x="45" y="14"/>
                    <a:pt x="48" y="14"/>
                    <a:pt x="51" y="13"/>
                  </a:cubicBezTo>
                  <a:cubicBezTo>
                    <a:pt x="51" y="13"/>
                    <a:pt x="51" y="13"/>
                    <a:pt x="51" y="13"/>
                  </a:cubicBezTo>
                  <a:cubicBezTo>
                    <a:pt x="55" y="13"/>
                    <a:pt x="58" y="14"/>
                    <a:pt x="62" y="15"/>
                  </a:cubicBezTo>
                  <a:cubicBezTo>
                    <a:pt x="63" y="15"/>
                    <a:pt x="64" y="16"/>
                    <a:pt x="66" y="16"/>
                  </a:cubicBezTo>
                  <a:cubicBezTo>
                    <a:pt x="79" y="22"/>
                    <a:pt x="88" y="35"/>
                    <a:pt x="88" y="50"/>
                  </a:cubicBezTo>
                  <a:cubicBezTo>
                    <a:pt x="88" y="58"/>
                    <a:pt x="86" y="65"/>
                    <a:pt x="81" y="72"/>
                  </a:cubicBezTo>
                  <a:cubicBezTo>
                    <a:pt x="81" y="73"/>
                    <a:pt x="80" y="74"/>
                    <a:pt x="79" y="75"/>
                  </a:cubicBezTo>
                  <a:cubicBezTo>
                    <a:pt x="74" y="80"/>
                    <a:pt x="69" y="83"/>
                    <a:pt x="63" y="85"/>
                  </a:cubicBezTo>
                  <a:cubicBezTo>
                    <a:pt x="61" y="86"/>
                    <a:pt x="60" y="86"/>
                    <a:pt x="59" y="87"/>
                  </a:cubicBezTo>
                  <a:cubicBezTo>
                    <a:pt x="56" y="87"/>
                    <a:pt x="54" y="87"/>
                    <a:pt x="52" y="87"/>
                  </a:cubicBezTo>
                  <a:cubicBezTo>
                    <a:pt x="52" y="87"/>
                    <a:pt x="51" y="87"/>
                    <a:pt x="51" y="87"/>
                  </a:cubicBezTo>
                  <a:cubicBezTo>
                    <a:pt x="51" y="87"/>
                    <a:pt x="50" y="87"/>
                    <a:pt x="50" y="87"/>
                  </a:cubicBezTo>
                  <a:cubicBezTo>
                    <a:pt x="48" y="87"/>
                    <a:pt x="47" y="87"/>
                    <a:pt x="45" y="87"/>
                  </a:cubicBezTo>
                  <a:cubicBezTo>
                    <a:pt x="35" y="85"/>
                    <a:pt x="26" y="80"/>
                    <a:pt x="21" y="71"/>
                  </a:cubicBezTo>
                  <a:cubicBezTo>
                    <a:pt x="20" y="70"/>
                    <a:pt x="19" y="69"/>
                    <a:pt x="19" y="68"/>
                  </a:cubicBezTo>
                  <a:cubicBezTo>
                    <a:pt x="16" y="63"/>
                    <a:pt x="14" y="57"/>
                    <a:pt x="14" y="51"/>
                  </a:cubicBezTo>
                  <a:cubicBezTo>
                    <a:pt x="14" y="42"/>
                    <a:pt x="17" y="33"/>
                    <a:pt x="23" y="27"/>
                  </a:cubicBezTo>
                  <a:cubicBezTo>
                    <a:pt x="24" y="26"/>
                    <a:pt x="25" y="25"/>
                    <a:pt x="26" y="24"/>
                  </a:cubicBezTo>
                  <a:cubicBezTo>
                    <a:pt x="30" y="20"/>
                    <a:pt x="34" y="17"/>
                    <a:pt x="39" y="16"/>
                  </a:cubicBezTo>
                  <a:cubicBezTo>
                    <a:pt x="40" y="15"/>
                    <a:pt x="41" y="15"/>
                    <a:pt x="43" y="14"/>
                  </a:cubicBezTo>
                  <a:moveTo>
                    <a:pt x="51" y="0"/>
                  </a:moveTo>
                  <a:cubicBezTo>
                    <a:pt x="51" y="0"/>
                    <a:pt x="51" y="0"/>
                    <a:pt x="50" y="0"/>
                  </a:cubicBezTo>
                  <a:cubicBezTo>
                    <a:pt x="46" y="0"/>
                    <a:pt x="43" y="0"/>
                    <a:pt x="39" y="1"/>
                  </a:cubicBezTo>
                  <a:cubicBezTo>
                    <a:pt x="38" y="2"/>
                    <a:pt x="36" y="2"/>
                    <a:pt x="35" y="3"/>
                  </a:cubicBezTo>
                  <a:cubicBezTo>
                    <a:pt x="28" y="5"/>
                    <a:pt x="22" y="9"/>
                    <a:pt x="17" y="14"/>
                  </a:cubicBezTo>
                  <a:cubicBezTo>
                    <a:pt x="16" y="15"/>
                    <a:pt x="15" y="16"/>
                    <a:pt x="14" y="17"/>
                  </a:cubicBezTo>
                  <a:cubicBezTo>
                    <a:pt x="5" y="26"/>
                    <a:pt x="0" y="38"/>
                    <a:pt x="1" y="51"/>
                  </a:cubicBezTo>
                  <a:cubicBezTo>
                    <a:pt x="1" y="59"/>
                    <a:pt x="3" y="67"/>
                    <a:pt x="6" y="74"/>
                  </a:cubicBezTo>
                  <a:cubicBezTo>
                    <a:pt x="7" y="75"/>
                    <a:pt x="8" y="76"/>
                    <a:pt x="9" y="78"/>
                  </a:cubicBezTo>
                  <a:cubicBezTo>
                    <a:pt x="16" y="90"/>
                    <a:pt x="29" y="98"/>
                    <a:pt x="44" y="100"/>
                  </a:cubicBezTo>
                  <a:cubicBezTo>
                    <a:pt x="45" y="101"/>
                    <a:pt x="47" y="101"/>
                    <a:pt x="48" y="101"/>
                  </a:cubicBezTo>
                  <a:cubicBezTo>
                    <a:pt x="49" y="101"/>
                    <a:pt x="50" y="101"/>
                    <a:pt x="51" y="101"/>
                  </a:cubicBezTo>
                  <a:cubicBezTo>
                    <a:pt x="51" y="101"/>
                    <a:pt x="52" y="101"/>
                    <a:pt x="52" y="101"/>
                  </a:cubicBezTo>
                  <a:cubicBezTo>
                    <a:pt x="56" y="101"/>
                    <a:pt x="59" y="100"/>
                    <a:pt x="63" y="100"/>
                  </a:cubicBezTo>
                  <a:cubicBezTo>
                    <a:pt x="64" y="99"/>
                    <a:pt x="65" y="99"/>
                    <a:pt x="67" y="98"/>
                  </a:cubicBezTo>
                  <a:cubicBezTo>
                    <a:pt x="76" y="95"/>
                    <a:pt x="84" y="90"/>
                    <a:pt x="90" y="83"/>
                  </a:cubicBezTo>
                  <a:cubicBezTo>
                    <a:pt x="91" y="82"/>
                    <a:pt x="92" y="80"/>
                    <a:pt x="93" y="79"/>
                  </a:cubicBezTo>
                  <a:cubicBezTo>
                    <a:pt x="98" y="71"/>
                    <a:pt x="102" y="61"/>
                    <a:pt x="102" y="49"/>
                  </a:cubicBezTo>
                  <a:cubicBezTo>
                    <a:pt x="101" y="29"/>
                    <a:pt x="88" y="11"/>
                    <a:pt x="70" y="3"/>
                  </a:cubicBezTo>
                  <a:cubicBezTo>
                    <a:pt x="68" y="3"/>
                    <a:pt x="67" y="2"/>
                    <a:pt x="66" y="2"/>
                  </a:cubicBezTo>
                  <a:cubicBezTo>
                    <a:pt x="61" y="1"/>
                    <a:pt x="56" y="0"/>
                    <a:pt x="5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7" name="Freeform 20296">
              <a:extLst>
                <a:ext uri="{FF2B5EF4-FFF2-40B4-BE49-F238E27FC236}">
                  <a16:creationId xmlns:a16="http://schemas.microsoft.com/office/drawing/2014/main" id="{AB9B90B9-296C-4E9A-A72A-6192402EEE4E}"/>
                </a:ext>
              </a:extLst>
            </p:cNvPr>
            <p:cNvSpPr/>
            <p:nvPr/>
          </p:nvSpPr>
          <p:spPr bwMode="auto">
            <a:xfrm>
              <a:off x="7349016" y="669479"/>
              <a:ext cx="77372" cy="79374"/>
            </a:xfrm>
            <a:custGeom>
              <a:avLst/>
              <a:gdLst>
                <a:gd name="T0" fmla="*/ 25 w 49"/>
                <a:gd name="T1" fmla="*/ 0 h 50"/>
                <a:gd name="T2" fmla="*/ 24 w 49"/>
                <a:gd name="T3" fmla="*/ 0 h 50"/>
                <a:gd name="T4" fmla="*/ 20 w 49"/>
                <a:gd name="T5" fmla="*/ 1 h 50"/>
                <a:gd name="T6" fmla="*/ 15 w 49"/>
                <a:gd name="T7" fmla="*/ 2 h 50"/>
                <a:gd name="T8" fmla="*/ 5 w 49"/>
                <a:gd name="T9" fmla="*/ 9 h 50"/>
                <a:gd name="T10" fmla="*/ 3 w 49"/>
                <a:gd name="T11" fmla="*/ 13 h 50"/>
                <a:gd name="T12" fmla="*/ 0 w 49"/>
                <a:gd name="T13" fmla="*/ 25 h 50"/>
                <a:gd name="T14" fmla="*/ 0 w 49"/>
                <a:gd name="T15" fmla="*/ 31 h 50"/>
                <a:gd name="T16" fmla="*/ 2 w 49"/>
                <a:gd name="T17" fmla="*/ 35 h 50"/>
                <a:gd name="T18" fmla="*/ 25 w 49"/>
                <a:gd name="T19" fmla="*/ 50 h 50"/>
                <a:gd name="T20" fmla="*/ 25 w 49"/>
                <a:gd name="T21" fmla="*/ 50 h 50"/>
                <a:gd name="T22" fmla="*/ 47 w 49"/>
                <a:gd name="T23" fmla="*/ 36 h 50"/>
                <a:gd name="T24" fmla="*/ 48 w 49"/>
                <a:gd name="T25" fmla="*/ 32 h 50"/>
                <a:gd name="T26" fmla="*/ 49 w 49"/>
                <a:gd name="T27" fmla="*/ 24 h 50"/>
                <a:gd name="T28" fmla="*/ 30 w 49"/>
                <a:gd name="T29" fmla="*/ 1 h 50"/>
                <a:gd name="T30" fmla="*/ 25 w 49"/>
                <a:gd name="T31" fmla="*/ 0 h 50"/>
                <a:gd name="T32" fmla="*/ 25 w 49"/>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50">
                  <a:moveTo>
                    <a:pt x="25" y="0"/>
                  </a:moveTo>
                  <a:cubicBezTo>
                    <a:pt x="24" y="0"/>
                    <a:pt x="24" y="0"/>
                    <a:pt x="24" y="0"/>
                  </a:cubicBezTo>
                  <a:cubicBezTo>
                    <a:pt x="23" y="0"/>
                    <a:pt x="21" y="0"/>
                    <a:pt x="20" y="1"/>
                  </a:cubicBezTo>
                  <a:cubicBezTo>
                    <a:pt x="18" y="1"/>
                    <a:pt x="17" y="1"/>
                    <a:pt x="15" y="2"/>
                  </a:cubicBezTo>
                  <a:cubicBezTo>
                    <a:pt x="11" y="3"/>
                    <a:pt x="8" y="6"/>
                    <a:pt x="5" y="9"/>
                  </a:cubicBezTo>
                  <a:cubicBezTo>
                    <a:pt x="4" y="10"/>
                    <a:pt x="4" y="12"/>
                    <a:pt x="3" y="13"/>
                  </a:cubicBezTo>
                  <a:cubicBezTo>
                    <a:pt x="1" y="17"/>
                    <a:pt x="0" y="21"/>
                    <a:pt x="0" y="25"/>
                  </a:cubicBezTo>
                  <a:cubicBezTo>
                    <a:pt x="0" y="27"/>
                    <a:pt x="0" y="29"/>
                    <a:pt x="0" y="31"/>
                  </a:cubicBezTo>
                  <a:cubicBezTo>
                    <a:pt x="1" y="32"/>
                    <a:pt x="1" y="33"/>
                    <a:pt x="2" y="35"/>
                  </a:cubicBezTo>
                  <a:cubicBezTo>
                    <a:pt x="6" y="44"/>
                    <a:pt x="14" y="50"/>
                    <a:pt x="25" y="50"/>
                  </a:cubicBezTo>
                  <a:cubicBezTo>
                    <a:pt x="25" y="50"/>
                    <a:pt x="25" y="50"/>
                    <a:pt x="25" y="50"/>
                  </a:cubicBezTo>
                  <a:cubicBezTo>
                    <a:pt x="35" y="50"/>
                    <a:pt x="43" y="44"/>
                    <a:pt x="47" y="36"/>
                  </a:cubicBezTo>
                  <a:cubicBezTo>
                    <a:pt x="47" y="35"/>
                    <a:pt x="48" y="33"/>
                    <a:pt x="48" y="32"/>
                  </a:cubicBezTo>
                  <a:cubicBezTo>
                    <a:pt x="49" y="30"/>
                    <a:pt x="49" y="27"/>
                    <a:pt x="49" y="24"/>
                  </a:cubicBezTo>
                  <a:cubicBezTo>
                    <a:pt x="49" y="13"/>
                    <a:pt x="41" y="3"/>
                    <a:pt x="30" y="1"/>
                  </a:cubicBezTo>
                  <a:cubicBezTo>
                    <a:pt x="28" y="0"/>
                    <a:pt x="27" y="0"/>
                    <a:pt x="25" y="0"/>
                  </a:cubicBezTo>
                  <a:cubicBezTo>
                    <a:pt x="25" y="0"/>
                    <a:pt x="25" y="0"/>
                    <a:pt x="2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8" name="Freeform 20297">
              <a:extLst>
                <a:ext uri="{FF2B5EF4-FFF2-40B4-BE49-F238E27FC236}">
                  <a16:creationId xmlns:a16="http://schemas.microsoft.com/office/drawing/2014/main" id="{A5AEDAE8-B63C-42C1-8862-4D1DE03A5C45}"/>
                </a:ext>
              </a:extLst>
            </p:cNvPr>
            <p:cNvSpPr>
              <a:spLocks noEditPoints="1"/>
            </p:cNvSpPr>
            <p:nvPr/>
          </p:nvSpPr>
          <p:spPr bwMode="auto">
            <a:xfrm>
              <a:off x="7308329" y="628791"/>
              <a:ext cx="158747" cy="159414"/>
            </a:xfrm>
            <a:custGeom>
              <a:avLst/>
              <a:gdLst>
                <a:gd name="T0" fmla="*/ 42 w 101"/>
                <a:gd name="T1" fmla="*/ 15 h 101"/>
                <a:gd name="T2" fmla="*/ 50 w 101"/>
                <a:gd name="T3" fmla="*/ 14 h 101"/>
                <a:gd name="T4" fmla="*/ 51 w 101"/>
                <a:gd name="T5" fmla="*/ 14 h 101"/>
                <a:gd name="T6" fmla="*/ 53 w 101"/>
                <a:gd name="T7" fmla="*/ 14 h 101"/>
                <a:gd name="T8" fmla="*/ 57 w 101"/>
                <a:gd name="T9" fmla="*/ 15 h 101"/>
                <a:gd name="T10" fmla="*/ 87 w 101"/>
                <a:gd name="T11" fmla="*/ 50 h 101"/>
                <a:gd name="T12" fmla="*/ 86 w 101"/>
                <a:gd name="T13" fmla="*/ 63 h 101"/>
                <a:gd name="T14" fmla="*/ 84 w 101"/>
                <a:gd name="T15" fmla="*/ 67 h 101"/>
                <a:gd name="T16" fmla="*/ 51 w 101"/>
                <a:gd name="T17" fmla="*/ 88 h 101"/>
                <a:gd name="T18" fmla="*/ 51 w 101"/>
                <a:gd name="T19" fmla="*/ 88 h 101"/>
                <a:gd name="T20" fmla="*/ 16 w 101"/>
                <a:gd name="T21" fmla="*/ 65 h 101"/>
                <a:gd name="T22" fmla="*/ 15 w 101"/>
                <a:gd name="T23" fmla="*/ 60 h 101"/>
                <a:gd name="T24" fmla="*/ 14 w 101"/>
                <a:gd name="T25" fmla="*/ 52 h 101"/>
                <a:gd name="T26" fmla="*/ 19 w 101"/>
                <a:gd name="T27" fmla="*/ 32 h 101"/>
                <a:gd name="T28" fmla="*/ 21 w 101"/>
                <a:gd name="T29" fmla="*/ 28 h 101"/>
                <a:gd name="T30" fmla="*/ 38 w 101"/>
                <a:gd name="T31" fmla="*/ 16 h 101"/>
                <a:gd name="T32" fmla="*/ 42 w 101"/>
                <a:gd name="T33" fmla="*/ 15 h 101"/>
                <a:gd name="T34" fmla="*/ 51 w 101"/>
                <a:gd name="T35" fmla="*/ 0 h 101"/>
                <a:gd name="T36" fmla="*/ 50 w 101"/>
                <a:gd name="T37" fmla="*/ 0 h 101"/>
                <a:gd name="T38" fmla="*/ 38 w 101"/>
                <a:gd name="T39" fmla="*/ 2 h 101"/>
                <a:gd name="T40" fmla="*/ 34 w 101"/>
                <a:gd name="T41" fmla="*/ 3 h 101"/>
                <a:gd name="T42" fmla="*/ 10 w 101"/>
                <a:gd name="T43" fmla="*/ 21 h 101"/>
                <a:gd name="T44" fmla="*/ 8 w 101"/>
                <a:gd name="T45" fmla="*/ 24 h 101"/>
                <a:gd name="T46" fmla="*/ 0 w 101"/>
                <a:gd name="T47" fmla="*/ 52 h 101"/>
                <a:gd name="T48" fmla="*/ 2 w 101"/>
                <a:gd name="T49" fmla="*/ 65 h 101"/>
                <a:gd name="T50" fmla="*/ 3 w 101"/>
                <a:gd name="T51" fmla="*/ 69 h 101"/>
                <a:gd name="T52" fmla="*/ 51 w 101"/>
                <a:gd name="T53" fmla="*/ 101 h 101"/>
                <a:gd name="T54" fmla="*/ 51 w 101"/>
                <a:gd name="T55" fmla="*/ 101 h 101"/>
                <a:gd name="T56" fmla="*/ 97 w 101"/>
                <a:gd name="T57" fmla="*/ 72 h 101"/>
                <a:gd name="T58" fmla="*/ 98 w 101"/>
                <a:gd name="T59" fmla="*/ 68 h 101"/>
                <a:gd name="T60" fmla="*/ 101 w 101"/>
                <a:gd name="T61" fmla="*/ 50 h 101"/>
                <a:gd name="T62" fmla="*/ 58 w 101"/>
                <a:gd name="T63" fmla="*/ 1 h 101"/>
                <a:gd name="T64" fmla="*/ 54 w 101"/>
                <a:gd name="T65" fmla="*/ 1 h 101"/>
                <a:gd name="T66" fmla="*/ 51 w 101"/>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 h="101">
                  <a:moveTo>
                    <a:pt x="42" y="15"/>
                  </a:moveTo>
                  <a:cubicBezTo>
                    <a:pt x="45" y="14"/>
                    <a:pt x="47" y="14"/>
                    <a:pt x="50" y="14"/>
                  </a:cubicBezTo>
                  <a:cubicBezTo>
                    <a:pt x="50" y="14"/>
                    <a:pt x="50" y="14"/>
                    <a:pt x="51" y="14"/>
                  </a:cubicBezTo>
                  <a:cubicBezTo>
                    <a:pt x="51" y="14"/>
                    <a:pt x="52" y="14"/>
                    <a:pt x="53" y="14"/>
                  </a:cubicBezTo>
                  <a:cubicBezTo>
                    <a:pt x="54" y="14"/>
                    <a:pt x="56" y="14"/>
                    <a:pt x="57" y="15"/>
                  </a:cubicBezTo>
                  <a:cubicBezTo>
                    <a:pt x="74" y="18"/>
                    <a:pt x="87" y="32"/>
                    <a:pt x="87" y="50"/>
                  </a:cubicBezTo>
                  <a:cubicBezTo>
                    <a:pt x="88" y="55"/>
                    <a:pt x="87" y="59"/>
                    <a:pt x="86" y="63"/>
                  </a:cubicBezTo>
                  <a:cubicBezTo>
                    <a:pt x="85" y="64"/>
                    <a:pt x="85" y="65"/>
                    <a:pt x="84" y="67"/>
                  </a:cubicBezTo>
                  <a:cubicBezTo>
                    <a:pt x="78" y="79"/>
                    <a:pt x="66" y="88"/>
                    <a:pt x="51" y="88"/>
                  </a:cubicBezTo>
                  <a:cubicBezTo>
                    <a:pt x="51" y="88"/>
                    <a:pt x="51" y="88"/>
                    <a:pt x="51" y="88"/>
                  </a:cubicBezTo>
                  <a:cubicBezTo>
                    <a:pt x="35" y="88"/>
                    <a:pt x="22" y="78"/>
                    <a:pt x="16" y="65"/>
                  </a:cubicBezTo>
                  <a:cubicBezTo>
                    <a:pt x="16" y="63"/>
                    <a:pt x="15" y="62"/>
                    <a:pt x="15" y="60"/>
                  </a:cubicBezTo>
                  <a:cubicBezTo>
                    <a:pt x="14" y="58"/>
                    <a:pt x="14" y="55"/>
                    <a:pt x="14" y="52"/>
                  </a:cubicBezTo>
                  <a:cubicBezTo>
                    <a:pt x="14" y="44"/>
                    <a:pt x="15" y="38"/>
                    <a:pt x="19" y="32"/>
                  </a:cubicBezTo>
                  <a:cubicBezTo>
                    <a:pt x="20" y="31"/>
                    <a:pt x="20" y="30"/>
                    <a:pt x="21" y="28"/>
                  </a:cubicBezTo>
                  <a:cubicBezTo>
                    <a:pt x="26" y="23"/>
                    <a:pt x="31" y="19"/>
                    <a:pt x="38" y="16"/>
                  </a:cubicBezTo>
                  <a:cubicBezTo>
                    <a:pt x="39" y="16"/>
                    <a:pt x="41" y="15"/>
                    <a:pt x="42" y="15"/>
                  </a:cubicBezTo>
                  <a:moveTo>
                    <a:pt x="51" y="0"/>
                  </a:moveTo>
                  <a:cubicBezTo>
                    <a:pt x="50" y="0"/>
                    <a:pt x="50" y="0"/>
                    <a:pt x="50" y="0"/>
                  </a:cubicBezTo>
                  <a:cubicBezTo>
                    <a:pt x="46" y="1"/>
                    <a:pt x="42" y="1"/>
                    <a:pt x="38" y="2"/>
                  </a:cubicBezTo>
                  <a:cubicBezTo>
                    <a:pt x="37" y="2"/>
                    <a:pt x="36" y="3"/>
                    <a:pt x="34" y="3"/>
                  </a:cubicBezTo>
                  <a:cubicBezTo>
                    <a:pt x="24" y="7"/>
                    <a:pt x="16" y="13"/>
                    <a:pt x="10" y="21"/>
                  </a:cubicBezTo>
                  <a:cubicBezTo>
                    <a:pt x="9" y="22"/>
                    <a:pt x="8" y="23"/>
                    <a:pt x="8" y="24"/>
                  </a:cubicBezTo>
                  <a:cubicBezTo>
                    <a:pt x="3" y="32"/>
                    <a:pt x="0" y="42"/>
                    <a:pt x="0" y="52"/>
                  </a:cubicBezTo>
                  <a:cubicBezTo>
                    <a:pt x="0" y="56"/>
                    <a:pt x="1" y="61"/>
                    <a:pt x="2" y="65"/>
                  </a:cubicBezTo>
                  <a:cubicBezTo>
                    <a:pt x="2" y="66"/>
                    <a:pt x="3" y="68"/>
                    <a:pt x="3" y="69"/>
                  </a:cubicBezTo>
                  <a:cubicBezTo>
                    <a:pt x="11" y="88"/>
                    <a:pt x="29" y="101"/>
                    <a:pt x="51" y="101"/>
                  </a:cubicBezTo>
                  <a:cubicBezTo>
                    <a:pt x="51" y="101"/>
                    <a:pt x="51" y="101"/>
                    <a:pt x="51" y="101"/>
                  </a:cubicBezTo>
                  <a:cubicBezTo>
                    <a:pt x="72" y="101"/>
                    <a:pt x="89" y="89"/>
                    <a:pt x="97" y="72"/>
                  </a:cubicBezTo>
                  <a:cubicBezTo>
                    <a:pt x="97" y="70"/>
                    <a:pt x="98" y="69"/>
                    <a:pt x="98" y="68"/>
                  </a:cubicBezTo>
                  <a:cubicBezTo>
                    <a:pt x="100" y="62"/>
                    <a:pt x="101" y="56"/>
                    <a:pt x="101" y="50"/>
                  </a:cubicBezTo>
                  <a:cubicBezTo>
                    <a:pt x="101" y="25"/>
                    <a:pt x="82" y="5"/>
                    <a:pt x="58" y="1"/>
                  </a:cubicBezTo>
                  <a:cubicBezTo>
                    <a:pt x="57" y="1"/>
                    <a:pt x="56" y="1"/>
                    <a:pt x="54" y="1"/>
                  </a:cubicBezTo>
                  <a:cubicBezTo>
                    <a:pt x="53" y="0"/>
                    <a:pt x="52" y="0"/>
                    <a:pt x="5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9" name="Freeform 20298">
              <a:extLst>
                <a:ext uri="{FF2B5EF4-FFF2-40B4-BE49-F238E27FC236}">
                  <a16:creationId xmlns:a16="http://schemas.microsoft.com/office/drawing/2014/main" id="{5C756244-1380-447D-9040-85D09D928E60}"/>
                </a:ext>
              </a:extLst>
            </p:cNvPr>
            <p:cNvSpPr/>
            <p:nvPr/>
          </p:nvSpPr>
          <p:spPr bwMode="auto">
            <a:xfrm>
              <a:off x="6920132" y="-843286"/>
              <a:ext cx="54027" cy="53360"/>
            </a:xfrm>
            <a:custGeom>
              <a:avLst/>
              <a:gdLst>
                <a:gd name="T0" fmla="*/ 17 w 34"/>
                <a:gd name="T1" fmla="*/ 0 h 34"/>
                <a:gd name="T2" fmla="*/ 17 w 34"/>
                <a:gd name="T3" fmla="*/ 0 h 34"/>
                <a:gd name="T4" fmla="*/ 15 w 34"/>
                <a:gd name="T5" fmla="*/ 0 h 34"/>
                <a:gd name="T6" fmla="*/ 11 w 34"/>
                <a:gd name="T7" fmla="*/ 1 h 34"/>
                <a:gd name="T8" fmla="*/ 2 w 34"/>
                <a:gd name="T9" fmla="*/ 10 h 34"/>
                <a:gd name="T10" fmla="*/ 0 w 34"/>
                <a:gd name="T11" fmla="*/ 14 h 34"/>
                <a:gd name="T12" fmla="*/ 0 w 34"/>
                <a:gd name="T13" fmla="*/ 17 h 34"/>
                <a:gd name="T14" fmla="*/ 0 w 34"/>
                <a:gd name="T15" fmla="*/ 19 h 34"/>
                <a:gd name="T16" fmla="*/ 1 w 34"/>
                <a:gd name="T17" fmla="*/ 23 h 34"/>
                <a:gd name="T18" fmla="*/ 17 w 34"/>
                <a:gd name="T19" fmla="*/ 34 h 34"/>
                <a:gd name="T20" fmla="*/ 17 w 34"/>
                <a:gd name="T21" fmla="*/ 34 h 34"/>
                <a:gd name="T22" fmla="*/ 19 w 34"/>
                <a:gd name="T23" fmla="*/ 34 h 34"/>
                <a:gd name="T24" fmla="*/ 23 w 34"/>
                <a:gd name="T25" fmla="*/ 33 h 34"/>
                <a:gd name="T26" fmla="*/ 34 w 34"/>
                <a:gd name="T27" fmla="*/ 17 h 34"/>
                <a:gd name="T28" fmla="*/ 34 w 34"/>
                <a:gd name="T29" fmla="*/ 17 h 34"/>
                <a:gd name="T30" fmla="*/ 33 w 34"/>
                <a:gd name="T31" fmla="*/ 13 h 34"/>
                <a:gd name="T32" fmla="*/ 17 w 34"/>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4">
                  <a:moveTo>
                    <a:pt x="17" y="0"/>
                  </a:moveTo>
                  <a:cubicBezTo>
                    <a:pt x="17" y="0"/>
                    <a:pt x="17" y="0"/>
                    <a:pt x="17" y="0"/>
                  </a:cubicBezTo>
                  <a:cubicBezTo>
                    <a:pt x="16" y="0"/>
                    <a:pt x="15" y="0"/>
                    <a:pt x="15" y="0"/>
                  </a:cubicBezTo>
                  <a:cubicBezTo>
                    <a:pt x="13" y="0"/>
                    <a:pt x="12" y="1"/>
                    <a:pt x="11" y="1"/>
                  </a:cubicBezTo>
                  <a:cubicBezTo>
                    <a:pt x="7" y="3"/>
                    <a:pt x="3" y="6"/>
                    <a:pt x="2" y="10"/>
                  </a:cubicBezTo>
                  <a:cubicBezTo>
                    <a:pt x="1" y="11"/>
                    <a:pt x="1" y="12"/>
                    <a:pt x="0" y="14"/>
                  </a:cubicBezTo>
                  <a:cubicBezTo>
                    <a:pt x="0" y="15"/>
                    <a:pt x="0" y="16"/>
                    <a:pt x="0" y="17"/>
                  </a:cubicBezTo>
                  <a:cubicBezTo>
                    <a:pt x="0" y="18"/>
                    <a:pt x="0" y="18"/>
                    <a:pt x="0" y="19"/>
                  </a:cubicBezTo>
                  <a:cubicBezTo>
                    <a:pt x="0" y="20"/>
                    <a:pt x="0" y="21"/>
                    <a:pt x="1" y="23"/>
                  </a:cubicBezTo>
                  <a:cubicBezTo>
                    <a:pt x="3" y="29"/>
                    <a:pt x="10" y="34"/>
                    <a:pt x="17" y="34"/>
                  </a:cubicBezTo>
                  <a:cubicBezTo>
                    <a:pt x="17" y="34"/>
                    <a:pt x="17" y="34"/>
                    <a:pt x="17" y="34"/>
                  </a:cubicBezTo>
                  <a:cubicBezTo>
                    <a:pt x="18" y="34"/>
                    <a:pt x="19" y="34"/>
                    <a:pt x="19" y="34"/>
                  </a:cubicBezTo>
                  <a:cubicBezTo>
                    <a:pt x="21" y="34"/>
                    <a:pt x="22" y="33"/>
                    <a:pt x="23" y="33"/>
                  </a:cubicBezTo>
                  <a:cubicBezTo>
                    <a:pt x="30" y="30"/>
                    <a:pt x="34" y="24"/>
                    <a:pt x="34" y="17"/>
                  </a:cubicBezTo>
                  <a:cubicBezTo>
                    <a:pt x="34" y="17"/>
                    <a:pt x="34" y="17"/>
                    <a:pt x="34" y="17"/>
                  </a:cubicBezTo>
                  <a:cubicBezTo>
                    <a:pt x="34" y="15"/>
                    <a:pt x="34" y="14"/>
                    <a:pt x="33" y="13"/>
                  </a:cubicBezTo>
                  <a:cubicBezTo>
                    <a:pt x="32" y="5"/>
                    <a:pt x="25" y="0"/>
                    <a:pt x="17"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0" name="Freeform 20299">
              <a:extLst>
                <a:ext uri="{FF2B5EF4-FFF2-40B4-BE49-F238E27FC236}">
                  <a16:creationId xmlns:a16="http://schemas.microsoft.com/office/drawing/2014/main" id="{C74CD98F-DB69-4658-8BFC-EF150FB85546}"/>
                </a:ext>
              </a:extLst>
            </p:cNvPr>
            <p:cNvSpPr>
              <a:spLocks noEditPoints="1"/>
            </p:cNvSpPr>
            <p:nvPr/>
          </p:nvSpPr>
          <p:spPr bwMode="auto">
            <a:xfrm>
              <a:off x="6892118" y="-871967"/>
              <a:ext cx="110056" cy="108722"/>
            </a:xfrm>
            <a:custGeom>
              <a:avLst/>
              <a:gdLst>
                <a:gd name="T0" fmla="*/ 31 w 70"/>
                <a:gd name="T1" fmla="*/ 10 h 69"/>
                <a:gd name="T2" fmla="*/ 34 w 70"/>
                <a:gd name="T3" fmla="*/ 10 h 69"/>
                <a:gd name="T4" fmla="*/ 35 w 70"/>
                <a:gd name="T5" fmla="*/ 10 h 69"/>
                <a:gd name="T6" fmla="*/ 60 w 70"/>
                <a:gd name="T7" fmla="*/ 30 h 69"/>
                <a:gd name="T8" fmla="*/ 60 w 70"/>
                <a:gd name="T9" fmla="*/ 34 h 69"/>
                <a:gd name="T10" fmla="*/ 60 w 70"/>
                <a:gd name="T11" fmla="*/ 35 h 69"/>
                <a:gd name="T12" fmla="*/ 44 w 70"/>
                <a:gd name="T13" fmla="*/ 59 h 69"/>
                <a:gd name="T14" fmla="*/ 39 w 70"/>
                <a:gd name="T15" fmla="*/ 60 h 69"/>
                <a:gd name="T16" fmla="*/ 35 w 70"/>
                <a:gd name="T17" fmla="*/ 60 h 69"/>
                <a:gd name="T18" fmla="*/ 35 w 70"/>
                <a:gd name="T19" fmla="*/ 60 h 69"/>
                <a:gd name="T20" fmla="*/ 11 w 70"/>
                <a:gd name="T21" fmla="*/ 42 h 69"/>
                <a:gd name="T22" fmla="*/ 10 w 70"/>
                <a:gd name="T23" fmla="*/ 38 h 69"/>
                <a:gd name="T24" fmla="*/ 10 w 70"/>
                <a:gd name="T25" fmla="*/ 35 h 69"/>
                <a:gd name="T26" fmla="*/ 10 w 70"/>
                <a:gd name="T27" fmla="*/ 29 h 69"/>
                <a:gd name="T28" fmla="*/ 12 w 70"/>
                <a:gd name="T29" fmla="*/ 25 h 69"/>
                <a:gd name="T30" fmla="*/ 26 w 70"/>
                <a:gd name="T31" fmla="*/ 11 h 69"/>
                <a:gd name="T32" fmla="*/ 31 w 70"/>
                <a:gd name="T33" fmla="*/ 10 h 69"/>
                <a:gd name="T34" fmla="*/ 35 w 70"/>
                <a:gd name="T35" fmla="*/ 0 h 69"/>
                <a:gd name="T36" fmla="*/ 34 w 70"/>
                <a:gd name="T37" fmla="*/ 0 h 69"/>
                <a:gd name="T38" fmla="*/ 28 w 70"/>
                <a:gd name="T39" fmla="*/ 1 h 69"/>
                <a:gd name="T40" fmla="*/ 24 w 70"/>
                <a:gd name="T41" fmla="*/ 2 h 69"/>
                <a:gd name="T42" fmla="*/ 3 w 70"/>
                <a:gd name="T43" fmla="*/ 22 h 69"/>
                <a:gd name="T44" fmla="*/ 2 w 70"/>
                <a:gd name="T45" fmla="*/ 26 h 69"/>
                <a:gd name="T46" fmla="*/ 0 w 70"/>
                <a:gd name="T47" fmla="*/ 36 h 69"/>
                <a:gd name="T48" fmla="*/ 1 w 70"/>
                <a:gd name="T49" fmla="*/ 39 h 69"/>
                <a:gd name="T50" fmla="*/ 2 w 70"/>
                <a:gd name="T51" fmla="*/ 44 h 69"/>
                <a:gd name="T52" fmla="*/ 35 w 70"/>
                <a:gd name="T53" fmla="*/ 69 h 69"/>
                <a:gd name="T54" fmla="*/ 36 w 70"/>
                <a:gd name="T55" fmla="*/ 69 h 69"/>
                <a:gd name="T56" fmla="*/ 42 w 70"/>
                <a:gd name="T57" fmla="*/ 69 h 69"/>
                <a:gd name="T58" fmla="*/ 46 w 70"/>
                <a:gd name="T59" fmla="*/ 68 h 69"/>
                <a:gd name="T60" fmla="*/ 69 w 70"/>
                <a:gd name="T61" fmla="*/ 34 h 69"/>
                <a:gd name="T62" fmla="*/ 69 w 70"/>
                <a:gd name="T63" fmla="*/ 32 h 69"/>
                <a:gd name="T64" fmla="*/ 69 w 70"/>
                <a:gd name="T65" fmla="*/ 28 h 69"/>
                <a:gd name="T66" fmla="*/ 35 w 70"/>
                <a:gd name="T6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 h="69">
                  <a:moveTo>
                    <a:pt x="31" y="10"/>
                  </a:moveTo>
                  <a:cubicBezTo>
                    <a:pt x="32" y="10"/>
                    <a:pt x="33" y="10"/>
                    <a:pt x="34" y="10"/>
                  </a:cubicBezTo>
                  <a:cubicBezTo>
                    <a:pt x="35" y="10"/>
                    <a:pt x="35" y="10"/>
                    <a:pt x="35" y="10"/>
                  </a:cubicBezTo>
                  <a:cubicBezTo>
                    <a:pt x="47" y="10"/>
                    <a:pt x="57" y="18"/>
                    <a:pt x="60" y="30"/>
                  </a:cubicBezTo>
                  <a:cubicBezTo>
                    <a:pt x="60" y="31"/>
                    <a:pt x="60" y="32"/>
                    <a:pt x="60" y="34"/>
                  </a:cubicBezTo>
                  <a:cubicBezTo>
                    <a:pt x="60" y="34"/>
                    <a:pt x="60" y="34"/>
                    <a:pt x="60" y="35"/>
                  </a:cubicBezTo>
                  <a:cubicBezTo>
                    <a:pt x="60" y="46"/>
                    <a:pt x="53" y="55"/>
                    <a:pt x="44" y="59"/>
                  </a:cubicBezTo>
                  <a:cubicBezTo>
                    <a:pt x="42" y="59"/>
                    <a:pt x="41" y="60"/>
                    <a:pt x="39" y="60"/>
                  </a:cubicBezTo>
                  <a:cubicBezTo>
                    <a:pt x="38" y="60"/>
                    <a:pt x="37" y="60"/>
                    <a:pt x="35" y="60"/>
                  </a:cubicBezTo>
                  <a:cubicBezTo>
                    <a:pt x="35" y="60"/>
                    <a:pt x="35" y="60"/>
                    <a:pt x="35" y="60"/>
                  </a:cubicBezTo>
                  <a:cubicBezTo>
                    <a:pt x="24" y="60"/>
                    <a:pt x="14" y="53"/>
                    <a:pt x="11" y="42"/>
                  </a:cubicBezTo>
                  <a:cubicBezTo>
                    <a:pt x="10" y="41"/>
                    <a:pt x="10" y="39"/>
                    <a:pt x="10" y="38"/>
                  </a:cubicBezTo>
                  <a:cubicBezTo>
                    <a:pt x="10" y="37"/>
                    <a:pt x="10" y="36"/>
                    <a:pt x="10" y="35"/>
                  </a:cubicBezTo>
                  <a:cubicBezTo>
                    <a:pt x="10" y="33"/>
                    <a:pt x="10" y="31"/>
                    <a:pt x="10" y="29"/>
                  </a:cubicBezTo>
                  <a:cubicBezTo>
                    <a:pt x="11" y="28"/>
                    <a:pt x="11" y="26"/>
                    <a:pt x="12" y="25"/>
                  </a:cubicBezTo>
                  <a:cubicBezTo>
                    <a:pt x="15" y="19"/>
                    <a:pt x="20" y="14"/>
                    <a:pt x="26" y="11"/>
                  </a:cubicBezTo>
                  <a:cubicBezTo>
                    <a:pt x="28" y="11"/>
                    <a:pt x="29" y="10"/>
                    <a:pt x="31" y="10"/>
                  </a:cubicBezTo>
                  <a:moveTo>
                    <a:pt x="35" y="0"/>
                  </a:moveTo>
                  <a:cubicBezTo>
                    <a:pt x="35" y="0"/>
                    <a:pt x="35" y="0"/>
                    <a:pt x="34" y="0"/>
                  </a:cubicBezTo>
                  <a:cubicBezTo>
                    <a:pt x="32" y="1"/>
                    <a:pt x="30" y="1"/>
                    <a:pt x="28" y="1"/>
                  </a:cubicBezTo>
                  <a:cubicBezTo>
                    <a:pt x="27" y="1"/>
                    <a:pt x="25" y="2"/>
                    <a:pt x="24" y="2"/>
                  </a:cubicBezTo>
                  <a:cubicBezTo>
                    <a:pt x="14" y="5"/>
                    <a:pt x="7" y="13"/>
                    <a:pt x="3" y="22"/>
                  </a:cubicBezTo>
                  <a:cubicBezTo>
                    <a:pt x="2" y="23"/>
                    <a:pt x="2" y="25"/>
                    <a:pt x="2" y="26"/>
                  </a:cubicBezTo>
                  <a:cubicBezTo>
                    <a:pt x="1" y="29"/>
                    <a:pt x="0" y="32"/>
                    <a:pt x="0" y="36"/>
                  </a:cubicBezTo>
                  <a:cubicBezTo>
                    <a:pt x="0" y="37"/>
                    <a:pt x="1" y="38"/>
                    <a:pt x="1" y="39"/>
                  </a:cubicBezTo>
                  <a:cubicBezTo>
                    <a:pt x="1" y="41"/>
                    <a:pt x="1" y="42"/>
                    <a:pt x="2" y="44"/>
                  </a:cubicBezTo>
                  <a:cubicBezTo>
                    <a:pt x="5" y="59"/>
                    <a:pt x="19" y="69"/>
                    <a:pt x="35" y="69"/>
                  </a:cubicBezTo>
                  <a:cubicBezTo>
                    <a:pt x="35" y="69"/>
                    <a:pt x="35" y="69"/>
                    <a:pt x="36" y="69"/>
                  </a:cubicBezTo>
                  <a:cubicBezTo>
                    <a:pt x="38" y="69"/>
                    <a:pt x="40" y="69"/>
                    <a:pt x="42" y="69"/>
                  </a:cubicBezTo>
                  <a:cubicBezTo>
                    <a:pt x="43" y="68"/>
                    <a:pt x="45" y="68"/>
                    <a:pt x="46" y="68"/>
                  </a:cubicBezTo>
                  <a:cubicBezTo>
                    <a:pt x="60" y="63"/>
                    <a:pt x="70" y="50"/>
                    <a:pt x="69" y="34"/>
                  </a:cubicBezTo>
                  <a:cubicBezTo>
                    <a:pt x="69" y="34"/>
                    <a:pt x="69" y="33"/>
                    <a:pt x="69" y="32"/>
                  </a:cubicBezTo>
                  <a:cubicBezTo>
                    <a:pt x="69" y="31"/>
                    <a:pt x="69" y="29"/>
                    <a:pt x="69" y="28"/>
                  </a:cubicBezTo>
                  <a:cubicBezTo>
                    <a:pt x="65" y="12"/>
                    <a:pt x="52" y="0"/>
                    <a:pt x="3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1" name="Freeform 20306">
              <a:extLst>
                <a:ext uri="{FF2B5EF4-FFF2-40B4-BE49-F238E27FC236}">
                  <a16:creationId xmlns:a16="http://schemas.microsoft.com/office/drawing/2014/main" id="{1F3EFCF4-7A0D-4D54-9F3D-0AD1BB7A5972}"/>
                </a:ext>
              </a:extLst>
            </p:cNvPr>
            <p:cNvSpPr/>
            <p:nvPr/>
          </p:nvSpPr>
          <p:spPr bwMode="auto">
            <a:xfrm>
              <a:off x="6452561" y="-122922"/>
              <a:ext cx="45356" cy="45356"/>
            </a:xfrm>
            <a:custGeom>
              <a:avLst/>
              <a:gdLst>
                <a:gd name="T0" fmla="*/ 15 w 29"/>
                <a:gd name="T1" fmla="*/ 0 h 29"/>
                <a:gd name="T2" fmla="*/ 14 w 29"/>
                <a:gd name="T3" fmla="*/ 0 h 29"/>
                <a:gd name="T4" fmla="*/ 10 w 29"/>
                <a:gd name="T5" fmla="*/ 1 h 29"/>
                <a:gd name="T6" fmla="*/ 6 w 29"/>
                <a:gd name="T7" fmla="*/ 3 h 29"/>
                <a:gd name="T8" fmla="*/ 2 w 29"/>
                <a:gd name="T9" fmla="*/ 7 h 29"/>
                <a:gd name="T10" fmla="*/ 1 w 29"/>
                <a:gd name="T11" fmla="*/ 11 h 29"/>
                <a:gd name="T12" fmla="*/ 0 w 29"/>
                <a:gd name="T13" fmla="*/ 15 h 29"/>
                <a:gd name="T14" fmla="*/ 1 w 29"/>
                <a:gd name="T15" fmla="*/ 19 h 29"/>
                <a:gd name="T16" fmla="*/ 2 w 29"/>
                <a:gd name="T17" fmla="*/ 22 h 29"/>
                <a:gd name="T18" fmla="*/ 13 w 29"/>
                <a:gd name="T19" fmla="*/ 29 h 29"/>
                <a:gd name="T20" fmla="*/ 15 w 29"/>
                <a:gd name="T21" fmla="*/ 29 h 29"/>
                <a:gd name="T22" fmla="*/ 15 w 29"/>
                <a:gd name="T23" fmla="*/ 29 h 29"/>
                <a:gd name="T24" fmla="*/ 17 w 29"/>
                <a:gd name="T25" fmla="*/ 29 h 29"/>
                <a:gd name="T26" fmla="*/ 23 w 29"/>
                <a:gd name="T27" fmla="*/ 26 h 29"/>
                <a:gd name="T28" fmla="*/ 26 w 29"/>
                <a:gd name="T29" fmla="*/ 23 h 29"/>
                <a:gd name="T30" fmla="*/ 29 w 29"/>
                <a:gd name="T31" fmla="*/ 14 h 29"/>
                <a:gd name="T32" fmla="*/ 28 w 29"/>
                <a:gd name="T33" fmla="*/ 10 h 29"/>
                <a:gd name="T34" fmla="*/ 26 w 29"/>
                <a:gd name="T35" fmla="*/ 6 h 29"/>
                <a:gd name="T36" fmla="*/ 21 w 29"/>
                <a:gd name="T37" fmla="*/ 2 h 29"/>
                <a:gd name="T38" fmla="*/ 21 w 29"/>
                <a:gd name="T39" fmla="*/ 2 h 29"/>
                <a:gd name="T40" fmla="*/ 17 w 29"/>
                <a:gd name="T41" fmla="*/ 0 h 29"/>
                <a:gd name="T42" fmla="*/ 17 w 29"/>
                <a:gd name="T43" fmla="*/ 0 h 29"/>
                <a:gd name="T44" fmla="*/ 15 w 29"/>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29">
                  <a:moveTo>
                    <a:pt x="15" y="0"/>
                  </a:moveTo>
                  <a:cubicBezTo>
                    <a:pt x="14" y="0"/>
                    <a:pt x="14" y="0"/>
                    <a:pt x="14" y="0"/>
                  </a:cubicBezTo>
                  <a:cubicBezTo>
                    <a:pt x="13" y="0"/>
                    <a:pt x="12" y="0"/>
                    <a:pt x="10" y="1"/>
                  </a:cubicBezTo>
                  <a:cubicBezTo>
                    <a:pt x="9" y="1"/>
                    <a:pt x="8" y="2"/>
                    <a:pt x="6" y="3"/>
                  </a:cubicBezTo>
                  <a:cubicBezTo>
                    <a:pt x="5" y="4"/>
                    <a:pt x="3" y="5"/>
                    <a:pt x="2" y="7"/>
                  </a:cubicBezTo>
                  <a:cubicBezTo>
                    <a:pt x="2" y="8"/>
                    <a:pt x="1" y="9"/>
                    <a:pt x="1" y="11"/>
                  </a:cubicBezTo>
                  <a:cubicBezTo>
                    <a:pt x="0" y="12"/>
                    <a:pt x="0" y="13"/>
                    <a:pt x="0" y="15"/>
                  </a:cubicBezTo>
                  <a:cubicBezTo>
                    <a:pt x="0" y="16"/>
                    <a:pt x="0" y="17"/>
                    <a:pt x="1" y="19"/>
                  </a:cubicBezTo>
                  <a:cubicBezTo>
                    <a:pt x="1" y="20"/>
                    <a:pt x="2" y="21"/>
                    <a:pt x="2" y="22"/>
                  </a:cubicBezTo>
                  <a:cubicBezTo>
                    <a:pt x="5" y="26"/>
                    <a:pt x="9" y="29"/>
                    <a:pt x="13" y="29"/>
                  </a:cubicBezTo>
                  <a:cubicBezTo>
                    <a:pt x="13" y="29"/>
                    <a:pt x="14" y="29"/>
                    <a:pt x="15" y="29"/>
                  </a:cubicBezTo>
                  <a:cubicBezTo>
                    <a:pt x="15" y="29"/>
                    <a:pt x="15" y="29"/>
                    <a:pt x="15" y="29"/>
                  </a:cubicBezTo>
                  <a:cubicBezTo>
                    <a:pt x="16" y="29"/>
                    <a:pt x="17" y="29"/>
                    <a:pt x="17" y="29"/>
                  </a:cubicBezTo>
                  <a:cubicBezTo>
                    <a:pt x="19" y="28"/>
                    <a:pt x="21" y="27"/>
                    <a:pt x="23" y="26"/>
                  </a:cubicBezTo>
                  <a:cubicBezTo>
                    <a:pt x="24" y="25"/>
                    <a:pt x="25" y="24"/>
                    <a:pt x="26" y="23"/>
                  </a:cubicBezTo>
                  <a:cubicBezTo>
                    <a:pt x="28" y="21"/>
                    <a:pt x="29" y="18"/>
                    <a:pt x="29" y="14"/>
                  </a:cubicBezTo>
                  <a:cubicBezTo>
                    <a:pt x="29" y="13"/>
                    <a:pt x="29" y="11"/>
                    <a:pt x="28" y="10"/>
                  </a:cubicBezTo>
                  <a:cubicBezTo>
                    <a:pt x="28" y="8"/>
                    <a:pt x="27" y="7"/>
                    <a:pt x="26" y="6"/>
                  </a:cubicBezTo>
                  <a:cubicBezTo>
                    <a:pt x="25" y="4"/>
                    <a:pt x="23" y="3"/>
                    <a:pt x="21" y="2"/>
                  </a:cubicBezTo>
                  <a:cubicBezTo>
                    <a:pt x="21" y="2"/>
                    <a:pt x="21" y="2"/>
                    <a:pt x="21" y="2"/>
                  </a:cubicBezTo>
                  <a:cubicBezTo>
                    <a:pt x="20" y="1"/>
                    <a:pt x="18" y="1"/>
                    <a:pt x="17" y="0"/>
                  </a:cubicBezTo>
                  <a:cubicBezTo>
                    <a:pt x="17" y="0"/>
                    <a:pt x="17" y="0"/>
                    <a:pt x="17" y="0"/>
                  </a:cubicBezTo>
                  <a:cubicBezTo>
                    <a:pt x="16" y="0"/>
                    <a:pt x="15"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2" name="Freeform 20307">
              <a:extLst>
                <a:ext uri="{FF2B5EF4-FFF2-40B4-BE49-F238E27FC236}">
                  <a16:creationId xmlns:a16="http://schemas.microsoft.com/office/drawing/2014/main" id="{FDD4B0BC-318C-4AA0-B355-91EF54B953E3}"/>
                </a:ext>
              </a:extLst>
            </p:cNvPr>
            <p:cNvSpPr>
              <a:spLocks noEditPoints="1"/>
            </p:cNvSpPr>
            <p:nvPr/>
          </p:nvSpPr>
          <p:spPr bwMode="auto">
            <a:xfrm>
              <a:off x="6428549" y="-146934"/>
              <a:ext cx="92714" cy="93380"/>
            </a:xfrm>
            <a:custGeom>
              <a:avLst/>
              <a:gdLst>
                <a:gd name="T0" fmla="*/ 22 w 59"/>
                <a:gd name="T1" fmla="*/ 9 h 59"/>
                <a:gd name="T2" fmla="*/ 29 w 59"/>
                <a:gd name="T3" fmla="*/ 8 h 59"/>
                <a:gd name="T4" fmla="*/ 30 w 59"/>
                <a:gd name="T5" fmla="*/ 8 h 59"/>
                <a:gd name="T6" fmla="*/ 34 w 59"/>
                <a:gd name="T7" fmla="*/ 9 h 59"/>
                <a:gd name="T8" fmla="*/ 34 w 59"/>
                <a:gd name="T9" fmla="*/ 9 h 59"/>
                <a:gd name="T10" fmla="*/ 38 w 59"/>
                <a:gd name="T11" fmla="*/ 10 h 59"/>
                <a:gd name="T12" fmla="*/ 38 w 59"/>
                <a:gd name="T13" fmla="*/ 10 h 59"/>
                <a:gd name="T14" fmla="*/ 47 w 59"/>
                <a:gd name="T15" fmla="*/ 18 h 59"/>
                <a:gd name="T16" fmla="*/ 49 w 59"/>
                <a:gd name="T17" fmla="*/ 21 h 59"/>
                <a:gd name="T18" fmla="*/ 51 w 59"/>
                <a:gd name="T19" fmla="*/ 29 h 59"/>
                <a:gd name="T20" fmla="*/ 46 w 59"/>
                <a:gd name="T21" fmla="*/ 43 h 59"/>
                <a:gd name="T22" fmla="*/ 43 w 59"/>
                <a:gd name="T23" fmla="*/ 46 h 59"/>
                <a:gd name="T24" fmla="*/ 33 w 59"/>
                <a:gd name="T25" fmla="*/ 51 h 59"/>
                <a:gd name="T26" fmla="*/ 30 w 59"/>
                <a:gd name="T27" fmla="*/ 51 h 59"/>
                <a:gd name="T28" fmla="*/ 30 w 59"/>
                <a:gd name="T29" fmla="*/ 51 h 59"/>
                <a:gd name="T30" fmla="*/ 28 w 59"/>
                <a:gd name="T31" fmla="*/ 51 h 59"/>
                <a:gd name="T32" fmla="*/ 11 w 59"/>
                <a:gd name="T33" fmla="*/ 41 h 59"/>
                <a:gd name="T34" fmla="*/ 9 w 59"/>
                <a:gd name="T35" fmla="*/ 37 h 59"/>
                <a:gd name="T36" fmla="*/ 8 w 59"/>
                <a:gd name="T37" fmla="*/ 30 h 59"/>
                <a:gd name="T38" fmla="*/ 9 w 59"/>
                <a:gd name="T39" fmla="*/ 23 h 59"/>
                <a:gd name="T40" fmla="*/ 11 w 59"/>
                <a:gd name="T41" fmla="*/ 19 h 59"/>
                <a:gd name="T42" fmla="*/ 18 w 59"/>
                <a:gd name="T43" fmla="*/ 11 h 59"/>
                <a:gd name="T44" fmla="*/ 22 w 59"/>
                <a:gd name="T45" fmla="*/ 9 h 59"/>
                <a:gd name="T46" fmla="*/ 30 w 59"/>
                <a:gd name="T47" fmla="*/ 0 h 59"/>
                <a:gd name="T48" fmla="*/ 29 w 59"/>
                <a:gd name="T49" fmla="*/ 0 h 59"/>
                <a:gd name="T50" fmla="*/ 19 w 59"/>
                <a:gd name="T51" fmla="*/ 2 h 59"/>
                <a:gd name="T52" fmla="*/ 15 w 59"/>
                <a:gd name="T53" fmla="*/ 4 h 59"/>
                <a:gd name="T54" fmla="*/ 3 w 59"/>
                <a:gd name="T55" fmla="*/ 16 h 59"/>
                <a:gd name="T56" fmla="*/ 2 w 59"/>
                <a:gd name="T57" fmla="*/ 20 h 59"/>
                <a:gd name="T58" fmla="*/ 0 w 59"/>
                <a:gd name="T59" fmla="*/ 30 h 59"/>
                <a:gd name="T60" fmla="*/ 2 w 59"/>
                <a:gd name="T61" fmla="*/ 40 h 59"/>
                <a:gd name="T62" fmla="*/ 4 w 59"/>
                <a:gd name="T63" fmla="*/ 44 h 59"/>
                <a:gd name="T64" fmla="*/ 29 w 59"/>
                <a:gd name="T65" fmla="*/ 59 h 59"/>
                <a:gd name="T66" fmla="*/ 30 w 59"/>
                <a:gd name="T67" fmla="*/ 59 h 59"/>
                <a:gd name="T68" fmla="*/ 30 w 59"/>
                <a:gd name="T69" fmla="*/ 59 h 59"/>
                <a:gd name="T70" fmla="*/ 33 w 59"/>
                <a:gd name="T71" fmla="*/ 59 h 59"/>
                <a:gd name="T72" fmla="*/ 48 w 59"/>
                <a:gd name="T73" fmla="*/ 52 h 59"/>
                <a:gd name="T74" fmla="*/ 51 w 59"/>
                <a:gd name="T75" fmla="*/ 49 h 59"/>
                <a:gd name="T76" fmla="*/ 59 w 59"/>
                <a:gd name="T77" fmla="*/ 29 h 59"/>
                <a:gd name="T78" fmla="*/ 56 w 59"/>
                <a:gd name="T79" fmla="*/ 18 h 59"/>
                <a:gd name="T80" fmla="*/ 54 w 59"/>
                <a:gd name="T81" fmla="*/ 14 h 59"/>
                <a:gd name="T82" fmla="*/ 41 w 59"/>
                <a:gd name="T83" fmla="*/ 3 h 59"/>
                <a:gd name="T84" fmla="*/ 41 w 59"/>
                <a:gd name="T85" fmla="*/ 3 h 59"/>
                <a:gd name="T86" fmla="*/ 37 w 59"/>
                <a:gd name="T87" fmla="*/ 1 h 59"/>
                <a:gd name="T88" fmla="*/ 37 w 59"/>
                <a:gd name="T89" fmla="*/ 1 h 59"/>
                <a:gd name="T90" fmla="*/ 30 w 59"/>
                <a:gd name="T9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9">
                  <a:moveTo>
                    <a:pt x="22" y="9"/>
                  </a:moveTo>
                  <a:cubicBezTo>
                    <a:pt x="24" y="9"/>
                    <a:pt x="27" y="8"/>
                    <a:pt x="29" y="8"/>
                  </a:cubicBezTo>
                  <a:cubicBezTo>
                    <a:pt x="29" y="8"/>
                    <a:pt x="29" y="8"/>
                    <a:pt x="30" y="8"/>
                  </a:cubicBezTo>
                  <a:cubicBezTo>
                    <a:pt x="31" y="8"/>
                    <a:pt x="33" y="8"/>
                    <a:pt x="34" y="9"/>
                  </a:cubicBezTo>
                  <a:cubicBezTo>
                    <a:pt x="34" y="9"/>
                    <a:pt x="34" y="9"/>
                    <a:pt x="34" y="9"/>
                  </a:cubicBezTo>
                  <a:cubicBezTo>
                    <a:pt x="36" y="9"/>
                    <a:pt x="37" y="9"/>
                    <a:pt x="38" y="10"/>
                  </a:cubicBezTo>
                  <a:cubicBezTo>
                    <a:pt x="38" y="10"/>
                    <a:pt x="38" y="10"/>
                    <a:pt x="38" y="10"/>
                  </a:cubicBezTo>
                  <a:cubicBezTo>
                    <a:pt x="42" y="12"/>
                    <a:pt x="45" y="14"/>
                    <a:pt x="47" y="18"/>
                  </a:cubicBezTo>
                  <a:cubicBezTo>
                    <a:pt x="48" y="19"/>
                    <a:pt x="49" y="20"/>
                    <a:pt x="49" y="21"/>
                  </a:cubicBezTo>
                  <a:cubicBezTo>
                    <a:pt x="50" y="24"/>
                    <a:pt x="51" y="26"/>
                    <a:pt x="51" y="29"/>
                  </a:cubicBezTo>
                  <a:cubicBezTo>
                    <a:pt x="51" y="35"/>
                    <a:pt x="49" y="40"/>
                    <a:pt x="46" y="43"/>
                  </a:cubicBezTo>
                  <a:cubicBezTo>
                    <a:pt x="45" y="44"/>
                    <a:pt x="44" y="45"/>
                    <a:pt x="43" y="46"/>
                  </a:cubicBezTo>
                  <a:cubicBezTo>
                    <a:pt x="40" y="49"/>
                    <a:pt x="37" y="50"/>
                    <a:pt x="33" y="51"/>
                  </a:cubicBezTo>
                  <a:cubicBezTo>
                    <a:pt x="32" y="51"/>
                    <a:pt x="31" y="51"/>
                    <a:pt x="30" y="51"/>
                  </a:cubicBezTo>
                  <a:cubicBezTo>
                    <a:pt x="30" y="51"/>
                    <a:pt x="30" y="51"/>
                    <a:pt x="30" y="51"/>
                  </a:cubicBezTo>
                  <a:cubicBezTo>
                    <a:pt x="29" y="51"/>
                    <a:pt x="29" y="51"/>
                    <a:pt x="28" y="51"/>
                  </a:cubicBezTo>
                  <a:cubicBezTo>
                    <a:pt x="21" y="51"/>
                    <a:pt x="15" y="47"/>
                    <a:pt x="11" y="41"/>
                  </a:cubicBezTo>
                  <a:cubicBezTo>
                    <a:pt x="10" y="39"/>
                    <a:pt x="10" y="38"/>
                    <a:pt x="9" y="37"/>
                  </a:cubicBezTo>
                  <a:cubicBezTo>
                    <a:pt x="9" y="35"/>
                    <a:pt x="8" y="32"/>
                    <a:pt x="8" y="30"/>
                  </a:cubicBezTo>
                  <a:cubicBezTo>
                    <a:pt x="8" y="28"/>
                    <a:pt x="8" y="25"/>
                    <a:pt x="9" y="23"/>
                  </a:cubicBezTo>
                  <a:cubicBezTo>
                    <a:pt x="10" y="22"/>
                    <a:pt x="10" y="20"/>
                    <a:pt x="11" y="19"/>
                  </a:cubicBezTo>
                  <a:cubicBezTo>
                    <a:pt x="13" y="16"/>
                    <a:pt x="15" y="13"/>
                    <a:pt x="18" y="11"/>
                  </a:cubicBezTo>
                  <a:cubicBezTo>
                    <a:pt x="19" y="11"/>
                    <a:pt x="21" y="10"/>
                    <a:pt x="22" y="9"/>
                  </a:cubicBezTo>
                  <a:moveTo>
                    <a:pt x="30" y="0"/>
                  </a:moveTo>
                  <a:cubicBezTo>
                    <a:pt x="29" y="0"/>
                    <a:pt x="29" y="0"/>
                    <a:pt x="29" y="0"/>
                  </a:cubicBezTo>
                  <a:cubicBezTo>
                    <a:pt x="25" y="0"/>
                    <a:pt x="22" y="1"/>
                    <a:pt x="19" y="2"/>
                  </a:cubicBezTo>
                  <a:cubicBezTo>
                    <a:pt x="17" y="3"/>
                    <a:pt x="16" y="4"/>
                    <a:pt x="15" y="4"/>
                  </a:cubicBezTo>
                  <a:cubicBezTo>
                    <a:pt x="10" y="7"/>
                    <a:pt x="6" y="11"/>
                    <a:pt x="3" y="16"/>
                  </a:cubicBezTo>
                  <a:cubicBezTo>
                    <a:pt x="3" y="17"/>
                    <a:pt x="2" y="19"/>
                    <a:pt x="2" y="20"/>
                  </a:cubicBezTo>
                  <a:cubicBezTo>
                    <a:pt x="1" y="23"/>
                    <a:pt x="0" y="27"/>
                    <a:pt x="0" y="30"/>
                  </a:cubicBezTo>
                  <a:cubicBezTo>
                    <a:pt x="0" y="34"/>
                    <a:pt x="1" y="37"/>
                    <a:pt x="2" y="40"/>
                  </a:cubicBezTo>
                  <a:cubicBezTo>
                    <a:pt x="3" y="42"/>
                    <a:pt x="3" y="43"/>
                    <a:pt x="4" y="44"/>
                  </a:cubicBezTo>
                  <a:cubicBezTo>
                    <a:pt x="9" y="53"/>
                    <a:pt x="18" y="59"/>
                    <a:pt x="29" y="59"/>
                  </a:cubicBezTo>
                  <a:cubicBezTo>
                    <a:pt x="29" y="59"/>
                    <a:pt x="29" y="59"/>
                    <a:pt x="30" y="59"/>
                  </a:cubicBezTo>
                  <a:cubicBezTo>
                    <a:pt x="30" y="59"/>
                    <a:pt x="30" y="59"/>
                    <a:pt x="30" y="59"/>
                  </a:cubicBezTo>
                  <a:cubicBezTo>
                    <a:pt x="31" y="59"/>
                    <a:pt x="32" y="59"/>
                    <a:pt x="33" y="59"/>
                  </a:cubicBezTo>
                  <a:cubicBezTo>
                    <a:pt x="39" y="58"/>
                    <a:pt x="44" y="56"/>
                    <a:pt x="48" y="52"/>
                  </a:cubicBezTo>
                  <a:cubicBezTo>
                    <a:pt x="49" y="51"/>
                    <a:pt x="51" y="50"/>
                    <a:pt x="51" y="49"/>
                  </a:cubicBezTo>
                  <a:cubicBezTo>
                    <a:pt x="56" y="44"/>
                    <a:pt x="59" y="37"/>
                    <a:pt x="59" y="29"/>
                  </a:cubicBezTo>
                  <a:cubicBezTo>
                    <a:pt x="59" y="25"/>
                    <a:pt x="58" y="21"/>
                    <a:pt x="56" y="18"/>
                  </a:cubicBezTo>
                  <a:cubicBezTo>
                    <a:pt x="56" y="17"/>
                    <a:pt x="55" y="15"/>
                    <a:pt x="54" y="14"/>
                  </a:cubicBezTo>
                  <a:cubicBezTo>
                    <a:pt x="51" y="9"/>
                    <a:pt x="46" y="5"/>
                    <a:pt x="41" y="3"/>
                  </a:cubicBezTo>
                  <a:cubicBezTo>
                    <a:pt x="41" y="3"/>
                    <a:pt x="41" y="3"/>
                    <a:pt x="41" y="3"/>
                  </a:cubicBezTo>
                  <a:cubicBezTo>
                    <a:pt x="40" y="2"/>
                    <a:pt x="38" y="2"/>
                    <a:pt x="37" y="1"/>
                  </a:cubicBezTo>
                  <a:cubicBezTo>
                    <a:pt x="37" y="1"/>
                    <a:pt x="37" y="1"/>
                    <a:pt x="37" y="1"/>
                  </a:cubicBezTo>
                  <a:cubicBezTo>
                    <a:pt x="34" y="1"/>
                    <a:pt x="32" y="0"/>
                    <a:pt x="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3" name="Freeform 20308">
              <a:extLst>
                <a:ext uri="{FF2B5EF4-FFF2-40B4-BE49-F238E27FC236}">
                  <a16:creationId xmlns:a16="http://schemas.microsoft.com/office/drawing/2014/main" id="{A84ED91E-DDC7-4FB9-851D-A52849A4D301}"/>
                </a:ext>
              </a:extLst>
            </p:cNvPr>
            <p:cNvSpPr/>
            <p:nvPr/>
          </p:nvSpPr>
          <p:spPr bwMode="auto">
            <a:xfrm>
              <a:off x="5969649" y="89852"/>
              <a:ext cx="90046" cy="88044"/>
            </a:xfrm>
            <a:custGeom>
              <a:avLst/>
              <a:gdLst>
                <a:gd name="T0" fmla="*/ 29 w 57"/>
                <a:gd name="T1" fmla="*/ 0 h 56"/>
                <a:gd name="T2" fmla="*/ 28 w 57"/>
                <a:gd name="T3" fmla="*/ 0 h 56"/>
                <a:gd name="T4" fmla="*/ 16 w 57"/>
                <a:gd name="T5" fmla="*/ 3 h 56"/>
                <a:gd name="T6" fmla="*/ 13 w 57"/>
                <a:gd name="T7" fmla="*/ 5 h 56"/>
                <a:gd name="T8" fmla="*/ 0 w 57"/>
                <a:gd name="T9" fmla="*/ 29 h 56"/>
                <a:gd name="T10" fmla="*/ 2 w 57"/>
                <a:gd name="T11" fmla="*/ 38 h 56"/>
                <a:gd name="T12" fmla="*/ 4 w 57"/>
                <a:gd name="T13" fmla="*/ 42 h 56"/>
                <a:gd name="T14" fmla="*/ 14 w 57"/>
                <a:gd name="T15" fmla="*/ 52 h 56"/>
                <a:gd name="T16" fmla="*/ 18 w 57"/>
                <a:gd name="T17" fmla="*/ 54 h 56"/>
                <a:gd name="T18" fmla="*/ 28 w 57"/>
                <a:gd name="T19" fmla="*/ 56 h 56"/>
                <a:gd name="T20" fmla="*/ 29 w 57"/>
                <a:gd name="T21" fmla="*/ 56 h 56"/>
                <a:gd name="T22" fmla="*/ 41 w 57"/>
                <a:gd name="T23" fmla="*/ 53 h 56"/>
                <a:gd name="T24" fmla="*/ 45 w 57"/>
                <a:gd name="T25" fmla="*/ 51 h 56"/>
                <a:gd name="T26" fmla="*/ 55 w 57"/>
                <a:gd name="T27" fmla="*/ 38 h 56"/>
                <a:gd name="T28" fmla="*/ 56 w 57"/>
                <a:gd name="T29" fmla="*/ 34 h 56"/>
                <a:gd name="T30" fmla="*/ 57 w 57"/>
                <a:gd name="T31" fmla="*/ 28 h 56"/>
                <a:gd name="T32" fmla="*/ 54 w 57"/>
                <a:gd name="T33" fmla="*/ 17 h 56"/>
                <a:gd name="T34" fmla="*/ 52 w 57"/>
                <a:gd name="T35" fmla="*/ 13 h 56"/>
                <a:gd name="T36" fmla="*/ 29 w 57"/>
                <a:gd name="T3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6">
                  <a:moveTo>
                    <a:pt x="29" y="0"/>
                  </a:moveTo>
                  <a:cubicBezTo>
                    <a:pt x="28" y="0"/>
                    <a:pt x="28" y="0"/>
                    <a:pt x="28" y="0"/>
                  </a:cubicBezTo>
                  <a:cubicBezTo>
                    <a:pt x="24" y="0"/>
                    <a:pt x="20" y="1"/>
                    <a:pt x="16" y="3"/>
                  </a:cubicBezTo>
                  <a:cubicBezTo>
                    <a:pt x="15" y="3"/>
                    <a:pt x="14" y="4"/>
                    <a:pt x="13" y="5"/>
                  </a:cubicBezTo>
                  <a:cubicBezTo>
                    <a:pt x="5" y="10"/>
                    <a:pt x="0" y="19"/>
                    <a:pt x="0" y="29"/>
                  </a:cubicBezTo>
                  <a:cubicBezTo>
                    <a:pt x="0" y="32"/>
                    <a:pt x="1" y="35"/>
                    <a:pt x="2" y="38"/>
                  </a:cubicBezTo>
                  <a:cubicBezTo>
                    <a:pt x="3" y="40"/>
                    <a:pt x="3" y="41"/>
                    <a:pt x="4" y="42"/>
                  </a:cubicBezTo>
                  <a:cubicBezTo>
                    <a:pt x="7" y="47"/>
                    <a:pt x="10" y="50"/>
                    <a:pt x="14" y="52"/>
                  </a:cubicBezTo>
                  <a:cubicBezTo>
                    <a:pt x="15" y="53"/>
                    <a:pt x="17" y="54"/>
                    <a:pt x="18" y="54"/>
                  </a:cubicBezTo>
                  <a:cubicBezTo>
                    <a:pt x="21" y="56"/>
                    <a:pt x="25" y="56"/>
                    <a:pt x="28" y="56"/>
                  </a:cubicBezTo>
                  <a:cubicBezTo>
                    <a:pt x="29" y="56"/>
                    <a:pt x="29" y="56"/>
                    <a:pt x="29" y="56"/>
                  </a:cubicBezTo>
                  <a:cubicBezTo>
                    <a:pt x="33" y="56"/>
                    <a:pt x="38" y="55"/>
                    <a:pt x="41" y="53"/>
                  </a:cubicBezTo>
                  <a:cubicBezTo>
                    <a:pt x="43" y="53"/>
                    <a:pt x="44" y="52"/>
                    <a:pt x="45" y="51"/>
                  </a:cubicBezTo>
                  <a:cubicBezTo>
                    <a:pt x="49" y="48"/>
                    <a:pt x="53" y="43"/>
                    <a:pt x="55" y="38"/>
                  </a:cubicBezTo>
                  <a:cubicBezTo>
                    <a:pt x="55" y="36"/>
                    <a:pt x="56" y="35"/>
                    <a:pt x="56" y="34"/>
                  </a:cubicBezTo>
                  <a:cubicBezTo>
                    <a:pt x="56" y="32"/>
                    <a:pt x="57" y="30"/>
                    <a:pt x="57" y="28"/>
                  </a:cubicBezTo>
                  <a:cubicBezTo>
                    <a:pt x="57" y="24"/>
                    <a:pt x="56" y="20"/>
                    <a:pt x="54" y="17"/>
                  </a:cubicBezTo>
                  <a:cubicBezTo>
                    <a:pt x="54" y="15"/>
                    <a:pt x="53" y="14"/>
                    <a:pt x="52" y="13"/>
                  </a:cubicBezTo>
                  <a:cubicBezTo>
                    <a:pt x="47" y="5"/>
                    <a:pt x="38" y="0"/>
                    <a:pt x="2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4" name="Freeform 20309">
              <a:extLst>
                <a:ext uri="{FF2B5EF4-FFF2-40B4-BE49-F238E27FC236}">
                  <a16:creationId xmlns:a16="http://schemas.microsoft.com/office/drawing/2014/main" id="{9B129AF3-B7E7-4C1C-B8BD-2241BE116EF2}"/>
                </a:ext>
              </a:extLst>
            </p:cNvPr>
            <p:cNvSpPr>
              <a:spLocks noEditPoints="1"/>
            </p:cNvSpPr>
            <p:nvPr/>
          </p:nvSpPr>
          <p:spPr bwMode="auto">
            <a:xfrm>
              <a:off x="5924293" y="43829"/>
              <a:ext cx="181425" cy="180091"/>
            </a:xfrm>
            <a:custGeom>
              <a:avLst/>
              <a:gdLst>
                <a:gd name="T0" fmla="*/ 38 w 115"/>
                <a:gd name="T1" fmla="*/ 20 h 114"/>
                <a:gd name="T2" fmla="*/ 57 w 115"/>
                <a:gd name="T3" fmla="*/ 15 h 114"/>
                <a:gd name="T4" fmla="*/ 58 w 115"/>
                <a:gd name="T5" fmla="*/ 15 h 114"/>
                <a:gd name="T6" fmla="*/ 93 w 115"/>
                <a:gd name="T7" fmla="*/ 36 h 114"/>
                <a:gd name="T8" fmla="*/ 95 w 115"/>
                <a:gd name="T9" fmla="*/ 40 h 114"/>
                <a:gd name="T10" fmla="*/ 99 w 115"/>
                <a:gd name="T11" fmla="*/ 56 h 114"/>
                <a:gd name="T12" fmla="*/ 98 w 115"/>
                <a:gd name="T13" fmla="*/ 67 h 114"/>
                <a:gd name="T14" fmla="*/ 97 w 115"/>
                <a:gd name="T15" fmla="*/ 71 h 114"/>
                <a:gd name="T16" fmla="*/ 81 w 115"/>
                <a:gd name="T17" fmla="*/ 92 h 114"/>
                <a:gd name="T18" fmla="*/ 77 w 115"/>
                <a:gd name="T19" fmla="*/ 94 h 114"/>
                <a:gd name="T20" fmla="*/ 58 w 115"/>
                <a:gd name="T21" fmla="*/ 99 h 114"/>
                <a:gd name="T22" fmla="*/ 57 w 115"/>
                <a:gd name="T23" fmla="*/ 99 h 114"/>
                <a:gd name="T24" fmla="*/ 41 w 115"/>
                <a:gd name="T25" fmla="*/ 96 h 114"/>
                <a:gd name="T26" fmla="*/ 37 w 115"/>
                <a:gd name="T27" fmla="*/ 94 h 114"/>
                <a:gd name="T28" fmla="*/ 21 w 115"/>
                <a:gd name="T29" fmla="*/ 78 h 114"/>
                <a:gd name="T30" fmla="*/ 19 w 115"/>
                <a:gd name="T31" fmla="*/ 74 h 114"/>
                <a:gd name="T32" fmla="*/ 16 w 115"/>
                <a:gd name="T33" fmla="*/ 58 h 114"/>
                <a:gd name="T34" fmla="*/ 35 w 115"/>
                <a:gd name="T35" fmla="*/ 22 h 114"/>
                <a:gd name="T36" fmla="*/ 38 w 115"/>
                <a:gd name="T37" fmla="*/ 20 h 114"/>
                <a:gd name="T38" fmla="*/ 57 w 115"/>
                <a:gd name="T39" fmla="*/ 0 h 114"/>
                <a:gd name="T40" fmla="*/ 56 w 115"/>
                <a:gd name="T41" fmla="*/ 0 h 114"/>
                <a:gd name="T42" fmla="*/ 31 w 115"/>
                <a:gd name="T43" fmla="*/ 7 h 114"/>
                <a:gd name="T44" fmla="*/ 27 w 115"/>
                <a:gd name="T45" fmla="*/ 9 h 114"/>
                <a:gd name="T46" fmla="*/ 0 w 115"/>
                <a:gd name="T47" fmla="*/ 58 h 114"/>
                <a:gd name="T48" fmla="*/ 5 w 115"/>
                <a:gd name="T49" fmla="*/ 81 h 114"/>
                <a:gd name="T50" fmla="*/ 7 w 115"/>
                <a:gd name="T51" fmla="*/ 85 h 114"/>
                <a:gd name="T52" fmla="*/ 31 w 115"/>
                <a:gd name="T53" fmla="*/ 108 h 114"/>
                <a:gd name="T54" fmla="*/ 35 w 115"/>
                <a:gd name="T55" fmla="*/ 110 h 114"/>
                <a:gd name="T56" fmla="*/ 57 w 115"/>
                <a:gd name="T57" fmla="*/ 114 h 114"/>
                <a:gd name="T58" fmla="*/ 59 w 115"/>
                <a:gd name="T59" fmla="*/ 114 h 114"/>
                <a:gd name="T60" fmla="*/ 85 w 115"/>
                <a:gd name="T61" fmla="*/ 107 h 114"/>
                <a:gd name="T62" fmla="*/ 89 w 115"/>
                <a:gd name="T63" fmla="*/ 105 h 114"/>
                <a:gd name="T64" fmla="*/ 112 w 115"/>
                <a:gd name="T65" fmla="*/ 75 h 114"/>
                <a:gd name="T66" fmla="*/ 113 w 115"/>
                <a:gd name="T67" fmla="*/ 71 h 114"/>
                <a:gd name="T68" fmla="*/ 115 w 115"/>
                <a:gd name="T69" fmla="*/ 56 h 114"/>
                <a:gd name="T70" fmla="*/ 109 w 115"/>
                <a:gd name="T71" fmla="*/ 33 h 114"/>
                <a:gd name="T72" fmla="*/ 107 w 115"/>
                <a:gd name="T73" fmla="*/ 29 h 114"/>
                <a:gd name="T74" fmla="*/ 57 w 115"/>
                <a:gd name="T7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5" h="114">
                  <a:moveTo>
                    <a:pt x="38" y="20"/>
                  </a:moveTo>
                  <a:cubicBezTo>
                    <a:pt x="44" y="17"/>
                    <a:pt x="50" y="15"/>
                    <a:pt x="57" y="15"/>
                  </a:cubicBezTo>
                  <a:cubicBezTo>
                    <a:pt x="57" y="15"/>
                    <a:pt x="57" y="15"/>
                    <a:pt x="58" y="15"/>
                  </a:cubicBezTo>
                  <a:cubicBezTo>
                    <a:pt x="73" y="15"/>
                    <a:pt x="86" y="24"/>
                    <a:pt x="93" y="36"/>
                  </a:cubicBezTo>
                  <a:cubicBezTo>
                    <a:pt x="94" y="37"/>
                    <a:pt x="95" y="38"/>
                    <a:pt x="95" y="40"/>
                  </a:cubicBezTo>
                  <a:cubicBezTo>
                    <a:pt x="98" y="45"/>
                    <a:pt x="99" y="50"/>
                    <a:pt x="99" y="56"/>
                  </a:cubicBezTo>
                  <a:cubicBezTo>
                    <a:pt x="99" y="60"/>
                    <a:pt x="99" y="63"/>
                    <a:pt x="98" y="67"/>
                  </a:cubicBezTo>
                  <a:cubicBezTo>
                    <a:pt x="98" y="68"/>
                    <a:pt x="97" y="69"/>
                    <a:pt x="97" y="71"/>
                  </a:cubicBezTo>
                  <a:cubicBezTo>
                    <a:pt x="94" y="79"/>
                    <a:pt x="88" y="87"/>
                    <a:pt x="81" y="92"/>
                  </a:cubicBezTo>
                  <a:cubicBezTo>
                    <a:pt x="80" y="93"/>
                    <a:pt x="78" y="93"/>
                    <a:pt x="77" y="94"/>
                  </a:cubicBezTo>
                  <a:cubicBezTo>
                    <a:pt x="72" y="97"/>
                    <a:pt x="65" y="99"/>
                    <a:pt x="58" y="99"/>
                  </a:cubicBezTo>
                  <a:cubicBezTo>
                    <a:pt x="58" y="99"/>
                    <a:pt x="58" y="99"/>
                    <a:pt x="57" y="99"/>
                  </a:cubicBezTo>
                  <a:cubicBezTo>
                    <a:pt x="52" y="99"/>
                    <a:pt x="46" y="98"/>
                    <a:pt x="41" y="96"/>
                  </a:cubicBezTo>
                  <a:cubicBezTo>
                    <a:pt x="40" y="95"/>
                    <a:pt x="39" y="94"/>
                    <a:pt x="37" y="94"/>
                  </a:cubicBezTo>
                  <a:cubicBezTo>
                    <a:pt x="31" y="90"/>
                    <a:pt x="25" y="84"/>
                    <a:pt x="21" y="78"/>
                  </a:cubicBezTo>
                  <a:cubicBezTo>
                    <a:pt x="20" y="76"/>
                    <a:pt x="20" y="75"/>
                    <a:pt x="19" y="74"/>
                  </a:cubicBezTo>
                  <a:cubicBezTo>
                    <a:pt x="17" y="69"/>
                    <a:pt x="16" y="63"/>
                    <a:pt x="16" y="58"/>
                  </a:cubicBezTo>
                  <a:cubicBezTo>
                    <a:pt x="15" y="43"/>
                    <a:pt x="23" y="30"/>
                    <a:pt x="35" y="22"/>
                  </a:cubicBezTo>
                  <a:cubicBezTo>
                    <a:pt x="36" y="21"/>
                    <a:pt x="37" y="21"/>
                    <a:pt x="38" y="20"/>
                  </a:cubicBezTo>
                  <a:moveTo>
                    <a:pt x="57" y="0"/>
                  </a:moveTo>
                  <a:cubicBezTo>
                    <a:pt x="57" y="0"/>
                    <a:pt x="57" y="0"/>
                    <a:pt x="56" y="0"/>
                  </a:cubicBezTo>
                  <a:cubicBezTo>
                    <a:pt x="47" y="0"/>
                    <a:pt x="38" y="3"/>
                    <a:pt x="31" y="7"/>
                  </a:cubicBezTo>
                  <a:cubicBezTo>
                    <a:pt x="29" y="7"/>
                    <a:pt x="28" y="8"/>
                    <a:pt x="27" y="9"/>
                  </a:cubicBezTo>
                  <a:cubicBezTo>
                    <a:pt x="11" y="19"/>
                    <a:pt x="0" y="37"/>
                    <a:pt x="0" y="58"/>
                  </a:cubicBezTo>
                  <a:cubicBezTo>
                    <a:pt x="0" y="66"/>
                    <a:pt x="2" y="74"/>
                    <a:pt x="5" y="81"/>
                  </a:cubicBezTo>
                  <a:cubicBezTo>
                    <a:pt x="6" y="82"/>
                    <a:pt x="7" y="83"/>
                    <a:pt x="7" y="85"/>
                  </a:cubicBezTo>
                  <a:cubicBezTo>
                    <a:pt x="13" y="94"/>
                    <a:pt x="21" y="102"/>
                    <a:pt x="31" y="108"/>
                  </a:cubicBezTo>
                  <a:cubicBezTo>
                    <a:pt x="32" y="108"/>
                    <a:pt x="33" y="109"/>
                    <a:pt x="35" y="110"/>
                  </a:cubicBezTo>
                  <a:cubicBezTo>
                    <a:pt x="42" y="113"/>
                    <a:pt x="49" y="114"/>
                    <a:pt x="57" y="114"/>
                  </a:cubicBezTo>
                  <a:cubicBezTo>
                    <a:pt x="58" y="114"/>
                    <a:pt x="58" y="114"/>
                    <a:pt x="59" y="114"/>
                  </a:cubicBezTo>
                  <a:cubicBezTo>
                    <a:pt x="68" y="114"/>
                    <a:pt x="77" y="112"/>
                    <a:pt x="85" y="107"/>
                  </a:cubicBezTo>
                  <a:cubicBezTo>
                    <a:pt x="86" y="107"/>
                    <a:pt x="88" y="106"/>
                    <a:pt x="89" y="105"/>
                  </a:cubicBezTo>
                  <a:cubicBezTo>
                    <a:pt x="99" y="98"/>
                    <a:pt x="108" y="88"/>
                    <a:pt x="112" y="75"/>
                  </a:cubicBezTo>
                  <a:cubicBezTo>
                    <a:pt x="112" y="74"/>
                    <a:pt x="113" y="72"/>
                    <a:pt x="113" y="71"/>
                  </a:cubicBezTo>
                  <a:cubicBezTo>
                    <a:pt x="114" y="66"/>
                    <a:pt x="115" y="61"/>
                    <a:pt x="115" y="56"/>
                  </a:cubicBezTo>
                  <a:cubicBezTo>
                    <a:pt x="114" y="48"/>
                    <a:pt x="113" y="40"/>
                    <a:pt x="109" y="33"/>
                  </a:cubicBezTo>
                  <a:cubicBezTo>
                    <a:pt x="109" y="31"/>
                    <a:pt x="108" y="30"/>
                    <a:pt x="107" y="29"/>
                  </a:cubicBezTo>
                  <a:cubicBezTo>
                    <a:pt x="97" y="12"/>
                    <a:pt x="79" y="0"/>
                    <a:pt x="5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5" name="Freeform 20310">
              <a:extLst>
                <a:ext uri="{FF2B5EF4-FFF2-40B4-BE49-F238E27FC236}">
                  <a16:creationId xmlns:a16="http://schemas.microsoft.com/office/drawing/2014/main" id="{957EA9C1-8CE2-40B5-A045-5F9A9DA32F0A}"/>
                </a:ext>
              </a:extLst>
            </p:cNvPr>
            <p:cNvSpPr/>
            <p:nvPr/>
          </p:nvSpPr>
          <p:spPr bwMode="auto">
            <a:xfrm>
              <a:off x="4789050" y="-657191"/>
              <a:ext cx="79374" cy="78706"/>
            </a:xfrm>
            <a:custGeom>
              <a:avLst/>
              <a:gdLst>
                <a:gd name="T0" fmla="*/ 25 w 50"/>
                <a:gd name="T1" fmla="*/ 0 h 50"/>
                <a:gd name="T2" fmla="*/ 24 w 50"/>
                <a:gd name="T3" fmla="*/ 0 h 50"/>
                <a:gd name="T4" fmla="*/ 24 w 50"/>
                <a:gd name="T5" fmla="*/ 0 h 50"/>
                <a:gd name="T6" fmla="*/ 20 w 50"/>
                <a:gd name="T7" fmla="*/ 0 h 50"/>
                <a:gd name="T8" fmla="*/ 1 w 50"/>
                <a:gd name="T9" fmla="*/ 19 h 50"/>
                <a:gd name="T10" fmla="*/ 0 w 50"/>
                <a:gd name="T11" fmla="*/ 23 h 50"/>
                <a:gd name="T12" fmla="*/ 0 w 50"/>
                <a:gd name="T13" fmla="*/ 25 h 50"/>
                <a:gd name="T14" fmla="*/ 24 w 50"/>
                <a:gd name="T15" fmla="*/ 50 h 50"/>
                <a:gd name="T16" fmla="*/ 25 w 50"/>
                <a:gd name="T17" fmla="*/ 50 h 50"/>
                <a:gd name="T18" fmla="*/ 25 w 50"/>
                <a:gd name="T19" fmla="*/ 50 h 50"/>
                <a:gd name="T20" fmla="*/ 29 w 50"/>
                <a:gd name="T21" fmla="*/ 49 h 50"/>
                <a:gd name="T22" fmla="*/ 49 w 50"/>
                <a:gd name="T23" fmla="*/ 31 h 50"/>
                <a:gd name="T24" fmla="*/ 49 w 50"/>
                <a:gd name="T25" fmla="*/ 26 h 50"/>
                <a:gd name="T26" fmla="*/ 50 w 50"/>
                <a:gd name="T27" fmla="*/ 24 h 50"/>
                <a:gd name="T28" fmla="*/ 25 w 50"/>
                <a:gd name="T2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0">
                  <a:moveTo>
                    <a:pt x="25" y="0"/>
                  </a:moveTo>
                  <a:cubicBezTo>
                    <a:pt x="25" y="0"/>
                    <a:pt x="24" y="0"/>
                    <a:pt x="24" y="0"/>
                  </a:cubicBezTo>
                  <a:cubicBezTo>
                    <a:pt x="24" y="0"/>
                    <a:pt x="24" y="0"/>
                    <a:pt x="24" y="0"/>
                  </a:cubicBezTo>
                  <a:cubicBezTo>
                    <a:pt x="22" y="0"/>
                    <a:pt x="21" y="0"/>
                    <a:pt x="20" y="0"/>
                  </a:cubicBezTo>
                  <a:cubicBezTo>
                    <a:pt x="10" y="2"/>
                    <a:pt x="3" y="9"/>
                    <a:pt x="1" y="19"/>
                  </a:cubicBezTo>
                  <a:cubicBezTo>
                    <a:pt x="0" y="20"/>
                    <a:pt x="0" y="21"/>
                    <a:pt x="0" y="23"/>
                  </a:cubicBezTo>
                  <a:cubicBezTo>
                    <a:pt x="0" y="24"/>
                    <a:pt x="0" y="24"/>
                    <a:pt x="0" y="25"/>
                  </a:cubicBezTo>
                  <a:cubicBezTo>
                    <a:pt x="0" y="39"/>
                    <a:pt x="11" y="49"/>
                    <a:pt x="24" y="50"/>
                  </a:cubicBezTo>
                  <a:cubicBezTo>
                    <a:pt x="25" y="50"/>
                    <a:pt x="25" y="50"/>
                    <a:pt x="25" y="50"/>
                  </a:cubicBezTo>
                  <a:cubicBezTo>
                    <a:pt x="25" y="50"/>
                    <a:pt x="25" y="50"/>
                    <a:pt x="25" y="50"/>
                  </a:cubicBezTo>
                  <a:cubicBezTo>
                    <a:pt x="26" y="49"/>
                    <a:pt x="28" y="49"/>
                    <a:pt x="29" y="49"/>
                  </a:cubicBezTo>
                  <a:cubicBezTo>
                    <a:pt x="39" y="48"/>
                    <a:pt x="46" y="40"/>
                    <a:pt x="49" y="31"/>
                  </a:cubicBezTo>
                  <a:cubicBezTo>
                    <a:pt x="49" y="29"/>
                    <a:pt x="49" y="28"/>
                    <a:pt x="49" y="26"/>
                  </a:cubicBezTo>
                  <a:cubicBezTo>
                    <a:pt x="50" y="26"/>
                    <a:pt x="50" y="25"/>
                    <a:pt x="50" y="24"/>
                  </a:cubicBezTo>
                  <a:cubicBezTo>
                    <a:pt x="49" y="11"/>
                    <a:pt x="38" y="0"/>
                    <a:pt x="2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6" name="Freeform 20312">
              <a:extLst>
                <a:ext uri="{FF2B5EF4-FFF2-40B4-BE49-F238E27FC236}">
                  <a16:creationId xmlns:a16="http://schemas.microsoft.com/office/drawing/2014/main" id="{85DCA704-6EFE-4ACE-A36F-172AE43502E8}"/>
                </a:ext>
              </a:extLst>
            </p:cNvPr>
            <p:cNvSpPr>
              <a:spLocks noEditPoints="1"/>
            </p:cNvSpPr>
            <p:nvPr/>
          </p:nvSpPr>
          <p:spPr bwMode="auto">
            <a:xfrm>
              <a:off x="4748355" y="-698546"/>
              <a:ext cx="159414" cy="159414"/>
            </a:xfrm>
            <a:custGeom>
              <a:avLst/>
              <a:gdLst>
                <a:gd name="T0" fmla="*/ 49 w 101"/>
                <a:gd name="T1" fmla="*/ 14 h 101"/>
                <a:gd name="T2" fmla="*/ 50 w 101"/>
                <a:gd name="T3" fmla="*/ 14 h 101"/>
                <a:gd name="T4" fmla="*/ 51 w 101"/>
                <a:gd name="T5" fmla="*/ 14 h 101"/>
                <a:gd name="T6" fmla="*/ 88 w 101"/>
                <a:gd name="T7" fmla="*/ 50 h 101"/>
                <a:gd name="T8" fmla="*/ 87 w 101"/>
                <a:gd name="T9" fmla="*/ 54 h 101"/>
                <a:gd name="T10" fmla="*/ 87 w 101"/>
                <a:gd name="T11" fmla="*/ 59 h 101"/>
                <a:gd name="T12" fmla="*/ 56 w 101"/>
                <a:gd name="T13" fmla="*/ 87 h 101"/>
                <a:gd name="T14" fmla="*/ 52 w 101"/>
                <a:gd name="T15" fmla="*/ 88 h 101"/>
                <a:gd name="T16" fmla="*/ 51 w 101"/>
                <a:gd name="T17" fmla="*/ 88 h 101"/>
                <a:gd name="T18" fmla="*/ 51 w 101"/>
                <a:gd name="T19" fmla="*/ 88 h 101"/>
                <a:gd name="T20" fmla="*/ 14 w 101"/>
                <a:gd name="T21" fmla="*/ 51 h 101"/>
                <a:gd name="T22" fmla="*/ 14 w 101"/>
                <a:gd name="T23" fmla="*/ 47 h 101"/>
                <a:gd name="T24" fmla="*/ 15 w 101"/>
                <a:gd name="T25" fmla="*/ 43 h 101"/>
                <a:gd name="T26" fmla="*/ 44 w 101"/>
                <a:gd name="T27" fmla="*/ 14 h 101"/>
                <a:gd name="T28" fmla="*/ 49 w 101"/>
                <a:gd name="T29" fmla="*/ 14 h 101"/>
                <a:gd name="T30" fmla="*/ 51 w 101"/>
                <a:gd name="T31" fmla="*/ 0 h 101"/>
                <a:gd name="T32" fmla="*/ 50 w 101"/>
                <a:gd name="T33" fmla="*/ 0 h 101"/>
                <a:gd name="T34" fmla="*/ 47 w 101"/>
                <a:gd name="T35" fmla="*/ 0 h 101"/>
                <a:gd name="T36" fmla="*/ 43 w 101"/>
                <a:gd name="T37" fmla="*/ 1 h 101"/>
                <a:gd name="T38" fmla="*/ 1 w 101"/>
                <a:gd name="T39" fmla="*/ 41 h 101"/>
                <a:gd name="T40" fmla="*/ 1 w 101"/>
                <a:gd name="T41" fmla="*/ 45 h 101"/>
                <a:gd name="T42" fmla="*/ 0 w 101"/>
                <a:gd name="T43" fmla="*/ 52 h 101"/>
                <a:gd name="T44" fmla="*/ 51 w 101"/>
                <a:gd name="T45" fmla="*/ 101 h 101"/>
                <a:gd name="T46" fmla="*/ 52 w 101"/>
                <a:gd name="T47" fmla="*/ 101 h 101"/>
                <a:gd name="T48" fmla="*/ 53 w 101"/>
                <a:gd name="T49" fmla="*/ 101 h 101"/>
                <a:gd name="T50" fmla="*/ 57 w 101"/>
                <a:gd name="T51" fmla="*/ 101 h 101"/>
                <a:gd name="T52" fmla="*/ 100 w 101"/>
                <a:gd name="T53" fmla="*/ 61 h 101"/>
                <a:gd name="T54" fmla="*/ 101 w 101"/>
                <a:gd name="T55" fmla="*/ 57 h 101"/>
                <a:gd name="T56" fmla="*/ 101 w 101"/>
                <a:gd name="T57" fmla="*/ 50 h 101"/>
                <a:gd name="T58" fmla="*/ 51 w 101"/>
                <a:gd name="T5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01">
                  <a:moveTo>
                    <a:pt x="49" y="14"/>
                  </a:moveTo>
                  <a:cubicBezTo>
                    <a:pt x="49" y="14"/>
                    <a:pt x="50" y="14"/>
                    <a:pt x="50" y="14"/>
                  </a:cubicBezTo>
                  <a:cubicBezTo>
                    <a:pt x="50" y="14"/>
                    <a:pt x="50" y="14"/>
                    <a:pt x="51" y="14"/>
                  </a:cubicBezTo>
                  <a:cubicBezTo>
                    <a:pt x="71" y="14"/>
                    <a:pt x="87" y="30"/>
                    <a:pt x="88" y="50"/>
                  </a:cubicBezTo>
                  <a:cubicBezTo>
                    <a:pt x="88" y="51"/>
                    <a:pt x="88" y="53"/>
                    <a:pt x="87" y="54"/>
                  </a:cubicBezTo>
                  <a:cubicBezTo>
                    <a:pt x="87" y="56"/>
                    <a:pt x="87" y="57"/>
                    <a:pt x="87" y="59"/>
                  </a:cubicBezTo>
                  <a:cubicBezTo>
                    <a:pt x="83" y="73"/>
                    <a:pt x="71" y="85"/>
                    <a:pt x="56" y="87"/>
                  </a:cubicBezTo>
                  <a:cubicBezTo>
                    <a:pt x="55" y="87"/>
                    <a:pt x="53" y="88"/>
                    <a:pt x="52" y="88"/>
                  </a:cubicBezTo>
                  <a:cubicBezTo>
                    <a:pt x="52" y="88"/>
                    <a:pt x="51" y="88"/>
                    <a:pt x="51" y="88"/>
                  </a:cubicBezTo>
                  <a:cubicBezTo>
                    <a:pt x="51" y="88"/>
                    <a:pt x="51" y="88"/>
                    <a:pt x="51" y="88"/>
                  </a:cubicBezTo>
                  <a:cubicBezTo>
                    <a:pt x="31" y="88"/>
                    <a:pt x="14" y="71"/>
                    <a:pt x="14" y="51"/>
                  </a:cubicBezTo>
                  <a:cubicBezTo>
                    <a:pt x="14" y="50"/>
                    <a:pt x="14" y="48"/>
                    <a:pt x="14" y="47"/>
                  </a:cubicBezTo>
                  <a:cubicBezTo>
                    <a:pt x="14" y="46"/>
                    <a:pt x="14" y="44"/>
                    <a:pt x="15" y="43"/>
                  </a:cubicBezTo>
                  <a:cubicBezTo>
                    <a:pt x="18" y="28"/>
                    <a:pt x="30" y="17"/>
                    <a:pt x="44" y="14"/>
                  </a:cubicBezTo>
                  <a:cubicBezTo>
                    <a:pt x="46" y="14"/>
                    <a:pt x="47" y="14"/>
                    <a:pt x="49" y="14"/>
                  </a:cubicBezTo>
                  <a:moveTo>
                    <a:pt x="51" y="0"/>
                  </a:moveTo>
                  <a:cubicBezTo>
                    <a:pt x="50" y="0"/>
                    <a:pt x="50" y="0"/>
                    <a:pt x="50" y="0"/>
                  </a:cubicBezTo>
                  <a:cubicBezTo>
                    <a:pt x="49" y="0"/>
                    <a:pt x="48" y="0"/>
                    <a:pt x="47" y="0"/>
                  </a:cubicBezTo>
                  <a:cubicBezTo>
                    <a:pt x="46" y="0"/>
                    <a:pt x="44" y="1"/>
                    <a:pt x="43" y="1"/>
                  </a:cubicBezTo>
                  <a:cubicBezTo>
                    <a:pt x="22" y="4"/>
                    <a:pt x="5" y="20"/>
                    <a:pt x="1" y="41"/>
                  </a:cubicBezTo>
                  <a:cubicBezTo>
                    <a:pt x="1" y="42"/>
                    <a:pt x="1" y="43"/>
                    <a:pt x="1" y="45"/>
                  </a:cubicBezTo>
                  <a:cubicBezTo>
                    <a:pt x="0" y="47"/>
                    <a:pt x="0" y="49"/>
                    <a:pt x="0" y="52"/>
                  </a:cubicBezTo>
                  <a:cubicBezTo>
                    <a:pt x="1" y="79"/>
                    <a:pt x="23" y="101"/>
                    <a:pt x="51" y="101"/>
                  </a:cubicBezTo>
                  <a:cubicBezTo>
                    <a:pt x="51" y="101"/>
                    <a:pt x="51" y="101"/>
                    <a:pt x="52" y="101"/>
                  </a:cubicBezTo>
                  <a:cubicBezTo>
                    <a:pt x="52" y="101"/>
                    <a:pt x="53" y="101"/>
                    <a:pt x="53" y="101"/>
                  </a:cubicBezTo>
                  <a:cubicBezTo>
                    <a:pt x="54" y="101"/>
                    <a:pt x="56" y="101"/>
                    <a:pt x="57" y="101"/>
                  </a:cubicBezTo>
                  <a:cubicBezTo>
                    <a:pt x="79" y="98"/>
                    <a:pt x="96" y="82"/>
                    <a:pt x="100" y="61"/>
                  </a:cubicBezTo>
                  <a:cubicBezTo>
                    <a:pt x="100" y="59"/>
                    <a:pt x="101" y="58"/>
                    <a:pt x="101" y="57"/>
                  </a:cubicBezTo>
                  <a:cubicBezTo>
                    <a:pt x="101" y="54"/>
                    <a:pt x="101" y="52"/>
                    <a:pt x="101" y="50"/>
                  </a:cubicBezTo>
                  <a:cubicBezTo>
                    <a:pt x="101" y="22"/>
                    <a:pt x="78"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7" name="Freeform 20313">
              <a:extLst>
                <a:ext uri="{FF2B5EF4-FFF2-40B4-BE49-F238E27FC236}">
                  <a16:creationId xmlns:a16="http://schemas.microsoft.com/office/drawing/2014/main" id="{BF873867-3F7D-435C-98AC-C254D189E0EA}"/>
                </a:ext>
              </a:extLst>
            </p:cNvPr>
            <p:cNvSpPr/>
            <p:nvPr/>
          </p:nvSpPr>
          <p:spPr bwMode="auto">
            <a:xfrm>
              <a:off x="4494894" y="476047"/>
              <a:ext cx="110056" cy="108722"/>
            </a:xfrm>
            <a:custGeom>
              <a:avLst/>
              <a:gdLst>
                <a:gd name="T0" fmla="*/ 35 w 70"/>
                <a:gd name="T1" fmla="*/ 0 h 69"/>
                <a:gd name="T2" fmla="*/ 34 w 70"/>
                <a:gd name="T3" fmla="*/ 0 h 69"/>
                <a:gd name="T4" fmla="*/ 31 w 70"/>
                <a:gd name="T5" fmla="*/ 0 h 69"/>
                <a:gd name="T6" fmla="*/ 27 w 70"/>
                <a:gd name="T7" fmla="*/ 1 h 69"/>
                <a:gd name="T8" fmla="*/ 20 w 70"/>
                <a:gd name="T9" fmla="*/ 3 h 69"/>
                <a:gd name="T10" fmla="*/ 16 w 70"/>
                <a:gd name="T11" fmla="*/ 6 h 69"/>
                <a:gd name="T12" fmla="*/ 3 w 70"/>
                <a:gd name="T13" fmla="*/ 21 h 69"/>
                <a:gd name="T14" fmla="*/ 2 w 70"/>
                <a:gd name="T15" fmla="*/ 25 h 69"/>
                <a:gd name="T16" fmla="*/ 0 w 70"/>
                <a:gd name="T17" fmla="*/ 35 h 69"/>
                <a:gd name="T18" fmla="*/ 26 w 70"/>
                <a:gd name="T19" fmla="*/ 68 h 69"/>
                <a:gd name="T20" fmla="*/ 30 w 70"/>
                <a:gd name="T21" fmla="*/ 69 h 69"/>
                <a:gd name="T22" fmla="*/ 35 w 70"/>
                <a:gd name="T23" fmla="*/ 69 h 69"/>
                <a:gd name="T24" fmla="*/ 36 w 70"/>
                <a:gd name="T25" fmla="*/ 69 h 69"/>
                <a:gd name="T26" fmla="*/ 57 w 70"/>
                <a:gd name="T27" fmla="*/ 61 h 69"/>
                <a:gd name="T28" fmla="*/ 60 w 70"/>
                <a:gd name="T29" fmla="*/ 58 h 69"/>
                <a:gd name="T30" fmla="*/ 69 w 70"/>
                <a:gd name="T31" fmla="*/ 34 h 69"/>
                <a:gd name="T32" fmla="*/ 53 w 70"/>
                <a:gd name="T33" fmla="*/ 5 h 69"/>
                <a:gd name="T34" fmla="*/ 49 w 70"/>
                <a:gd name="T35" fmla="*/ 3 h 69"/>
                <a:gd name="T36" fmla="*/ 35 w 70"/>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69">
                  <a:moveTo>
                    <a:pt x="35" y="0"/>
                  </a:moveTo>
                  <a:cubicBezTo>
                    <a:pt x="35" y="0"/>
                    <a:pt x="35" y="0"/>
                    <a:pt x="34" y="0"/>
                  </a:cubicBezTo>
                  <a:cubicBezTo>
                    <a:pt x="33" y="0"/>
                    <a:pt x="32" y="0"/>
                    <a:pt x="31" y="0"/>
                  </a:cubicBezTo>
                  <a:cubicBezTo>
                    <a:pt x="29" y="0"/>
                    <a:pt x="28" y="1"/>
                    <a:pt x="27" y="1"/>
                  </a:cubicBezTo>
                  <a:cubicBezTo>
                    <a:pt x="24" y="2"/>
                    <a:pt x="22" y="2"/>
                    <a:pt x="20" y="3"/>
                  </a:cubicBezTo>
                  <a:cubicBezTo>
                    <a:pt x="19" y="4"/>
                    <a:pt x="17" y="5"/>
                    <a:pt x="16" y="6"/>
                  </a:cubicBezTo>
                  <a:cubicBezTo>
                    <a:pt x="10" y="9"/>
                    <a:pt x="6" y="15"/>
                    <a:pt x="3" y="21"/>
                  </a:cubicBezTo>
                  <a:cubicBezTo>
                    <a:pt x="3" y="22"/>
                    <a:pt x="2" y="24"/>
                    <a:pt x="2" y="25"/>
                  </a:cubicBezTo>
                  <a:cubicBezTo>
                    <a:pt x="1" y="28"/>
                    <a:pt x="0" y="32"/>
                    <a:pt x="0" y="35"/>
                  </a:cubicBezTo>
                  <a:cubicBezTo>
                    <a:pt x="1" y="51"/>
                    <a:pt x="12" y="64"/>
                    <a:pt x="26" y="68"/>
                  </a:cubicBezTo>
                  <a:cubicBezTo>
                    <a:pt x="28" y="68"/>
                    <a:pt x="29" y="69"/>
                    <a:pt x="30" y="69"/>
                  </a:cubicBezTo>
                  <a:cubicBezTo>
                    <a:pt x="32" y="69"/>
                    <a:pt x="33" y="69"/>
                    <a:pt x="35" y="69"/>
                  </a:cubicBezTo>
                  <a:cubicBezTo>
                    <a:pt x="35" y="69"/>
                    <a:pt x="35" y="69"/>
                    <a:pt x="36" y="69"/>
                  </a:cubicBezTo>
                  <a:cubicBezTo>
                    <a:pt x="44" y="69"/>
                    <a:pt x="51" y="66"/>
                    <a:pt x="57" y="61"/>
                  </a:cubicBezTo>
                  <a:cubicBezTo>
                    <a:pt x="58" y="60"/>
                    <a:pt x="59" y="59"/>
                    <a:pt x="60" y="58"/>
                  </a:cubicBezTo>
                  <a:cubicBezTo>
                    <a:pt x="66" y="52"/>
                    <a:pt x="70" y="43"/>
                    <a:pt x="69" y="34"/>
                  </a:cubicBezTo>
                  <a:cubicBezTo>
                    <a:pt x="69" y="22"/>
                    <a:pt x="63" y="11"/>
                    <a:pt x="53" y="5"/>
                  </a:cubicBezTo>
                  <a:cubicBezTo>
                    <a:pt x="52" y="4"/>
                    <a:pt x="50" y="4"/>
                    <a:pt x="49" y="3"/>
                  </a:cubicBezTo>
                  <a:cubicBezTo>
                    <a:pt x="45" y="1"/>
                    <a:pt x="40" y="0"/>
                    <a:pt x="3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8" name="Freeform 20314">
              <a:extLst>
                <a:ext uri="{FF2B5EF4-FFF2-40B4-BE49-F238E27FC236}">
                  <a16:creationId xmlns:a16="http://schemas.microsoft.com/office/drawing/2014/main" id="{12CBFB26-CC0C-4DA4-8028-48432AFD2A46}"/>
                </a:ext>
              </a:extLst>
            </p:cNvPr>
            <p:cNvSpPr>
              <a:spLocks noEditPoints="1"/>
            </p:cNvSpPr>
            <p:nvPr/>
          </p:nvSpPr>
          <p:spPr bwMode="auto">
            <a:xfrm>
              <a:off x="4439532" y="419351"/>
              <a:ext cx="220778" cy="222112"/>
            </a:xfrm>
            <a:custGeom>
              <a:avLst/>
              <a:gdLst>
                <a:gd name="T0" fmla="*/ 63 w 140"/>
                <a:gd name="T1" fmla="*/ 20 h 141"/>
                <a:gd name="T2" fmla="*/ 69 w 140"/>
                <a:gd name="T3" fmla="*/ 19 h 141"/>
                <a:gd name="T4" fmla="*/ 70 w 140"/>
                <a:gd name="T5" fmla="*/ 19 h 141"/>
                <a:gd name="T6" fmla="*/ 92 w 140"/>
                <a:gd name="T7" fmla="*/ 24 h 141"/>
                <a:gd name="T8" fmla="*/ 96 w 140"/>
                <a:gd name="T9" fmla="*/ 26 h 141"/>
                <a:gd name="T10" fmla="*/ 121 w 140"/>
                <a:gd name="T11" fmla="*/ 70 h 141"/>
                <a:gd name="T12" fmla="*/ 106 w 140"/>
                <a:gd name="T13" fmla="*/ 107 h 141"/>
                <a:gd name="T14" fmla="*/ 103 w 140"/>
                <a:gd name="T15" fmla="*/ 110 h 141"/>
                <a:gd name="T16" fmla="*/ 71 w 140"/>
                <a:gd name="T17" fmla="*/ 122 h 141"/>
                <a:gd name="T18" fmla="*/ 70 w 140"/>
                <a:gd name="T19" fmla="*/ 122 h 141"/>
                <a:gd name="T20" fmla="*/ 62 w 140"/>
                <a:gd name="T21" fmla="*/ 121 h 141"/>
                <a:gd name="T22" fmla="*/ 58 w 140"/>
                <a:gd name="T23" fmla="*/ 120 h 141"/>
                <a:gd name="T24" fmla="*/ 19 w 140"/>
                <a:gd name="T25" fmla="*/ 71 h 141"/>
                <a:gd name="T26" fmla="*/ 21 w 140"/>
                <a:gd name="T27" fmla="*/ 56 h 141"/>
                <a:gd name="T28" fmla="*/ 22 w 140"/>
                <a:gd name="T29" fmla="*/ 51 h 141"/>
                <a:gd name="T30" fmla="*/ 43 w 140"/>
                <a:gd name="T31" fmla="*/ 27 h 141"/>
                <a:gd name="T32" fmla="*/ 47 w 140"/>
                <a:gd name="T33" fmla="*/ 25 h 141"/>
                <a:gd name="T34" fmla="*/ 59 w 140"/>
                <a:gd name="T35" fmla="*/ 21 h 141"/>
                <a:gd name="T36" fmla="*/ 63 w 140"/>
                <a:gd name="T37" fmla="*/ 20 h 141"/>
                <a:gd name="T38" fmla="*/ 70 w 140"/>
                <a:gd name="T39" fmla="*/ 0 h 141"/>
                <a:gd name="T40" fmla="*/ 69 w 140"/>
                <a:gd name="T41" fmla="*/ 0 h 141"/>
                <a:gd name="T42" fmla="*/ 60 w 140"/>
                <a:gd name="T43" fmla="*/ 1 h 141"/>
                <a:gd name="T44" fmla="*/ 55 w 140"/>
                <a:gd name="T45" fmla="*/ 2 h 141"/>
                <a:gd name="T46" fmla="*/ 38 w 140"/>
                <a:gd name="T47" fmla="*/ 8 h 141"/>
                <a:gd name="T48" fmla="*/ 34 w 140"/>
                <a:gd name="T49" fmla="*/ 10 h 141"/>
                <a:gd name="T50" fmla="*/ 5 w 140"/>
                <a:gd name="T51" fmla="*/ 45 h 141"/>
                <a:gd name="T52" fmla="*/ 3 w 140"/>
                <a:gd name="T53" fmla="*/ 49 h 141"/>
                <a:gd name="T54" fmla="*/ 0 w 140"/>
                <a:gd name="T55" fmla="*/ 72 h 141"/>
                <a:gd name="T56" fmla="*/ 54 w 140"/>
                <a:gd name="T57" fmla="*/ 139 h 141"/>
                <a:gd name="T58" fmla="*/ 59 w 140"/>
                <a:gd name="T59" fmla="*/ 140 h 141"/>
                <a:gd name="T60" fmla="*/ 70 w 140"/>
                <a:gd name="T61" fmla="*/ 141 h 141"/>
                <a:gd name="T62" fmla="*/ 71 w 140"/>
                <a:gd name="T63" fmla="*/ 141 h 141"/>
                <a:gd name="T64" fmla="*/ 116 w 140"/>
                <a:gd name="T65" fmla="*/ 123 h 141"/>
                <a:gd name="T66" fmla="*/ 119 w 140"/>
                <a:gd name="T67" fmla="*/ 120 h 141"/>
                <a:gd name="T68" fmla="*/ 140 w 140"/>
                <a:gd name="T69" fmla="*/ 69 h 141"/>
                <a:gd name="T70" fmla="*/ 105 w 140"/>
                <a:gd name="T71" fmla="*/ 10 h 141"/>
                <a:gd name="T72" fmla="*/ 101 w 140"/>
                <a:gd name="T73" fmla="*/ 8 h 141"/>
                <a:gd name="T74" fmla="*/ 70 w 140"/>
                <a:gd name="T7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1">
                  <a:moveTo>
                    <a:pt x="63" y="20"/>
                  </a:moveTo>
                  <a:cubicBezTo>
                    <a:pt x="65" y="19"/>
                    <a:pt x="67" y="19"/>
                    <a:pt x="69" y="19"/>
                  </a:cubicBezTo>
                  <a:cubicBezTo>
                    <a:pt x="69" y="19"/>
                    <a:pt x="70" y="19"/>
                    <a:pt x="70" y="19"/>
                  </a:cubicBezTo>
                  <a:cubicBezTo>
                    <a:pt x="78" y="19"/>
                    <a:pt x="85" y="21"/>
                    <a:pt x="92" y="24"/>
                  </a:cubicBezTo>
                  <a:cubicBezTo>
                    <a:pt x="93" y="25"/>
                    <a:pt x="94" y="26"/>
                    <a:pt x="96" y="26"/>
                  </a:cubicBezTo>
                  <a:cubicBezTo>
                    <a:pt x="111" y="35"/>
                    <a:pt x="121" y="51"/>
                    <a:pt x="121" y="70"/>
                  </a:cubicBezTo>
                  <a:cubicBezTo>
                    <a:pt x="121" y="84"/>
                    <a:pt x="116" y="97"/>
                    <a:pt x="106" y="107"/>
                  </a:cubicBezTo>
                  <a:cubicBezTo>
                    <a:pt x="105" y="108"/>
                    <a:pt x="104" y="109"/>
                    <a:pt x="103" y="110"/>
                  </a:cubicBezTo>
                  <a:cubicBezTo>
                    <a:pt x="94" y="117"/>
                    <a:pt x="83" y="122"/>
                    <a:pt x="71" y="122"/>
                  </a:cubicBezTo>
                  <a:cubicBezTo>
                    <a:pt x="71" y="122"/>
                    <a:pt x="70" y="122"/>
                    <a:pt x="70" y="122"/>
                  </a:cubicBezTo>
                  <a:cubicBezTo>
                    <a:pt x="67" y="122"/>
                    <a:pt x="65" y="122"/>
                    <a:pt x="62" y="121"/>
                  </a:cubicBezTo>
                  <a:cubicBezTo>
                    <a:pt x="61" y="121"/>
                    <a:pt x="59" y="121"/>
                    <a:pt x="58" y="120"/>
                  </a:cubicBezTo>
                  <a:cubicBezTo>
                    <a:pt x="36" y="115"/>
                    <a:pt x="19" y="95"/>
                    <a:pt x="19" y="71"/>
                  </a:cubicBezTo>
                  <a:cubicBezTo>
                    <a:pt x="19" y="66"/>
                    <a:pt x="19" y="61"/>
                    <a:pt x="21" y="56"/>
                  </a:cubicBezTo>
                  <a:cubicBezTo>
                    <a:pt x="21" y="54"/>
                    <a:pt x="22" y="53"/>
                    <a:pt x="22" y="51"/>
                  </a:cubicBezTo>
                  <a:cubicBezTo>
                    <a:pt x="27" y="41"/>
                    <a:pt x="34" y="33"/>
                    <a:pt x="43" y="27"/>
                  </a:cubicBezTo>
                  <a:cubicBezTo>
                    <a:pt x="44" y="26"/>
                    <a:pt x="46" y="25"/>
                    <a:pt x="47" y="25"/>
                  </a:cubicBezTo>
                  <a:cubicBezTo>
                    <a:pt x="51" y="23"/>
                    <a:pt x="55" y="21"/>
                    <a:pt x="59" y="21"/>
                  </a:cubicBezTo>
                  <a:cubicBezTo>
                    <a:pt x="60" y="20"/>
                    <a:pt x="61" y="20"/>
                    <a:pt x="63" y="20"/>
                  </a:cubicBezTo>
                  <a:moveTo>
                    <a:pt x="70" y="0"/>
                  </a:moveTo>
                  <a:cubicBezTo>
                    <a:pt x="70" y="0"/>
                    <a:pt x="69" y="0"/>
                    <a:pt x="69" y="0"/>
                  </a:cubicBezTo>
                  <a:cubicBezTo>
                    <a:pt x="66" y="1"/>
                    <a:pt x="63" y="1"/>
                    <a:pt x="60" y="1"/>
                  </a:cubicBezTo>
                  <a:cubicBezTo>
                    <a:pt x="58" y="1"/>
                    <a:pt x="57" y="2"/>
                    <a:pt x="55" y="2"/>
                  </a:cubicBezTo>
                  <a:cubicBezTo>
                    <a:pt x="49" y="3"/>
                    <a:pt x="43" y="6"/>
                    <a:pt x="38" y="8"/>
                  </a:cubicBezTo>
                  <a:cubicBezTo>
                    <a:pt x="36" y="9"/>
                    <a:pt x="35" y="10"/>
                    <a:pt x="34" y="10"/>
                  </a:cubicBezTo>
                  <a:cubicBezTo>
                    <a:pt x="21" y="18"/>
                    <a:pt x="10" y="31"/>
                    <a:pt x="5" y="45"/>
                  </a:cubicBezTo>
                  <a:cubicBezTo>
                    <a:pt x="4" y="46"/>
                    <a:pt x="4" y="48"/>
                    <a:pt x="3" y="49"/>
                  </a:cubicBezTo>
                  <a:cubicBezTo>
                    <a:pt x="1" y="56"/>
                    <a:pt x="0" y="64"/>
                    <a:pt x="0" y="72"/>
                  </a:cubicBezTo>
                  <a:cubicBezTo>
                    <a:pt x="0" y="105"/>
                    <a:pt x="24" y="132"/>
                    <a:pt x="54" y="139"/>
                  </a:cubicBezTo>
                  <a:cubicBezTo>
                    <a:pt x="56" y="139"/>
                    <a:pt x="57" y="139"/>
                    <a:pt x="59" y="140"/>
                  </a:cubicBezTo>
                  <a:cubicBezTo>
                    <a:pt x="62" y="140"/>
                    <a:pt x="66" y="141"/>
                    <a:pt x="70" y="141"/>
                  </a:cubicBezTo>
                  <a:cubicBezTo>
                    <a:pt x="70" y="141"/>
                    <a:pt x="71" y="141"/>
                    <a:pt x="71" y="141"/>
                  </a:cubicBezTo>
                  <a:cubicBezTo>
                    <a:pt x="88" y="140"/>
                    <a:pt x="104" y="134"/>
                    <a:pt x="116" y="123"/>
                  </a:cubicBezTo>
                  <a:cubicBezTo>
                    <a:pt x="117" y="122"/>
                    <a:pt x="118" y="121"/>
                    <a:pt x="119" y="120"/>
                  </a:cubicBezTo>
                  <a:cubicBezTo>
                    <a:pt x="132" y="107"/>
                    <a:pt x="140" y="89"/>
                    <a:pt x="140" y="69"/>
                  </a:cubicBezTo>
                  <a:cubicBezTo>
                    <a:pt x="140" y="44"/>
                    <a:pt x="125" y="21"/>
                    <a:pt x="105" y="10"/>
                  </a:cubicBezTo>
                  <a:cubicBezTo>
                    <a:pt x="103" y="9"/>
                    <a:pt x="102" y="8"/>
                    <a:pt x="101" y="8"/>
                  </a:cubicBezTo>
                  <a:cubicBezTo>
                    <a:pt x="91" y="3"/>
                    <a:pt x="81" y="0"/>
                    <a:pt x="7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9" name="Freeform 20315">
              <a:extLst>
                <a:ext uri="{FF2B5EF4-FFF2-40B4-BE49-F238E27FC236}">
                  <a16:creationId xmlns:a16="http://schemas.microsoft.com/office/drawing/2014/main" id="{157EEE33-FCF7-4FDE-A1BC-94F1543EE402}"/>
                </a:ext>
              </a:extLst>
            </p:cNvPr>
            <p:cNvSpPr/>
            <p:nvPr/>
          </p:nvSpPr>
          <p:spPr bwMode="auto">
            <a:xfrm>
              <a:off x="5096531" y="-592493"/>
              <a:ext cx="46023" cy="45356"/>
            </a:xfrm>
            <a:custGeom>
              <a:avLst/>
              <a:gdLst>
                <a:gd name="T0" fmla="*/ 15 w 29"/>
                <a:gd name="T1" fmla="*/ 0 h 29"/>
                <a:gd name="T2" fmla="*/ 15 w 29"/>
                <a:gd name="T3" fmla="*/ 0 h 29"/>
                <a:gd name="T4" fmla="*/ 10 w 29"/>
                <a:gd name="T5" fmla="*/ 1 h 29"/>
                <a:gd name="T6" fmla="*/ 6 w 29"/>
                <a:gd name="T7" fmla="*/ 3 h 29"/>
                <a:gd name="T8" fmla="*/ 1 w 29"/>
                <a:gd name="T9" fmla="*/ 9 h 29"/>
                <a:gd name="T10" fmla="*/ 0 w 29"/>
                <a:gd name="T11" fmla="*/ 13 h 29"/>
                <a:gd name="T12" fmla="*/ 0 w 29"/>
                <a:gd name="T13" fmla="*/ 14 h 29"/>
                <a:gd name="T14" fmla="*/ 9 w 29"/>
                <a:gd name="T15" fmla="*/ 27 h 29"/>
                <a:gd name="T16" fmla="*/ 13 w 29"/>
                <a:gd name="T17" fmla="*/ 29 h 29"/>
                <a:gd name="T18" fmla="*/ 15 w 29"/>
                <a:gd name="T19" fmla="*/ 29 h 29"/>
                <a:gd name="T20" fmla="*/ 15 w 29"/>
                <a:gd name="T21" fmla="*/ 29 h 29"/>
                <a:gd name="T22" fmla="*/ 29 w 29"/>
                <a:gd name="T23" fmla="*/ 19 h 29"/>
                <a:gd name="T24" fmla="*/ 29 w 29"/>
                <a:gd name="T25" fmla="*/ 14 h 29"/>
                <a:gd name="T26" fmla="*/ 29 w 29"/>
                <a:gd name="T27" fmla="*/ 14 h 29"/>
                <a:gd name="T28" fmla="*/ 15 w 29"/>
                <a:gd name="T2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29">
                  <a:moveTo>
                    <a:pt x="15" y="0"/>
                  </a:moveTo>
                  <a:cubicBezTo>
                    <a:pt x="15" y="0"/>
                    <a:pt x="15" y="0"/>
                    <a:pt x="15" y="0"/>
                  </a:cubicBezTo>
                  <a:cubicBezTo>
                    <a:pt x="13" y="0"/>
                    <a:pt x="11" y="0"/>
                    <a:pt x="10" y="1"/>
                  </a:cubicBezTo>
                  <a:cubicBezTo>
                    <a:pt x="8" y="1"/>
                    <a:pt x="7" y="2"/>
                    <a:pt x="6" y="3"/>
                  </a:cubicBezTo>
                  <a:cubicBezTo>
                    <a:pt x="4" y="5"/>
                    <a:pt x="2" y="7"/>
                    <a:pt x="1" y="9"/>
                  </a:cubicBezTo>
                  <a:cubicBezTo>
                    <a:pt x="1" y="10"/>
                    <a:pt x="1" y="12"/>
                    <a:pt x="0" y="13"/>
                  </a:cubicBezTo>
                  <a:cubicBezTo>
                    <a:pt x="0" y="14"/>
                    <a:pt x="0" y="14"/>
                    <a:pt x="0" y="14"/>
                  </a:cubicBezTo>
                  <a:cubicBezTo>
                    <a:pt x="1" y="20"/>
                    <a:pt x="4" y="25"/>
                    <a:pt x="9" y="27"/>
                  </a:cubicBezTo>
                  <a:cubicBezTo>
                    <a:pt x="10" y="28"/>
                    <a:pt x="11" y="28"/>
                    <a:pt x="13" y="29"/>
                  </a:cubicBezTo>
                  <a:cubicBezTo>
                    <a:pt x="14" y="29"/>
                    <a:pt x="14" y="29"/>
                    <a:pt x="15" y="29"/>
                  </a:cubicBezTo>
                  <a:cubicBezTo>
                    <a:pt x="15" y="29"/>
                    <a:pt x="15" y="29"/>
                    <a:pt x="15" y="29"/>
                  </a:cubicBezTo>
                  <a:cubicBezTo>
                    <a:pt x="22" y="29"/>
                    <a:pt x="27" y="24"/>
                    <a:pt x="29" y="19"/>
                  </a:cubicBezTo>
                  <a:cubicBezTo>
                    <a:pt x="29" y="17"/>
                    <a:pt x="29" y="16"/>
                    <a:pt x="29" y="14"/>
                  </a:cubicBezTo>
                  <a:cubicBezTo>
                    <a:pt x="29" y="14"/>
                    <a:pt x="29" y="14"/>
                    <a:pt x="29" y="14"/>
                  </a:cubicBezTo>
                  <a:cubicBezTo>
                    <a:pt x="29" y="6"/>
                    <a:pt x="23"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0" name="Freeform 20316">
              <a:extLst>
                <a:ext uri="{FF2B5EF4-FFF2-40B4-BE49-F238E27FC236}">
                  <a16:creationId xmlns:a16="http://schemas.microsoft.com/office/drawing/2014/main" id="{01031274-A385-42A9-BFAE-8220BD47ADDC}"/>
                </a:ext>
              </a:extLst>
            </p:cNvPr>
            <p:cNvSpPr>
              <a:spLocks noEditPoints="1"/>
            </p:cNvSpPr>
            <p:nvPr/>
          </p:nvSpPr>
          <p:spPr bwMode="auto">
            <a:xfrm>
              <a:off x="5074520" y="-616505"/>
              <a:ext cx="91380" cy="92714"/>
            </a:xfrm>
            <a:custGeom>
              <a:avLst/>
              <a:gdLst>
                <a:gd name="T0" fmla="*/ 19 w 58"/>
                <a:gd name="T1" fmla="*/ 10 h 59"/>
                <a:gd name="T2" fmla="*/ 29 w 58"/>
                <a:gd name="T3" fmla="*/ 8 h 59"/>
                <a:gd name="T4" fmla="*/ 29 w 58"/>
                <a:gd name="T5" fmla="*/ 8 h 59"/>
                <a:gd name="T6" fmla="*/ 50 w 58"/>
                <a:gd name="T7" fmla="*/ 29 h 59"/>
                <a:gd name="T8" fmla="*/ 50 w 58"/>
                <a:gd name="T9" fmla="*/ 31 h 59"/>
                <a:gd name="T10" fmla="*/ 50 w 58"/>
                <a:gd name="T11" fmla="*/ 35 h 59"/>
                <a:gd name="T12" fmla="*/ 29 w 58"/>
                <a:gd name="T13" fmla="*/ 51 h 59"/>
                <a:gd name="T14" fmla="*/ 29 w 58"/>
                <a:gd name="T15" fmla="*/ 51 h 59"/>
                <a:gd name="T16" fmla="*/ 24 w 58"/>
                <a:gd name="T17" fmla="*/ 50 h 59"/>
                <a:gd name="T18" fmla="*/ 20 w 58"/>
                <a:gd name="T19" fmla="*/ 49 h 59"/>
                <a:gd name="T20" fmla="*/ 7 w 58"/>
                <a:gd name="T21" fmla="*/ 30 h 59"/>
                <a:gd name="T22" fmla="*/ 8 w 58"/>
                <a:gd name="T23" fmla="*/ 27 h 59"/>
                <a:gd name="T24" fmla="*/ 8 w 58"/>
                <a:gd name="T25" fmla="*/ 23 h 59"/>
                <a:gd name="T26" fmla="*/ 15 w 58"/>
                <a:gd name="T27" fmla="*/ 13 h 59"/>
                <a:gd name="T28" fmla="*/ 19 w 58"/>
                <a:gd name="T29" fmla="*/ 10 h 59"/>
                <a:gd name="T30" fmla="*/ 29 w 58"/>
                <a:gd name="T31" fmla="*/ 0 h 59"/>
                <a:gd name="T32" fmla="*/ 28 w 58"/>
                <a:gd name="T33" fmla="*/ 0 h 59"/>
                <a:gd name="T34" fmla="*/ 14 w 58"/>
                <a:gd name="T35" fmla="*/ 4 h 59"/>
                <a:gd name="T36" fmla="*/ 10 w 58"/>
                <a:gd name="T37" fmla="*/ 7 h 59"/>
                <a:gd name="T38" fmla="*/ 1 w 58"/>
                <a:gd name="T39" fmla="*/ 22 h 59"/>
                <a:gd name="T40" fmla="*/ 0 w 58"/>
                <a:gd name="T41" fmla="*/ 26 h 59"/>
                <a:gd name="T42" fmla="*/ 0 w 58"/>
                <a:gd name="T43" fmla="*/ 30 h 59"/>
                <a:gd name="T44" fmla="*/ 16 w 58"/>
                <a:gd name="T45" fmla="*/ 56 h 59"/>
                <a:gd name="T46" fmla="*/ 20 w 58"/>
                <a:gd name="T47" fmla="*/ 57 h 59"/>
                <a:gd name="T48" fmla="*/ 29 w 58"/>
                <a:gd name="T49" fmla="*/ 59 h 59"/>
                <a:gd name="T50" fmla="*/ 29 w 58"/>
                <a:gd name="T51" fmla="*/ 59 h 59"/>
                <a:gd name="T52" fmla="*/ 57 w 58"/>
                <a:gd name="T53" fmla="*/ 37 h 59"/>
                <a:gd name="T54" fmla="*/ 58 w 58"/>
                <a:gd name="T55" fmla="*/ 32 h 59"/>
                <a:gd name="T56" fmla="*/ 58 w 58"/>
                <a:gd name="T57" fmla="*/ 29 h 59"/>
                <a:gd name="T58" fmla="*/ 29 w 58"/>
                <a:gd name="T5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9">
                  <a:moveTo>
                    <a:pt x="19" y="10"/>
                  </a:moveTo>
                  <a:cubicBezTo>
                    <a:pt x="22" y="9"/>
                    <a:pt x="25" y="8"/>
                    <a:pt x="29" y="8"/>
                  </a:cubicBezTo>
                  <a:cubicBezTo>
                    <a:pt x="29" y="8"/>
                    <a:pt x="29" y="8"/>
                    <a:pt x="29" y="8"/>
                  </a:cubicBezTo>
                  <a:cubicBezTo>
                    <a:pt x="41" y="8"/>
                    <a:pt x="50" y="17"/>
                    <a:pt x="50" y="29"/>
                  </a:cubicBezTo>
                  <a:cubicBezTo>
                    <a:pt x="50" y="29"/>
                    <a:pt x="50" y="30"/>
                    <a:pt x="50" y="31"/>
                  </a:cubicBezTo>
                  <a:cubicBezTo>
                    <a:pt x="50" y="32"/>
                    <a:pt x="50" y="34"/>
                    <a:pt x="50" y="35"/>
                  </a:cubicBezTo>
                  <a:cubicBezTo>
                    <a:pt x="47" y="44"/>
                    <a:pt x="39" y="50"/>
                    <a:pt x="29" y="51"/>
                  </a:cubicBezTo>
                  <a:cubicBezTo>
                    <a:pt x="29" y="51"/>
                    <a:pt x="29" y="51"/>
                    <a:pt x="29" y="51"/>
                  </a:cubicBezTo>
                  <a:cubicBezTo>
                    <a:pt x="27" y="51"/>
                    <a:pt x="25" y="50"/>
                    <a:pt x="24" y="50"/>
                  </a:cubicBezTo>
                  <a:cubicBezTo>
                    <a:pt x="22" y="50"/>
                    <a:pt x="21" y="49"/>
                    <a:pt x="20" y="49"/>
                  </a:cubicBezTo>
                  <a:cubicBezTo>
                    <a:pt x="13" y="45"/>
                    <a:pt x="8" y="38"/>
                    <a:pt x="7" y="30"/>
                  </a:cubicBezTo>
                  <a:cubicBezTo>
                    <a:pt x="7" y="29"/>
                    <a:pt x="7" y="28"/>
                    <a:pt x="8" y="27"/>
                  </a:cubicBezTo>
                  <a:cubicBezTo>
                    <a:pt x="8" y="26"/>
                    <a:pt x="8" y="24"/>
                    <a:pt x="8" y="23"/>
                  </a:cubicBezTo>
                  <a:cubicBezTo>
                    <a:pt x="10" y="19"/>
                    <a:pt x="12" y="15"/>
                    <a:pt x="15" y="13"/>
                  </a:cubicBezTo>
                  <a:cubicBezTo>
                    <a:pt x="16" y="12"/>
                    <a:pt x="18" y="11"/>
                    <a:pt x="19" y="10"/>
                  </a:cubicBezTo>
                  <a:moveTo>
                    <a:pt x="29" y="0"/>
                  </a:moveTo>
                  <a:cubicBezTo>
                    <a:pt x="29" y="0"/>
                    <a:pt x="29" y="0"/>
                    <a:pt x="28" y="0"/>
                  </a:cubicBezTo>
                  <a:cubicBezTo>
                    <a:pt x="23" y="0"/>
                    <a:pt x="18" y="2"/>
                    <a:pt x="14" y="4"/>
                  </a:cubicBezTo>
                  <a:cubicBezTo>
                    <a:pt x="12" y="5"/>
                    <a:pt x="11" y="6"/>
                    <a:pt x="10" y="7"/>
                  </a:cubicBezTo>
                  <a:cubicBezTo>
                    <a:pt x="6" y="10"/>
                    <a:pt x="2" y="16"/>
                    <a:pt x="1" y="22"/>
                  </a:cubicBezTo>
                  <a:cubicBezTo>
                    <a:pt x="0" y="23"/>
                    <a:pt x="0" y="25"/>
                    <a:pt x="0" y="26"/>
                  </a:cubicBezTo>
                  <a:cubicBezTo>
                    <a:pt x="0" y="27"/>
                    <a:pt x="0" y="28"/>
                    <a:pt x="0" y="30"/>
                  </a:cubicBezTo>
                  <a:cubicBezTo>
                    <a:pt x="0" y="41"/>
                    <a:pt x="6" y="51"/>
                    <a:pt x="16" y="56"/>
                  </a:cubicBezTo>
                  <a:cubicBezTo>
                    <a:pt x="17" y="56"/>
                    <a:pt x="19" y="57"/>
                    <a:pt x="20" y="57"/>
                  </a:cubicBezTo>
                  <a:cubicBezTo>
                    <a:pt x="23" y="58"/>
                    <a:pt x="26" y="59"/>
                    <a:pt x="29" y="59"/>
                  </a:cubicBezTo>
                  <a:cubicBezTo>
                    <a:pt x="29" y="59"/>
                    <a:pt x="29" y="59"/>
                    <a:pt x="29" y="59"/>
                  </a:cubicBezTo>
                  <a:cubicBezTo>
                    <a:pt x="43" y="58"/>
                    <a:pt x="54" y="49"/>
                    <a:pt x="57" y="37"/>
                  </a:cubicBezTo>
                  <a:cubicBezTo>
                    <a:pt x="58" y="35"/>
                    <a:pt x="58" y="34"/>
                    <a:pt x="58" y="32"/>
                  </a:cubicBezTo>
                  <a:cubicBezTo>
                    <a:pt x="58" y="31"/>
                    <a:pt x="58" y="30"/>
                    <a:pt x="58" y="29"/>
                  </a:cubicBezTo>
                  <a:cubicBezTo>
                    <a:pt x="58" y="13"/>
                    <a:pt x="45" y="0"/>
                    <a:pt x="2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1" name="Freeform 20317">
              <a:extLst>
                <a:ext uri="{FF2B5EF4-FFF2-40B4-BE49-F238E27FC236}">
                  <a16:creationId xmlns:a16="http://schemas.microsoft.com/office/drawing/2014/main" id="{8DDC304F-3CC3-469B-9A4F-52131A19B3D4}"/>
                </a:ext>
              </a:extLst>
            </p:cNvPr>
            <p:cNvSpPr/>
            <p:nvPr/>
          </p:nvSpPr>
          <p:spPr bwMode="auto">
            <a:xfrm>
              <a:off x="5359997" y="420685"/>
              <a:ext cx="60030" cy="60030"/>
            </a:xfrm>
            <a:custGeom>
              <a:avLst/>
              <a:gdLst>
                <a:gd name="T0" fmla="*/ 19 w 38"/>
                <a:gd name="T1" fmla="*/ 0 h 38"/>
                <a:gd name="T2" fmla="*/ 19 w 38"/>
                <a:gd name="T3" fmla="*/ 0 h 38"/>
                <a:gd name="T4" fmla="*/ 19 w 38"/>
                <a:gd name="T5" fmla="*/ 0 h 38"/>
                <a:gd name="T6" fmla="*/ 8 w 38"/>
                <a:gd name="T7" fmla="*/ 4 h 38"/>
                <a:gd name="T8" fmla="*/ 5 w 38"/>
                <a:gd name="T9" fmla="*/ 7 h 38"/>
                <a:gd name="T10" fmla="*/ 0 w 38"/>
                <a:gd name="T11" fmla="*/ 20 h 38"/>
                <a:gd name="T12" fmla="*/ 5 w 38"/>
                <a:gd name="T13" fmla="*/ 32 h 38"/>
                <a:gd name="T14" fmla="*/ 8 w 38"/>
                <a:gd name="T15" fmla="*/ 35 h 38"/>
                <a:gd name="T16" fmla="*/ 19 w 38"/>
                <a:gd name="T17" fmla="*/ 38 h 38"/>
                <a:gd name="T18" fmla="*/ 20 w 38"/>
                <a:gd name="T19" fmla="*/ 38 h 38"/>
                <a:gd name="T20" fmla="*/ 36 w 38"/>
                <a:gd name="T21" fmla="*/ 29 h 38"/>
                <a:gd name="T22" fmla="*/ 37 w 38"/>
                <a:gd name="T23" fmla="*/ 26 h 38"/>
                <a:gd name="T24" fmla="*/ 38 w 38"/>
                <a:gd name="T25" fmla="*/ 19 h 38"/>
                <a:gd name="T26" fmla="*/ 37 w 38"/>
                <a:gd name="T27" fmla="*/ 13 h 38"/>
                <a:gd name="T28" fmla="*/ 35 w 38"/>
                <a:gd name="T29" fmla="*/ 9 h 38"/>
                <a:gd name="T30" fmla="*/ 28 w 38"/>
                <a:gd name="T31" fmla="*/ 2 h 38"/>
                <a:gd name="T32" fmla="*/ 24 w 38"/>
                <a:gd name="T33" fmla="*/ 1 h 38"/>
                <a:gd name="T34" fmla="*/ 19 w 38"/>
                <a:gd name="T3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38">
                  <a:moveTo>
                    <a:pt x="19" y="0"/>
                  </a:moveTo>
                  <a:cubicBezTo>
                    <a:pt x="19" y="0"/>
                    <a:pt x="19" y="0"/>
                    <a:pt x="19" y="0"/>
                  </a:cubicBezTo>
                  <a:cubicBezTo>
                    <a:pt x="19" y="0"/>
                    <a:pt x="19" y="0"/>
                    <a:pt x="19" y="0"/>
                  </a:cubicBezTo>
                  <a:cubicBezTo>
                    <a:pt x="15" y="0"/>
                    <a:pt x="11" y="2"/>
                    <a:pt x="8" y="4"/>
                  </a:cubicBezTo>
                  <a:cubicBezTo>
                    <a:pt x="7" y="5"/>
                    <a:pt x="6" y="6"/>
                    <a:pt x="5" y="7"/>
                  </a:cubicBezTo>
                  <a:cubicBezTo>
                    <a:pt x="2" y="10"/>
                    <a:pt x="0" y="15"/>
                    <a:pt x="0" y="20"/>
                  </a:cubicBezTo>
                  <a:cubicBezTo>
                    <a:pt x="0" y="24"/>
                    <a:pt x="2" y="28"/>
                    <a:pt x="5" y="32"/>
                  </a:cubicBezTo>
                  <a:cubicBezTo>
                    <a:pt x="6" y="33"/>
                    <a:pt x="7" y="34"/>
                    <a:pt x="8" y="35"/>
                  </a:cubicBezTo>
                  <a:cubicBezTo>
                    <a:pt x="11" y="37"/>
                    <a:pt x="15" y="38"/>
                    <a:pt x="19" y="38"/>
                  </a:cubicBezTo>
                  <a:cubicBezTo>
                    <a:pt x="19" y="38"/>
                    <a:pt x="20" y="38"/>
                    <a:pt x="20" y="38"/>
                  </a:cubicBezTo>
                  <a:cubicBezTo>
                    <a:pt x="26" y="38"/>
                    <a:pt x="32" y="35"/>
                    <a:pt x="36" y="29"/>
                  </a:cubicBezTo>
                  <a:cubicBezTo>
                    <a:pt x="36" y="28"/>
                    <a:pt x="37" y="27"/>
                    <a:pt x="37" y="26"/>
                  </a:cubicBezTo>
                  <a:cubicBezTo>
                    <a:pt x="38" y="23"/>
                    <a:pt x="38" y="21"/>
                    <a:pt x="38" y="19"/>
                  </a:cubicBezTo>
                  <a:cubicBezTo>
                    <a:pt x="38" y="17"/>
                    <a:pt x="38" y="15"/>
                    <a:pt x="37" y="13"/>
                  </a:cubicBezTo>
                  <a:cubicBezTo>
                    <a:pt x="37" y="11"/>
                    <a:pt x="36" y="10"/>
                    <a:pt x="35" y="9"/>
                  </a:cubicBezTo>
                  <a:cubicBezTo>
                    <a:pt x="33" y="6"/>
                    <a:pt x="31" y="3"/>
                    <a:pt x="28" y="2"/>
                  </a:cubicBezTo>
                  <a:cubicBezTo>
                    <a:pt x="26" y="1"/>
                    <a:pt x="25" y="1"/>
                    <a:pt x="24" y="1"/>
                  </a:cubicBezTo>
                  <a:cubicBezTo>
                    <a:pt x="22" y="0"/>
                    <a:pt x="21" y="0"/>
                    <a:pt x="1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2" name="Freeform 20318">
              <a:extLst>
                <a:ext uri="{FF2B5EF4-FFF2-40B4-BE49-F238E27FC236}">
                  <a16:creationId xmlns:a16="http://schemas.microsoft.com/office/drawing/2014/main" id="{979237A1-47BA-438C-A8BF-3E8234E05EF3}"/>
                </a:ext>
              </a:extLst>
            </p:cNvPr>
            <p:cNvSpPr>
              <a:spLocks noEditPoints="1"/>
            </p:cNvSpPr>
            <p:nvPr/>
          </p:nvSpPr>
          <p:spPr bwMode="auto">
            <a:xfrm>
              <a:off x="5328648" y="389336"/>
              <a:ext cx="122729" cy="122729"/>
            </a:xfrm>
            <a:custGeom>
              <a:avLst/>
              <a:gdLst>
                <a:gd name="T0" fmla="*/ 22 w 78"/>
                <a:gd name="T1" fmla="*/ 17 h 78"/>
                <a:gd name="T2" fmla="*/ 39 w 78"/>
                <a:gd name="T3" fmla="*/ 11 h 78"/>
                <a:gd name="T4" fmla="*/ 39 w 78"/>
                <a:gd name="T5" fmla="*/ 11 h 78"/>
                <a:gd name="T6" fmla="*/ 40 w 78"/>
                <a:gd name="T7" fmla="*/ 11 h 78"/>
                <a:gd name="T8" fmla="*/ 45 w 78"/>
                <a:gd name="T9" fmla="*/ 11 h 78"/>
                <a:gd name="T10" fmla="*/ 47 w 78"/>
                <a:gd name="T11" fmla="*/ 12 h 78"/>
                <a:gd name="T12" fmla="*/ 51 w 78"/>
                <a:gd name="T13" fmla="*/ 13 h 78"/>
                <a:gd name="T14" fmla="*/ 64 w 78"/>
                <a:gd name="T15" fmla="*/ 24 h 78"/>
                <a:gd name="T16" fmla="*/ 66 w 78"/>
                <a:gd name="T17" fmla="*/ 28 h 78"/>
                <a:gd name="T18" fmla="*/ 68 w 78"/>
                <a:gd name="T19" fmla="*/ 39 h 78"/>
                <a:gd name="T20" fmla="*/ 66 w 78"/>
                <a:gd name="T21" fmla="*/ 50 h 78"/>
                <a:gd name="T22" fmla="*/ 64 w 78"/>
                <a:gd name="T23" fmla="*/ 53 h 78"/>
                <a:gd name="T24" fmla="*/ 40 w 78"/>
                <a:gd name="T25" fmla="*/ 68 h 78"/>
                <a:gd name="T26" fmla="*/ 39 w 78"/>
                <a:gd name="T27" fmla="*/ 68 h 78"/>
                <a:gd name="T28" fmla="*/ 21 w 78"/>
                <a:gd name="T29" fmla="*/ 61 h 78"/>
                <a:gd name="T30" fmla="*/ 18 w 78"/>
                <a:gd name="T31" fmla="*/ 58 h 78"/>
                <a:gd name="T32" fmla="*/ 11 w 78"/>
                <a:gd name="T33" fmla="*/ 40 h 78"/>
                <a:gd name="T34" fmla="*/ 18 w 78"/>
                <a:gd name="T35" fmla="*/ 20 h 78"/>
                <a:gd name="T36" fmla="*/ 22 w 78"/>
                <a:gd name="T37" fmla="*/ 17 h 78"/>
                <a:gd name="T38" fmla="*/ 39 w 78"/>
                <a:gd name="T39" fmla="*/ 0 h 78"/>
                <a:gd name="T40" fmla="*/ 39 w 78"/>
                <a:gd name="T41" fmla="*/ 0 h 78"/>
                <a:gd name="T42" fmla="*/ 14 w 78"/>
                <a:gd name="T43" fmla="*/ 9 h 78"/>
                <a:gd name="T44" fmla="*/ 11 w 78"/>
                <a:gd name="T45" fmla="*/ 12 h 78"/>
                <a:gd name="T46" fmla="*/ 0 w 78"/>
                <a:gd name="T47" fmla="*/ 40 h 78"/>
                <a:gd name="T48" fmla="*/ 11 w 78"/>
                <a:gd name="T49" fmla="*/ 66 h 78"/>
                <a:gd name="T50" fmla="*/ 14 w 78"/>
                <a:gd name="T51" fmla="*/ 69 h 78"/>
                <a:gd name="T52" fmla="*/ 39 w 78"/>
                <a:gd name="T53" fmla="*/ 78 h 78"/>
                <a:gd name="T54" fmla="*/ 40 w 78"/>
                <a:gd name="T55" fmla="*/ 78 h 78"/>
                <a:gd name="T56" fmla="*/ 73 w 78"/>
                <a:gd name="T57" fmla="*/ 58 h 78"/>
                <a:gd name="T58" fmla="*/ 75 w 78"/>
                <a:gd name="T59" fmla="*/ 54 h 78"/>
                <a:gd name="T60" fmla="*/ 78 w 78"/>
                <a:gd name="T61" fmla="*/ 39 h 78"/>
                <a:gd name="T62" fmla="*/ 75 w 78"/>
                <a:gd name="T63" fmla="*/ 24 h 78"/>
                <a:gd name="T64" fmla="*/ 73 w 78"/>
                <a:gd name="T65" fmla="*/ 20 h 78"/>
                <a:gd name="T66" fmla="*/ 54 w 78"/>
                <a:gd name="T67" fmla="*/ 3 h 78"/>
                <a:gd name="T68" fmla="*/ 50 w 78"/>
                <a:gd name="T69" fmla="*/ 2 h 78"/>
                <a:gd name="T70" fmla="*/ 46 w 78"/>
                <a:gd name="T71" fmla="*/ 1 h 78"/>
                <a:gd name="T72" fmla="*/ 42 w 78"/>
                <a:gd name="T73" fmla="*/ 0 h 78"/>
                <a:gd name="T74" fmla="*/ 39 w 78"/>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78">
                  <a:moveTo>
                    <a:pt x="22" y="17"/>
                  </a:moveTo>
                  <a:cubicBezTo>
                    <a:pt x="26" y="13"/>
                    <a:pt x="32" y="11"/>
                    <a:pt x="39" y="11"/>
                  </a:cubicBezTo>
                  <a:cubicBezTo>
                    <a:pt x="39" y="11"/>
                    <a:pt x="39" y="11"/>
                    <a:pt x="39" y="11"/>
                  </a:cubicBezTo>
                  <a:cubicBezTo>
                    <a:pt x="40" y="11"/>
                    <a:pt x="40" y="11"/>
                    <a:pt x="40" y="11"/>
                  </a:cubicBezTo>
                  <a:cubicBezTo>
                    <a:pt x="42" y="11"/>
                    <a:pt x="43" y="11"/>
                    <a:pt x="45" y="11"/>
                  </a:cubicBezTo>
                  <a:cubicBezTo>
                    <a:pt x="45" y="11"/>
                    <a:pt x="46" y="12"/>
                    <a:pt x="47" y="12"/>
                  </a:cubicBezTo>
                  <a:cubicBezTo>
                    <a:pt x="48" y="12"/>
                    <a:pt x="49" y="13"/>
                    <a:pt x="51" y="13"/>
                  </a:cubicBezTo>
                  <a:cubicBezTo>
                    <a:pt x="56" y="16"/>
                    <a:pt x="61" y="20"/>
                    <a:pt x="64" y="24"/>
                  </a:cubicBezTo>
                  <a:cubicBezTo>
                    <a:pt x="64" y="26"/>
                    <a:pt x="65" y="27"/>
                    <a:pt x="66" y="28"/>
                  </a:cubicBezTo>
                  <a:cubicBezTo>
                    <a:pt x="67" y="32"/>
                    <a:pt x="68" y="35"/>
                    <a:pt x="68" y="39"/>
                  </a:cubicBezTo>
                  <a:cubicBezTo>
                    <a:pt x="68" y="43"/>
                    <a:pt x="67" y="46"/>
                    <a:pt x="66" y="50"/>
                  </a:cubicBezTo>
                  <a:cubicBezTo>
                    <a:pt x="65" y="51"/>
                    <a:pt x="65" y="52"/>
                    <a:pt x="64" y="53"/>
                  </a:cubicBezTo>
                  <a:cubicBezTo>
                    <a:pt x="59" y="62"/>
                    <a:pt x="50" y="68"/>
                    <a:pt x="40" y="68"/>
                  </a:cubicBezTo>
                  <a:cubicBezTo>
                    <a:pt x="40" y="68"/>
                    <a:pt x="39" y="68"/>
                    <a:pt x="39" y="68"/>
                  </a:cubicBezTo>
                  <a:cubicBezTo>
                    <a:pt x="33" y="68"/>
                    <a:pt x="26" y="65"/>
                    <a:pt x="21" y="61"/>
                  </a:cubicBezTo>
                  <a:cubicBezTo>
                    <a:pt x="20" y="60"/>
                    <a:pt x="19" y="59"/>
                    <a:pt x="18" y="58"/>
                  </a:cubicBezTo>
                  <a:cubicBezTo>
                    <a:pt x="14" y="53"/>
                    <a:pt x="11" y="47"/>
                    <a:pt x="11" y="40"/>
                  </a:cubicBezTo>
                  <a:cubicBezTo>
                    <a:pt x="11" y="32"/>
                    <a:pt x="14" y="25"/>
                    <a:pt x="18" y="20"/>
                  </a:cubicBezTo>
                  <a:cubicBezTo>
                    <a:pt x="19" y="19"/>
                    <a:pt x="20" y="18"/>
                    <a:pt x="22" y="17"/>
                  </a:cubicBezTo>
                  <a:moveTo>
                    <a:pt x="39" y="0"/>
                  </a:moveTo>
                  <a:cubicBezTo>
                    <a:pt x="39" y="0"/>
                    <a:pt x="39" y="0"/>
                    <a:pt x="39" y="0"/>
                  </a:cubicBezTo>
                  <a:cubicBezTo>
                    <a:pt x="29" y="1"/>
                    <a:pt x="21" y="4"/>
                    <a:pt x="14" y="9"/>
                  </a:cubicBezTo>
                  <a:cubicBezTo>
                    <a:pt x="13" y="10"/>
                    <a:pt x="12" y="11"/>
                    <a:pt x="11" y="12"/>
                  </a:cubicBezTo>
                  <a:cubicBezTo>
                    <a:pt x="4" y="20"/>
                    <a:pt x="0" y="29"/>
                    <a:pt x="0" y="40"/>
                  </a:cubicBezTo>
                  <a:cubicBezTo>
                    <a:pt x="1" y="50"/>
                    <a:pt x="5" y="59"/>
                    <a:pt x="11" y="66"/>
                  </a:cubicBezTo>
                  <a:cubicBezTo>
                    <a:pt x="12" y="67"/>
                    <a:pt x="13" y="68"/>
                    <a:pt x="14" y="69"/>
                  </a:cubicBezTo>
                  <a:cubicBezTo>
                    <a:pt x="21" y="75"/>
                    <a:pt x="30" y="78"/>
                    <a:pt x="39" y="78"/>
                  </a:cubicBezTo>
                  <a:cubicBezTo>
                    <a:pt x="40" y="78"/>
                    <a:pt x="40" y="78"/>
                    <a:pt x="40" y="78"/>
                  </a:cubicBezTo>
                  <a:cubicBezTo>
                    <a:pt x="54" y="78"/>
                    <a:pt x="67" y="70"/>
                    <a:pt x="73" y="58"/>
                  </a:cubicBezTo>
                  <a:cubicBezTo>
                    <a:pt x="74" y="57"/>
                    <a:pt x="75" y="55"/>
                    <a:pt x="75" y="54"/>
                  </a:cubicBezTo>
                  <a:cubicBezTo>
                    <a:pt x="77" y="49"/>
                    <a:pt x="78" y="44"/>
                    <a:pt x="78" y="39"/>
                  </a:cubicBezTo>
                  <a:cubicBezTo>
                    <a:pt x="78" y="33"/>
                    <a:pt x="77" y="28"/>
                    <a:pt x="75" y="24"/>
                  </a:cubicBezTo>
                  <a:cubicBezTo>
                    <a:pt x="74" y="22"/>
                    <a:pt x="74" y="21"/>
                    <a:pt x="73" y="20"/>
                  </a:cubicBezTo>
                  <a:cubicBezTo>
                    <a:pt x="69" y="12"/>
                    <a:pt x="62" y="7"/>
                    <a:pt x="54" y="3"/>
                  </a:cubicBezTo>
                  <a:cubicBezTo>
                    <a:pt x="53" y="3"/>
                    <a:pt x="52" y="2"/>
                    <a:pt x="50" y="2"/>
                  </a:cubicBezTo>
                  <a:cubicBezTo>
                    <a:pt x="49" y="1"/>
                    <a:pt x="47" y="1"/>
                    <a:pt x="46" y="1"/>
                  </a:cubicBezTo>
                  <a:cubicBezTo>
                    <a:pt x="44" y="1"/>
                    <a:pt x="43" y="0"/>
                    <a:pt x="42" y="0"/>
                  </a:cubicBezTo>
                  <a:cubicBezTo>
                    <a:pt x="41" y="0"/>
                    <a:pt x="40" y="0"/>
                    <a:pt x="3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3" name="Freeform 20423">
              <a:extLst>
                <a:ext uri="{FF2B5EF4-FFF2-40B4-BE49-F238E27FC236}">
                  <a16:creationId xmlns:a16="http://schemas.microsoft.com/office/drawing/2014/main" id="{315EE0A8-6C5A-480F-9C98-90C773269830}"/>
                </a:ext>
              </a:extLst>
            </p:cNvPr>
            <p:cNvSpPr/>
            <p:nvPr/>
          </p:nvSpPr>
          <p:spPr bwMode="auto">
            <a:xfrm>
              <a:off x="5276622" y="-947339"/>
              <a:ext cx="113391" cy="106721"/>
            </a:xfrm>
            <a:custGeom>
              <a:avLst/>
              <a:gdLst>
                <a:gd name="T0" fmla="*/ 36 w 72"/>
                <a:gd name="T1" fmla="*/ 0 h 68"/>
                <a:gd name="T2" fmla="*/ 24 w 72"/>
                <a:gd name="T3" fmla="*/ 2 h 68"/>
                <a:gd name="T4" fmla="*/ 20 w 72"/>
                <a:gd name="T5" fmla="*/ 4 h 68"/>
                <a:gd name="T6" fmla="*/ 3 w 72"/>
                <a:gd name="T7" fmla="*/ 29 h 68"/>
                <a:gd name="T8" fmla="*/ 32 w 72"/>
                <a:gd name="T9" fmla="*/ 67 h 68"/>
                <a:gd name="T10" fmla="*/ 37 w 72"/>
                <a:gd name="T11" fmla="*/ 68 h 68"/>
                <a:gd name="T12" fmla="*/ 70 w 72"/>
                <a:gd name="T13" fmla="*/ 39 h 68"/>
                <a:gd name="T14" fmla="*/ 56 w 72"/>
                <a:gd name="T15" fmla="*/ 6 h 68"/>
                <a:gd name="T16" fmla="*/ 53 w 72"/>
                <a:gd name="T17" fmla="*/ 4 h 68"/>
                <a:gd name="T18" fmla="*/ 43 w 72"/>
                <a:gd name="T19" fmla="*/ 0 h 68"/>
                <a:gd name="T20" fmla="*/ 42 w 72"/>
                <a:gd name="T21" fmla="*/ 0 h 68"/>
                <a:gd name="T22" fmla="*/ 38 w 72"/>
                <a:gd name="T23" fmla="*/ 0 h 68"/>
                <a:gd name="T24" fmla="*/ 36 w 72"/>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8">
                  <a:moveTo>
                    <a:pt x="36" y="0"/>
                  </a:moveTo>
                  <a:cubicBezTo>
                    <a:pt x="32" y="0"/>
                    <a:pt x="28" y="1"/>
                    <a:pt x="24" y="2"/>
                  </a:cubicBezTo>
                  <a:cubicBezTo>
                    <a:pt x="23" y="3"/>
                    <a:pt x="21" y="3"/>
                    <a:pt x="20" y="4"/>
                  </a:cubicBezTo>
                  <a:cubicBezTo>
                    <a:pt x="11" y="9"/>
                    <a:pt x="5" y="18"/>
                    <a:pt x="3" y="29"/>
                  </a:cubicBezTo>
                  <a:cubicBezTo>
                    <a:pt x="0" y="47"/>
                    <a:pt x="13" y="65"/>
                    <a:pt x="32" y="67"/>
                  </a:cubicBezTo>
                  <a:cubicBezTo>
                    <a:pt x="33" y="68"/>
                    <a:pt x="35" y="68"/>
                    <a:pt x="37" y="68"/>
                  </a:cubicBezTo>
                  <a:cubicBezTo>
                    <a:pt x="53" y="68"/>
                    <a:pt x="68" y="56"/>
                    <a:pt x="70" y="39"/>
                  </a:cubicBezTo>
                  <a:cubicBezTo>
                    <a:pt x="72" y="26"/>
                    <a:pt x="66" y="13"/>
                    <a:pt x="56" y="6"/>
                  </a:cubicBezTo>
                  <a:cubicBezTo>
                    <a:pt x="55" y="5"/>
                    <a:pt x="54" y="4"/>
                    <a:pt x="53" y="4"/>
                  </a:cubicBezTo>
                  <a:cubicBezTo>
                    <a:pt x="49" y="2"/>
                    <a:pt x="46" y="1"/>
                    <a:pt x="43" y="0"/>
                  </a:cubicBezTo>
                  <a:cubicBezTo>
                    <a:pt x="42" y="0"/>
                    <a:pt x="42" y="0"/>
                    <a:pt x="42" y="0"/>
                  </a:cubicBezTo>
                  <a:cubicBezTo>
                    <a:pt x="40" y="0"/>
                    <a:pt x="39" y="0"/>
                    <a:pt x="38" y="0"/>
                  </a:cubicBezTo>
                  <a:cubicBezTo>
                    <a:pt x="38" y="0"/>
                    <a:pt x="37" y="0"/>
                    <a:pt x="3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4" name="Freeform 20541">
              <a:extLst>
                <a:ext uri="{FF2B5EF4-FFF2-40B4-BE49-F238E27FC236}">
                  <a16:creationId xmlns:a16="http://schemas.microsoft.com/office/drawing/2014/main" id="{6851BD9A-0E50-4F8E-8AD4-96036B004A94}"/>
                </a:ext>
              </a:extLst>
            </p:cNvPr>
            <p:cNvSpPr/>
            <p:nvPr/>
          </p:nvSpPr>
          <p:spPr bwMode="auto">
            <a:xfrm>
              <a:off x="6887440" y="-1084740"/>
              <a:ext cx="132067" cy="132734"/>
            </a:xfrm>
            <a:custGeom>
              <a:avLst/>
              <a:gdLst>
                <a:gd name="T0" fmla="*/ 8 w 84"/>
                <a:gd name="T1" fmla="*/ 29 h 84"/>
                <a:gd name="T2" fmla="*/ 55 w 84"/>
                <a:gd name="T3" fmla="*/ 8 h 84"/>
                <a:gd name="T4" fmla="*/ 77 w 84"/>
                <a:gd name="T5" fmla="*/ 55 h 84"/>
                <a:gd name="T6" fmla="*/ 29 w 84"/>
                <a:gd name="T7" fmla="*/ 77 h 84"/>
                <a:gd name="T8" fmla="*/ 8 w 84"/>
                <a:gd name="T9" fmla="*/ 29 h 84"/>
              </a:gdLst>
              <a:ahLst/>
              <a:cxnLst>
                <a:cxn ang="0">
                  <a:pos x="T0" y="T1"/>
                </a:cxn>
                <a:cxn ang="0">
                  <a:pos x="T2" y="T3"/>
                </a:cxn>
                <a:cxn ang="0">
                  <a:pos x="T4" y="T5"/>
                </a:cxn>
                <a:cxn ang="0">
                  <a:pos x="T6" y="T7"/>
                </a:cxn>
                <a:cxn ang="0">
                  <a:pos x="T8" y="T9"/>
                </a:cxn>
              </a:cxnLst>
              <a:rect l="0" t="0" r="r" b="b"/>
              <a:pathLst>
                <a:path w="84" h="84">
                  <a:moveTo>
                    <a:pt x="8" y="29"/>
                  </a:moveTo>
                  <a:cubicBezTo>
                    <a:pt x="15" y="10"/>
                    <a:pt x="36" y="0"/>
                    <a:pt x="55" y="8"/>
                  </a:cubicBezTo>
                  <a:cubicBezTo>
                    <a:pt x="74" y="15"/>
                    <a:pt x="84" y="36"/>
                    <a:pt x="77" y="55"/>
                  </a:cubicBezTo>
                  <a:cubicBezTo>
                    <a:pt x="70" y="74"/>
                    <a:pt x="48" y="84"/>
                    <a:pt x="29" y="77"/>
                  </a:cubicBezTo>
                  <a:cubicBezTo>
                    <a:pt x="10" y="70"/>
                    <a:pt x="0" y="48"/>
                    <a:pt x="8" y="29"/>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5" name="Freeform 20648">
              <a:extLst>
                <a:ext uri="{FF2B5EF4-FFF2-40B4-BE49-F238E27FC236}">
                  <a16:creationId xmlns:a16="http://schemas.microsoft.com/office/drawing/2014/main" id="{88161A9A-0130-4267-90FC-58E0CEB08244}"/>
                </a:ext>
              </a:extLst>
            </p:cNvPr>
            <p:cNvSpPr/>
            <p:nvPr/>
          </p:nvSpPr>
          <p:spPr bwMode="auto">
            <a:xfrm>
              <a:off x="5875595" y="-168944"/>
              <a:ext cx="530935" cy="781729"/>
            </a:xfrm>
            <a:custGeom>
              <a:avLst/>
              <a:gdLst>
                <a:gd name="T0" fmla="*/ 787 w 796"/>
                <a:gd name="T1" fmla="*/ 0 h 1172"/>
                <a:gd name="T2" fmla="*/ 796 w 796"/>
                <a:gd name="T3" fmla="*/ 5 h 1172"/>
                <a:gd name="T4" fmla="*/ 9 w 796"/>
                <a:gd name="T5" fmla="*/ 1172 h 1172"/>
                <a:gd name="T6" fmla="*/ 0 w 796"/>
                <a:gd name="T7" fmla="*/ 1165 h 1172"/>
                <a:gd name="T8" fmla="*/ 787 w 796"/>
                <a:gd name="T9" fmla="*/ 0 h 1172"/>
              </a:gdLst>
              <a:ahLst/>
              <a:cxnLst>
                <a:cxn ang="0">
                  <a:pos x="T0" y="T1"/>
                </a:cxn>
                <a:cxn ang="0">
                  <a:pos x="T2" y="T3"/>
                </a:cxn>
                <a:cxn ang="0">
                  <a:pos x="T4" y="T5"/>
                </a:cxn>
                <a:cxn ang="0">
                  <a:pos x="T6" y="T7"/>
                </a:cxn>
                <a:cxn ang="0">
                  <a:pos x="T8" y="T9"/>
                </a:cxn>
              </a:cxnLst>
              <a:rect l="0" t="0" r="r" b="b"/>
              <a:pathLst>
                <a:path w="796" h="1172">
                  <a:moveTo>
                    <a:pt x="787" y="0"/>
                  </a:moveTo>
                  <a:lnTo>
                    <a:pt x="796" y="5"/>
                  </a:lnTo>
                  <a:lnTo>
                    <a:pt x="9" y="1172"/>
                  </a:lnTo>
                  <a:lnTo>
                    <a:pt x="0" y="1165"/>
                  </a:lnTo>
                  <a:lnTo>
                    <a:pt x="787"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6" name="Freeform 20654">
              <a:extLst>
                <a:ext uri="{FF2B5EF4-FFF2-40B4-BE49-F238E27FC236}">
                  <a16:creationId xmlns:a16="http://schemas.microsoft.com/office/drawing/2014/main" id="{4F227F7F-C4C8-4470-9E48-EEE763EF81F0}"/>
                </a:ext>
              </a:extLst>
            </p:cNvPr>
            <p:cNvSpPr>
              <a:spLocks noEditPoints="1"/>
            </p:cNvSpPr>
            <p:nvPr/>
          </p:nvSpPr>
          <p:spPr bwMode="auto">
            <a:xfrm>
              <a:off x="5484730" y="-172279"/>
              <a:ext cx="1446732" cy="1485418"/>
            </a:xfrm>
            <a:custGeom>
              <a:avLst/>
              <a:gdLst>
                <a:gd name="T0" fmla="*/ 2169 w 2169"/>
                <a:gd name="T1" fmla="*/ 154 h 2227"/>
                <a:gd name="T2" fmla="*/ 1422 w 2169"/>
                <a:gd name="T3" fmla="*/ 639 h 2227"/>
                <a:gd name="T4" fmla="*/ 1493 w 2169"/>
                <a:gd name="T5" fmla="*/ 1773 h 2227"/>
                <a:gd name="T6" fmla="*/ 1498 w 2169"/>
                <a:gd name="T7" fmla="*/ 1775 h 2227"/>
                <a:gd name="T8" fmla="*/ 791 w 2169"/>
                <a:gd name="T9" fmla="*/ 2227 h 2227"/>
                <a:gd name="T10" fmla="*/ 0 w 2169"/>
                <a:gd name="T11" fmla="*/ 1960 h 2227"/>
                <a:gd name="T12" fmla="*/ 2 w 2169"/>
                <a:gd name="T13" fmla="*/ 1950 h 2227"/>
                <a:gd name="T14" fmla="*/ 789 w 2169"/>
                <a:gd name="T15" fmla="*/ 2215 h 2227"/>
                <a:gd name="T16" fmla="*/ 1479 w 2169"/>
                <a:gd name="T17" fmla="*/ 1775 h 2227"/>
                <a:gd name="T18" fmla="*/ 581 w 2169"/>
                <a:gd name="T19" fmla="*/ 1173 h 2227"/>
                <a:gd name="T20" fmla="*/ 1413 w 2169"/>
                <a:gd name="T21" fmla="*/ 634 h 2227"/>
                <a:gd name="T22" fmla="*/ 1373 w 2169"/>
                <a:gd name="T23" fmla="*/ 0 h 2227"/>
                <a:gd name="T24" fmla="*/ 1380 w 2169"/>
                <a:gd name="T25" fmla="*/ 3 h 2227"/>
                <a:gd name="T26" fmla="*/ 2169 w 2169"/>
                <a:gd name="T27" fmla="*/ 154 h 2227"/>
                <a:gd name="T28" fmla="*/ 1422 w 2169"/>
                <a:gd name="T29" fmla="*/ 627 h 2227"/>
                <a:gd name="T30" fmla="*/ 2141 w 2169"/>
                <a:gd name="T31" fmla="*/ 159 h 2227"/>
                <a:gd name="T32" fmla="*/ 1384 w 2169"/>
                <a:gd name="T33" fmla="*/ 15 h 2227"/>
                <a:gd name="T34" fmla="*/ 1422 w 2169"/>
                <a:gd name="T35" fmla="*/ 627 h 2227"/>
                <a:gd name="T36" fmla="*/ 1484 w 2169"/>
                <a:gd name="T37" fmla="*/ 1766 h 2227"/>
                <a:gd name="T38" fmla="*/ 1413 w 2169"/>
                <a:gd name="T39" fmla="*/ 646 h 2227"/>
                <a:gd name="T40" fmla="*/ 600 w 2169"/>
                <a:gd name="T41" fmla="*/ 1173 h 2227"/>
                <a:gd name="T42" fmla="*/ 1484 w 2169"/>
                <a:gd name="T43" fmla="*/ 1766 h 2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9" h="2227">
                  <a:moveTo>
                    <a:pt x="2169" y="154"/>
                  </a:moveTo>
                  <a:lnTo>
                    <a:pt x="1422" y="639"/>
                  </a:lnTo>
                  <a:lnTo>
                    <a:pt x="1493" y="1773"/>
                  </a:lnTo>
                  <a:lnTo>
                    <a:pt x="1498" y="1775"/>
                  </a:lnTo>
                  <a:lnTo>
                    <a:pt x="791" y="2227"/>
                  </a:lnTo>
                  <a:lnTo>
                    <a:pt x="0" y="1960"/>
                  </a:lnTo>
                  <a:lnTo>
                    <a:pt x="2" y="1950"/>
                  </a:lnTo>
                  <a:lnTo>
                    <a:pt x="789" y="2215"/>
                  </a:lnTo>
                  <a:lnTo>
                    <a:pt x="1479" y="1775"/>
                  </a:lnTo>
                  <a:lnTo>
                    <a:pt x="581" y="1173"/>
                  </a:lnTo>
                  <a:lnTo>
                    <a:pt x="1413" y="634"/>
                  </a:lnTo>
                  <a:lnTo>
                    <a:pt x="1373" y="0"/>
                  </a:lnTo>
                  <a:lnTo>
                    <a:pt x="1380" y="3"/>
                  </a:lnTo>
                  <a:lnTo>
                    <a:pt x="2169" y="154"/>
                  </a:lnTo>
                  <a:close/>
                  <a:moveTo>
                    <a:pt x="1422" y="627"/>
                  </a:moveTo>
                  <a:lnTo>
                    <a:pt x="2141" y="159"/>
                  </a:lnTo>
                  <a:lnTo>
                    <a:pt x="1384" y="15"/>
                  </a:lnTo>
                  <a:lnTo>
                    <a:pt x="1422" y="627"/>
                  </a:lnTo>
                  <a:close/>
                  <a:moveTo>
                    <a:pt x="1484" y="1766"/>
                  </a:moveTo>
                  <a:lnTo>
                    <a:pt x="1413" y="646"/>
                  </a:lnTo>
                  <a:lnTo>
                    <a:pt x="600" y="1173"/>
                  </a:lnTo>
                  <a:lnTo>
                    <a:pt x="1484" y="1766"/>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7" name="Freeform 20656">
              <a:extLst>
                <a:ext uri="{FF2B5EF4-FFF2-40B4-BE49-F238E27FC236}">
                  <a16:creationId xmlns:a16="http://schemas.microsoft.com/office/drawing/2014/main" id="{3676122B-071D-43F8-82C1-05A8085FEC81}"/>
                </a:ext>
              </a:extLst>
            </p:cNvPr>
            <p:cNvSpPr/>
            <p:nvPr/>
          </p:nvSpPr>
          <p:spPr bwMode="auto">
            <a:xfrm>
              <a:off x="6870098" y="-638515"/>
              <a:ext cx="620981" cy="1255969"/>
            </a:xfrm>
            <a:custGeom>
              <a:avLst/>
              <a:gdLst>
                <a:gd name="T0" fmla="*/ 921 w 931"/>
                <a:gd name="T1" fmla="*/ 0 h 1883"/>
                <a:gd name="T2" fmla="*/ 931 w 931"/>
                <a:gd name="T3" fmla="*/ 9 h 1883"/>
                <a:gd name="T4" fmla="*/ 85 w 931"/>
                <a:gd name="T5" fmla="*/ 858 h 1883"/>
                <a:gd name="T6" fmla="*/ 12 w 931"/>
                <a:gd name="T7" fmla="*/ 1883 h 1883"/>
                <a:gd name="T8" fmla="*/ 0 w 931"/>
                <a:gd name="T9" fmla="*/ 1881 h 1883"/>
                <a:gd name="T10" fmla="*/ 73 w 931"/>
                <a:gd name="T11" fmla="*/ 853 h 1883"/>
                <a:gd name="T12" fmla="*/ 75 w 931"/>
                <a:gd name="T13" fmla="*/ 853 h 1883"/>
                <a:gd name="T14" fmla="*/ 921 w 931"/>
                <a:gd name="T15" fmla="*/ 0 h 18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1883">
                  <a:moveTo>
                    <a:pt x="921" y="0"/>
                  </a:moveTo>
                  <a:lnTo>
                    <a:pt x="931" y="9"/>
                  </a:lnTo>
                  <a:lnTo>
                    <a:pt x="85" y="858"/>
                  </a:lnTo>
                  <a:lnTo>
                    <a:pt x="12" y="1883"/>
                  </a:lnTo>
                  <a:lnTo>
                    <a:pt x="0" y="1881"/>
                  </a:lnTo>
                  <a:lnTo>
                    <a:pt x="73" y="853"/>
                  </a:lnTo>
                  <a:lnTo>
                    <a:pt x="75" y="853"/>
                  </a:lnTo>
                  <a:lnTo>
                    <a:pt x="921"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8" name="Freeform 20676">
              <a:extLst>
                <a:ext uri="{FF2B5EF4-FFF2-40B4-BE49-F238E27FC236}">
                  <a16:creationId xmlns:a16="http://schemas.microsoft.com/office/drawing/2014/main" id="{7E1C1C7C-0B5E-4571-89A8-E85E9BD0D2D1}"/>
                </a:ext>
              </a:extLst>
            </p:cNvPr>
            <p:cNvSpPr/>
            <p:nvPr/>
          </p:nvSpPr>
          <p:spPr bwMode="auto">
            <a:xfrm>
              <a:off x="4289459" y="922275"/>
              <a:ext cx="80708" cy="80040"/>
            </a:xfrm>
            <a:custGeom>
              <a:avLst/>
              <a:gdLst>
                <a:gd name="T0" fmla="*/ 45 w 51"/>
                <a:gd name="T1" fmla="*/ 35 h 51"/>
                <a:gd name="T2" fmla="*/ 15 w 51"/>
                <a:gd name="T3" fmla="*/ 45 h 51"/>
                <a:gd name="T4" fmla="*/ 5 w 51"/>
                <a:gd name="T5" fmla="*/ 15 h 51"/>
                <a:gd name="T6" fmla="*/ 35 w 51"/>
                <a:gd name="T7" fmla="*/ 5 h 51"/>
                <a:gd name="T8" fmla="*/ 45 w 51"/>
                <a:gd name="T9" fmla="*/ 35 h 51"/>
              </a:gdLst>
              <a:ahLst/>
              <a:cxnLst>
                <a:cxn ang="0">
                  <a:pos x="T0" y="T1"/>
                </a:cxn>
                <a:cxn ang="0">
                  <a:pos x="T2" y="T3"/>
                </a:cxn>
                <a:cxn ang="0">
                  <a:pos x="T4" y="T5"/>
                </a:cxn>
                <a:cxn ang="0">
                  <a:pos x="T6" y="T7"/>
                </a:cxn>
                <a:cxn ang="0">
                  <a:pos x="T8" y="T9"/>
                </a:cxn>
              </a:cxnLst>
              <a:rect l="0" t="0" r="r" b="b"/>
              <a:pathLst>
                <a:path w="51" h="51">
                  <a:moveTo>
                    <a:pt x="45" y="35"/>
                  </a:moveTo>
                  <a:cubicBezTo>
                    <a:pt x="39" y="46"/>
                    <a:pt x="26" y="51"/>
                    <a:pt x="15" y="45"/>
                  </a:cubicBezTo>
                  <a:cubicBezTo>
                    <a:pt x="4" y="39"/>
                    <a:pt x="0" y="26"/>
                    <a:pt x="5" y="15"/>
                  </a:cubicBezTo>
                  <a:cubicBezTo>
                    <a:pt x="11" y="4"/>
                    <a:pt x="24" y="0"/>
                    <a:pt x="35" y="5"/>
                  </a:cubicBezTo>
                  <a:cubicBezTo>
                    <a:pt x="46" y="11"/>
                    <a:pt x="51" y="24"/>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9" name="Freeform 20677">
              <a:extLst>
                <a:ext uri="{FF2B5EF4-FFF2-40B4-BE49-F238E27FC236}">
                  <a16:creationId xmlns:a16="http://schemas.microsoft.com/office/drawing/2014/main" id="{EA9327F7-F3E3-4585-AA4D-3B4DB955058D}"/>
                </a:ext>
              </a:extLst>
            </p:cNvPr>
            <p:cNvSpPr/>
            <p:nvPr/>
          </p:nvSpPr>
          <p:spPr bwMode="auto">
            <a:xfrm>
              <a:off x="4863082" y="907601"/>
              <a:ext cx="148742" cy="146741"/>
            </a:xfrm>
            <a:custGeom>
              <a:avLst/>
              <a:gdLst>
                <a:gd name="T0" fmla="*/ 83 w 94"/>
                <a:gd name="T1" fmla="*/ 65 h 93"/>
                <a:gd name="T2" fmla="*/ 28 w 94"/>
                <a:gd name="T3" fmla="*/ 83 h 93"/>
                <a:gd name="T4" fmla="*/ 10 w 94"/>
                <a:gd name="T5" fmla="*/ 28 h 93"/>
                <a:gd name="T6" fmla="*/ 66 w 94"/>
                <a:gd name="T7" fmla="*/ 10 h 93"/>
                <a:gd name="T8" fmla="*/ 83 w 94"/>
                <a:gd name="T9" fmla="*/ 65 h 93"/>
              </a:gdLst>
              <a:ahLst/>
              <a:cxnLst>
                <a:cxn ang="0">
                  <a:pos x="T0" y="T1"/>
                </a:cxn>
                <a:cxn ang="0">
                  <a:pos x="T2" y="T3"/>
                </a:cxn>
                <a:cxn ang="0">
                  <a:pos x="T4" y="T5"/>
                </a:cxn>
                <a:cxn ang="0">
                  <a:pos x="T6" y="T7"/>
                </a:cxn>
                <a:cxn ang="0">
                  <a:pos x="T8" y="T9"/>
                </a:cxn>
              </a:cxnLst>
              <a:rect l="0" t="0" r="r" b="b"/>
              <a:pathLst>
                <a:path w="94" h="93">
                  <a:moveTo>
                    <a:pt x="83" y="65"/>
                  </a:moveTo>
                  <a:cubicBezTo>
                    <a:pt x="73" y="86"/>
                    <a:pt x="48" y="93"/>
                    <a:pt x="28" y="83"/>
                  </a:cubicBezTo>
                  <a:cubicBezTo>
                    <a:pt x="8" y="73"/>
                    <a:pt x="0" y="48"/>
                    <a:pt x="10" y="28"/>
                  </a:cubicBezTo>
                  <a:cubicBezTo>
                    <a:pt x="21" y="8"/>
                    <a:pt x="45" y="0"/>
                    <a:pt x="66" y="10"/>
                  </a:cubicBezTo>
                  <a:cubicBezTo>
                    <a:pt x="86" y="21"/>
                    <a:pt x="94" y="45"/>
                    <a:pt x="83" y="65"/>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0" name="Freeform 20679">
              <a:extLst>
                <a:ext uri="{FF2B5EF4-FFF2-40B4-BE49-F238E27FC236}">
                  <a16:creationId xmlns:a16="http://schemas.microsoft.com/office/drawing/2014/main" id="{9F64F54C-2143-4F7F-94E5-F896B249FC80}"/>
                </a:ext>
              </a:extLst>
            </p:cNvPr>
            <p:cNvSpPr/>
            <p:nvPr/>
          </p:nvSpPr>
          <p:spPr bwMode="auto">
            <a:xfrm>
              <a:off x="5438707" y="1084356"/>
              <a:ext cx="92714" cy="92714"/>
            </a:xfrm>
            <a:custGeom>
              <a:avLst/>
              <a:gdLst>
                <a:gd name="T0" fmla="*/ 53 w 59"/>
                <a:gd name="T1" fmla="*/ 42 h 59"/>
                <a:gd name="T2" fmla="*/ 18 w 59"/>
                <a:gd name="T3" fmla="*/ 53 h 59"/>
                <a:gd name="T4" fmla="*/ 7 w 59"/>
                <a:gd name="T5" fmla="*/ 18 h 59"/>
                <a:gd name="T6" fmla="*/ 42 w 59"/>
                <a:gd name="T7" fmla="*/ 7 h 59"/>
                <a:gd name="T8" fmla="*/ 53 w 59"/>
                <a:gd name="T9" fmla="*/ 42 h 59"/>
              </a:gdLst>
              <a:ahLst/>
              <a:cxnLst>
                <a:cxn ang="0">
                  <a:pos x="T0" y="T1"/>
                </a:cxn>
                <a:cxn ang="0">
                  <a:pos x="T2" y="T3"/>
                </a:cxn>
                <a:cxn ang="0">
                  <a:pos x="T4" y="T5"/>
                </a:cxn>
                <a:cxn ang="0">
                  <a:pos x="T6" y="T7"/>
                </a:cxn>
                <a:cxn ang="0">
                  <a:pos x="T8" y="T9"/>
                </a:cxn>
              </a:cxnLst>
              <a:rect l="0" t="0" r="r" b="b"/>
              <a:pathLst>
                <a:path w="59" h="59">
                  <a:moveTo>
                    <a:pt x="53" y="42"/>
                  </a:moveTo>
                  <a:cubicBezTo>
                    <a:pt x="46" y="54"/>
                    <a:pt x="30" y="59"/>
                    <a:pt x="18" y="53"/>
                  </a:cubicBezTo>
                  <a:cubicBezTo>
                    <a:pt x="5" y="46"/>
                    <a:pt x="0" y="31"/>
                    <a:pt x="7" y="18"/>
                  </a:cubicBezTo>
                  <a:cubicBezTo>
                    <a:pt x="13" y="5"/>
                    <a:pt x="29" y="0"/>
                    <a:pt x="42" y="7"/>
                  </a:cubicBezTo>
                  <a:cubicBezTo>
                    <a:pt x="54" y="13"/>
                    <a:pt x="59" y="29"/>
                    <a:pt x="53" y="42"/>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1" name="Freeform 20680">
              <a:extLst>
                <a:ext uri="{FF2B5EF4-FFF2-40B4-BE49-F238E27FC236}">
                  <a16:creationId xmlns:a16="http://schemas.microsoft.com/office/drawing/2014/main" id="{3CA53268-4C8C-4107-BF26-135BFFCC0565}"/>
                </a:ext>
              </a:extLst>
            </p:cNvPr>
            <p:cNvSpPr/>
            <p:nvPr/>
          </p:nvSpPr>
          <p:spPr bwMode="auto">
            <a:xfrm>
              <a:off x="5801557" y="534078"/>
              <a:ext cx="152744" cy="152744"/>
            </a:xfrm>
            <a:custGeom>
              <a:avLst/>
              <a:gdLst>
                <a:gd name="T0" fmla="*/ 87 w 97"/>
                <a:gd name="T1" fmla="*/ 68 h 97"/>
                <a:gd name="T2" fmla="*/ 29 w 97"/>
                <a:gd name="T3" fmla="*/ 86 h 97"/>
                <a:gd name="T4" fmla="*/ 11 w 97"/>
                <a:gd name="T5" fmla="*/ 29 h 97"/>
                <a:gd name="T6" fmla="*/ 68 w 97"/>
                <a:gd name="T7" fmla="*/ 11 h 97"/>
                <a:gd name="T8" fmla="*/ 87 w 97"/>
                <a:gd name="T9" fmla="*/ 68 h 97"/>
              </a:gdLst>
              <a:ahLst/>
              <a:cxnLst>
                <a:cxn ang="0">
                  <a:pos x="T0" y="T1"/>
                </a:cxn>
                <a:cxn ang="0">
                  <a:pos x="T2" y="T3"/>
                </a:cxn>
                <a:cxn ang="0">
                  <a:pos x="T4" y="T5"/>
                </a:cxn>
                <a:cxn ang="0">
                  <a:pos x="T6" y="T7"/>
                </a:cxn>
                <a:cxn ang="0">
                  <a:pos x="T8" y="T9"/>
                </a:cxn>
              </a:cxnLst>
              <a:rect l="0" t="0" r="r" b="b"/>
              <a:pathLst>
                <a:path w="97" h="97">
                  <a:moveTo>
                    <a:pt x="87" y="68"/>
                  </a:moveTo>
                  <a:cubicBezTo>
                    <a:pt x="76" y="89"/>
                    <a:pt x="50" y="97"/>
                    <a:pt x="29" y="86"/>
                  </a:cubicBezTo>
                  <a:cubicBezTo>
                    <a:pt x="9" y="75"/>
                    <a:pt x="0" y="50"/>
                    <a:pt x="11" y="29"/>
                  </a:cubicBezTo>
                  <a:cubicBezTo>
                    <a:pt x="22" y="8"/>
                    <a:pt x="47" y="0"/>
                    <a:pt x="68" y="11"/>
                  </a:cubicBezTo>
                  <a:cubicBezTo>
                    <a:pt x="89" y="21"/>
                    <a:pt x="97" y="47"/>
                    <a:pt x="87" y="68"/>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2" name="Freeform 20681">
              <a:extLst>
                <a:ext uri="{FF2B5EF4-FFF2-40B4-BE49-F238E27FC236}">
                  <a16:creationId xmlns:a16="http://schemas.microsoft.com/office/drawing/2014/main" id="{F700C421-C0CA-4B66-96F9-DE45A664923C}"/>
                </a:ext>
              </a:extLst>
            </p:cNvPr>
            <p:cNvSpPr/>
            <p:nvPr/>
          </p:nvSpPr>
          <p:spPr bwMode="auto">
            <a:xfrm>
              <a:off x="5969642" y="1267116"/>
              <a:ext cx="84042" cy="83376"/>
            </a:xfrm>
            <a:custGeom>
              <a:avLst/>
              <a:gdLst>
                <a:gd name="T0" fmla="*/ 48 w 53"/>
                <a:gd name="T1" fmla="*/ 37 h 53"/>
                <a:gd name="T2" fmla="*/ 16 w 53"/>
                <a:gd name="T3" fmla="*/ 47 h 53"/>
                <a:gd name="T4" fmla="*/ 6 w 53"/>
                <a:gd name="T5" fmla="*/ 16 h 53"/>
                <a:gd name="T6" fmla="*/ 37 w 53"/>
                <a:gd name="T7" fmla="*/ 6 h 53"/>
                <a:gd name="T8" fmla="*/ 48 w 53"/>
                <a:gd name="T9" fmla="*/ 37 h 53"/>
              </a:gdLst>
              <a:ahLst/>
              <a:cxnLst>
                <a:cxn ang="0">
                  <a:pos x="T0" y="T1"/>
                </a:cxn>
                <a:cxn ang="0">
                  <a:pos x="T2" y="T3"/>
                </a:cxn>
                <a:cxn ang="0">
                  <a:pos x="T4" y="T5"/>
                </a:cxn>
                <a:cxn ang="0">
                  <a:pos x="T6" y="T7"/>
                </a:cxn>
                <a:cxn ang="0">
                  <a:pos x="T8" y="T9"/>
                </a:cxn>
              </a:cxnLst>
              <a:rect l="0" t="0" r="r" b="b"/>
              <a:pathLst>
                <a:path w="53" h="53">
                  <a:moveTo>
                    <a:pt x="48" y="37"/>
                  </a:moveTo>
                  <a:cubicBezTo>
                    <a:pt x="42" y="49"/>
                    <a:pt x="27" y="53"/>
                    <a:pt x="16" y="47"/>
                  </a:cubicBezTo>
                  <a:cubicBezTo>
                    <a:pt x="4" y="42"/>
                    <a:pt x="0" y="27"/>
                    <a:pt x="6" y="16"/>
                  </a:cubicBezTo>
                  <a:cubicBezTo>
                    <a:pt x="12" y="4"/>
                    <a:pt x="26" y="0"/>
                    <a:pt x="37" y="6"/>
                  </a:cubicBezTo>
                  <a:cubicBezTo>
                    <a:pt x="49" y="12"/>
                    <a:pt x="53" y="26"/>
                    <a:pt x="48" y="3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3" name="Freeform 20683">
              <a:extLst>
                <a:ext uri="{FF2B5EF4-FFF2-40B4-BE49-F238E27FC236}">
                  <a16:creationId xmlns:a16="http://schemas.microsoft.com/office/drawing/2014/main" id="{49760966-7CAC-41B6-9BA7-332E2EF499CA}"/>
                </a:ext>
              </a:extLst>
            </p:cNvPr>
            <p:cNvSpPr/>
            <p:nvPr/>
          </p:nvSpPr>
          <p:spPr bwMode="auto">
            <a:xfrm>
              <a:off x="6377849" y="198575"/>
              <a:ext cx="104053" cy="105387"/>
            </a:xfrm>
            <a:custGeom>
              <a:avLst/>
              <a:gdLst>
                <a:gd name="T0" fmla="*/ 59 w 66"/>
                <a:gd name="T1" fmla="*/ 47 h 67"/>
                <a:gd name="T2" fmla="*/ 20 w 66"/>
                <a:gd name="T3" fmla="*/ 60 h 67"/>
                <a:gd name="T4" fmla="*/ 7 w 66"/>
                <a:gd name="T5" fmla="*/ 20 h 67"/>
                <a:gd name="T6" fmla="*/ 47 w 66"/>
                <a:gd name="T7" fmla="*/ 8 h 67"/>
                <a:gd name="T8" fmla="*/ 59 w 66"/>
                <a:gd name="T9" fmla="*/ 47 h 67"/>
              </a:gdLst>
              <a:ahLst/>
              <a:cxnLst>
                <a:cxn ang="0">
                  <a:pos x="T0" y="T1"/>
                </a:cxn>
                <a:cxn ang="0">
                  <a:pos x="T2" y="T3"/>
                </a:cxn>
                <a:cxn ang="0">
                  <a:pos x="T4" y="T5"/>
                </a:cxn>
                <a:cxn ang="0">
                  <a:pos x="T6" y="T7"/>
                </a:cxn>
                <a:cxn ang="0">
                  <a:pos x="T8" y="T9"/>
                </a:cxn>
              </a:cxnLst>
              <a:rect l="0" t="0" r="r" b="b"/>
              <a:pathLst>
                <a:path w="66" h="67">
                  <a:moveTo>
                    <a:pt x="59" y="47"/>
                  </a:moveTo>
                  <a:cubicBezTo>
                    <a:pt x="52" y="61"/>
                    <a:pt x="34" y="67"/>
                    <a:pt x="20" y="60"/>
                  </a:cubicBezTo>
                  <a:cubicBezTo>
                    <a:pt x="6" y="52"/>
                    <a:pt x="0" y="35"/>
                    <a:pt x="7" y="20"/>
                  </a:cubicBezTo>
                  <a:cubicBezTo>
                    <a:pt x="15" y="6"/>
                    <a:pt x="32" y="0"/>
                    <a:pt x="47" y="8"/>
                  </a:cubicBezTo>
                  <a:cubicBezTo>
                    <a:pt x="61" y="15"/>
                    <a:pt x="66" y="33"/>
                    <a:pt x="59" y="4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4" name="Freeform 20684">
              <a:extLst>
                <a:ext uri="{FF2B5EF4-FFF2-40B4-BE49-F238E27FC236}">
                  <a16:creationId xmlns:a16="http://schemas.microsoft.com/office/drawing/2014/main" id="{B3F395FE-E610-4A44-898F-D05FFBBB411E}"/>
                </a:ext>
              </a:extLst>
            </p:cNvPr>
            <p:cNvSpPr/>
            <p:nvPr/>
          </p:nvSpPr>
          <p:spPr bwMode="auto">
            <a:xfrm>
              <a:off x="6343165" y="-226973"/>
              <a:ext cx="121395" cy="119394"/>
            </a:xfrm>
            <a:custGeom>
              <a:avLst/>
              <a:gdLst>
                <a:gd name="T0" fmla="*/ 68 w 77"/>
                <a:gd name="T1" fmla="*/ 53 h 76"/>
                <a:gd name="T2" fmla="*/ 23 w 77"/>
                <a:gd name="T3" fmla="*/ 68 h 76"/>
                <a:gd name="T4" fmla="*/ 9 w 77"/>
                <a:gd name="T5" fmla="*/ 23 h 76"/>
                <a:gd name="T6" fmla="*/ 54 w 77"/>
                <a:gd name="T7" fmla="*/ 8 h 76"/>
                <a:gd name="T8" fmla="*/ 68 w 77"/>
                <a:gd name="T9" fmla="*/ 53 h 76"/>
              </a:gdLst>
              <a:ahLst/>
              <a:cxnLst>
                <a:cxn ang="0">
                  <a:pos x="T0" y="T1"/>
                </a:cxn>
                <a:cxn ang="0">
                  <a:pos x="T2" y="T3"/>
                </a:cxn>
                <a:cxn ang="0">
                  <a:pos x="T4" y="T5"/>
                </a:cxn>
                <a:cxn ang="0">
                  <a:pos x="T6" y="T7"/>
                </a:cxn>
                <a:cxn ang="0">
                  <a:pos x="T8" y="T9"/>
                </a:cxn>
              </a:cxnLst>
              <a:rect l="0" t="0" r="r" b="b"/>
              <a:pathLst>
                <a:path w="77" h="76">
                  <a:moveTo>
                    <a:pt x="68" y="53"/>
                  </a:moveTo>
                  <a:cubicBezTo>
                    <a:pt x="60" y="70"/>
                    <a:pt x="40" y="76"/>
                    <a:pt x="23" y="68"/>
                  </a:cubicBezTo>
                  <a:cubicBezTo>
                    <a:pt x="7" y="59"/>
                    <a:pt x="0" y="39"/>
                    <a:pt x="9" y="23"/>
                  </a:cubicBezTo>
                  <a:cubicBezTo>
                    <a:pt x="17" y="6"/>
                    <a:pt x="37" y="0"/>
                    <a:pt x="54" y="8"/>
                  </a:cubicBezTo>
                  <a:cubicBezTo>
                    <a:pt x="70" y="17"/>
                    <a:pt x="77" y="37"/>
                    <a:pt x="68" y="53"/>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5" name="Freeform 20709">
              <a:extLst>
                <a:ext uri="{FF2B5EF4-FFF2-40B4-BE49-F238E27FC236}">
                  <a16:creationId xmlns:a16="http://schemas.microsoft.com/office/drawing/2014/main" id="{A5BD627A-2C67-40A0-9845-1DAFE687E876}"/>
                </a:ext>
              </a:extLst>
            </p:cNvPr>
            <p:cNvSpPr/>
            <p:nvPr/>
          </p:nvSpPr>
          <p:spPr bwMode="auto">
            <a:xfrm>
              <a:off x="4901102" y="347984"/>
              <a:ext cx="98050" cy="96048"/>
            </a:xfrm>
            <a:custGeom>
              <a:avLst/>
              <a:gdLst>
                <a:gd name="T0" fmla="*/ 55 w 62"/>
                <a:gd name="T1" fmla="*/ 43 h 61"/>
                <a:gd name="T2" fmla="*/ 19 w 62"/>
                <a:gd name="T3" fmla="*/ 55 h 61"/>
                <a:gd name="T4" fmla="*/ 7 w 62"/>
                <a:gd name="T5" fmla="*/ 18 h 61"/>
                <a:gd name="T6" fmla="*/ 43 w 62"/>
                <a:gd name="T7" fmla="*/ 7 h 61"/>
                <a:gd name="T8" fmla="*/ 55 w 62"/>
                <a:gd name="T9" fmla="*/ 43 h 61"/>
              </a:gdLst>
              <a:ahLst/>
              <a:cxnLst>
                <a:cxn ang="0">
                  <a:pos x="T0" y="T1"/>
                </a:cxn>
                <a:cxn ang="0">
                  <a:pos x="T2" y="T3"/>
                </a:cxn>
                <a:cxn ang="0">
                  <a:pos x="T4" y="T5"/>
                </a:cxn>
                <a:cxn ang="0">
                  <a:pos x="T6" y="T7"/>
                </a:cxn>
                <a:cxn ang="0">
                  <a:pos x="T8" y="T9"/>
                </a:cxn>
              </a:cxnLst>
              <a:rect l="0" t="0" r="r" b="b"/>
              <a:pathLst>
                <a:path w="62" h="61">
                  <a:moveTo>
                    <a:pt x="55" y="43"/>
                  </a:moveTo>
                  <a:cubicBezTo>
                    <a:pt x="48" y="56"/>
                    <a:pt x="32" y="61"/>
                    <a:pt x="19" y="55"/>
                  </a:cubicBezTo>
                  <a:cubicBezTo>
                    <a:pt x="6" y="48"/>
                    <a:pt x="0" y="32"/>
                    <a:pt x="7" y="18"/>
                  </a:cubicBezTo>
                  <a:cubicBezTo>
                    <a:pt x="14" y="5"/>
                    <a:pt x="30" y="0"/>
                    <a:pt x="43" y="7"/>
                  </a:cubicBezTo>
                  <a:cubicBezTo>
                    <a:pt x="57" y="13"/>
                    <a:pt x="62" y="30"/>
                    <a:pt x="55" y="43"/>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6" name="Freeform 20710">
              <a:extLst>
                <a:ext uri="{FF2B5EF4-FFF2-40B4-BE49-F238E27FC236}">
                  <a16:creationId xmlns:a16="http://schemas.microsoft.com/office/drawing/2014/main" id="{E853EA2D-D6BB-465E-8E8B-9420E93D3493}"/>
                </a:ext>
              </a:extLst>
            </p:cNvPr>
            <p:cNvSpPr>
              <a:spLocks noEditPoints="1"/>
            </p:cNvSpPr>
            <p:nvPr/>
          </p:nvSpPr>
          <p:spPr bwMode="auto">
            <a:xfrm>
              <a:off x="4852410" y="297959"/>
              <a:ext cx="196766" cy="196766"/>
            </a:xfrm>
            <a:custGeom>
              <a:avLst/>
              <a:gdLst>
                <a:gd name="T0" fmla="*/ 37 w 125"/>
                <a:gd name="T1" fmla="*/ 111 h 125"/>
                <a:gd name="T2" fmla="*/ 13 w 125"/>
                <a:gd name="T3" fmla="*/ 38 h 125"/>
                <a:gd name="T4" fmla="*/ 87 w 125"/>
                <a:gd name="T5" fmla="*/ 14 h 125"/>
                <a:gd name="T6" fmla="*/ 111 w 125"/>
                <a:gd name="T7" fmla="*/ 88 h 125"/>
                <a:gd name="T8" fmla="*/ 37 w 125"/>
                <a:gd name="T9" fmla="*/ 111 h 125"/>
                <a:gd name="T10" fmla="*/ 80 w 125"/>
                <a:gd name="T11" fmla="*/ 27 h 125"/>
                <a:gd name="T12" fmla="*/ 27 w 125"/>
                <a:gd name="T13" fmla="*/ 44 h 125"/>
                <a:gd name="T14" fmla="*/ 44 w 125"/>
                <a:gd name="T15" fmla="*/ 98 h 125"/>
                <a:gd name="T16" fmla="*/ 98 w 125"/>
                <a:gd name="T17" fmla="*/ 81 h 125"/>
                <a:gd name="T18" fmla="*/ 80 w 125"/>
                <a:gd name="T19"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37" y="111"/>
                  </a:moveTo>
                  <a:cubicBezTo>
                    <a:pt x="10" y="98"/>
                    <a:pt x="0" y="64"/>
                    <a:pt x="13" y="38"/>
                  </a:cubicBezTo>
                  <a:cubicBezTo>
                    <a:pt x="27" y="11"/>
                    <a:pt x="60" y="0"/>
                    <a:pt x="87" y="14"/>
                  </a:cubicBezTo>
                  <a:cubicBezTo>
                    <a:pt x="114" y="28"/>
                    <a:pt x="125" y="61"/>
                    <a:pt x="111" y="88"/>
                  </a:cubicBezTo>
                  <a:cubicBezTo>
                    <a:pt x="97" y="115"/>
                    <a:pt x="64" y="125"/>
                    <a:pt x="37" y="111"/>
                  </a:cubicBezTo>
                  <a:close/>
                  <a:moveTo>
                    <a:pt x="80" y="27"/>
                  </a:moveTo>
                  <a:cubicBezTo>
                    <a:pt x="61" y="17"/>
                    <a:pt x="37" y="25"/>
                    <a:pt x="27" y="44"/>
                  </a:cubicBezTo>
                  <a:cubicBezTo>
                    <a:pt x="16" y="64"/>
                    <a:pt x="24" y="88"/>
                    <a:pt x="44" y="98"/>
                  </a:cubicBezTo>
                  <a:cubicBezTo>
                    <a:pt x="63" y="108"/>
                    <a:pt x="88" y="101"/>
                    <a:pt x="98" y="81"/>
                  </a:cubicBezTo>
                  <a:cubicBezTo>
                    <a:pt x="108" y="61"/>
                    <a:pt x="100" y="37"/>
                    <a:pt x="80" y="2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7" name="Freeform 20716">
              <a:extLst>
                <a:ext uri="{FF2B5EF4-FFF2-40B4-BE49-F238E27FC236}">
                  <a16:creationId xmlns:a16="http://schemas.microsoft.com/office/drawing/2014/main" id="{E737AF64-34A5-4AF6-ABCD-3C30DFE5B9BC}"/>
                </a:ext>
              </a:extLst>
            </p:cNvPr>
            <p:cNvSpPr/>
            <p:nvPr/>
          </p:nvSpPr>
          <p:spPr bwMode="auto">
            <a:xfrm>
              <a:off x="5703504" y="1181736"/>
              <a:ext cx="66034" cy="66700"/>
            </a:xfrm>
            <a:custGeom>
              <a:avLst/>
              <a:gdLst>
                <a:gd name="T0" fmla="*/ 37 w 42"/>
                <a:gd name="T1" fmla="*/ 29 h 42"/>
                <a:gd name="T2" fmla="*/ 13 w 42"/>
                <a:gd name="T3" fmla="*/ 37 h 42"/>
                <a:gd name="T4" fmla="*/ 5 w 42"/>
                <a:gd name="T5" fmla="*/ 12 h 42"/>
                <a:gd name="T6" fmla="*/ 30 w 42"/>
                <a:gd name="T7" fmla="*/ 4 h 42"/>
                <a:gd name="T8" fmla="*/ 37 w 42"/>
                <a:gd name="T9" fmla="*/ 29 h 42"/>
              </a:gdLst>
              <a:ahLst/>
              <a:cxnLst>
                <a:cxn ang="0">
                  <a:pos x="T0" y="T1"/>
                </a:cxn>
                <a:cxn ang="0">
                  <a:pos x="T2" y="T3"/>
                </a:cxn>
                <a:cxn ang="0">
                  <a:pos x="T4" y="T5"/>
                </a:cxn>
                <a:cxn ang="0">
                  <a:pos x="T6" y="T7"/>
                </a:cxn>
                <a:cxn ang="0">
                  <a:pos x="T8" y="T9"/>
                </a:cxn>
              </a:cxnLst>
              <a:rect l="0" t="0" r="r" b="b"/>
              <a:pathLst>
                <a:path w="42" h="42">
                  <a:moveTo>
                    <a:pt x="37" y="29"/>
                  </a:moveTo>
                  <a:cubicBezTo>
                    <a:pt x="33" y="38"/>
                    <a:pt x="22" y="42"/>
                    <a:pt x="13" y="37"/>
                  </a:cubicBezTo>
                  <a:cubicBezTo>
                    <a:pt x="4" y="32"/>
                    <a:pt x="0" y="21"/>
                    <a:pt x="5" y="12"/>
                  </a:cubicBezTo>
                  <a:cubicBezTo>
                    <a:pt x="9" y="3"/>
                    <a:pt x="20" y="0"/>
                    <a:pt x="30" y="4"/>
                  </a:cubicBezTo>
                  <a:cubicBezTo>
                    <a:pt x="39" y="9"/>
                    <a:pt x="42" y="20"/>
                    <a:pt x="37" y="29"/>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8" name="Freeform 20717">
              <a:extLst>
                <a:ext uri="{FF2B5EF4-FFF2-40B4-BE49-F238E27FC236}">
                  <a16:creationId xmlns:a16="http://schemas.microsoft.com/office/drawing/2014/main" id="{A40B4785-A4B8-4D94-BE7F-DC2B6928372C}"/>
                </a:ext>
              </a:extLst>
            </p:cNvPr>
            <p:cNvSpPr>
              <a:spLocks noEditPoints="1"/>
            </p:cNvSpPr>
            <p:nvPr/>
          </p:nvSpPr>
          <p:spPr bwMode="auto">
            <a:xfrm>
              <a:off x="5668820" y="1147052"/>
              <a:ext cx="135402" cy="134068"/>
            </a:xfrm>
            <a:custGeom>
              <a:avLst/>
              <a:gdLst>
                <a:gd name="T0" fmla="*/ 26 w 86"/>
                <a:gd name="T1" fmla="*/ 76 h 85"/>
                <a:gd name="T2" fmla="*/ 10 w 86"/>
                <a:gd name="T3" fmla="*/ 25 h 85"/>
                <a:gd name="T4" fmla="*/ 60 w 86"/>
                <a:gd name="T5" fmla="*/ 9 h 85"/>
                <a:gd name="T6" fmla="*/ 76 w 86"/>
                <a:gd name="T7" fmla="*/ 60 h 85"/>
                <a:gd name="T8" fmla="*/ 26 w 86"/>
                <a:gd name="T9" fmla="*/ 76 h 85"/>
                <a:gd name="T10" fmla="*/ 56 w 86"/>
                <a:gd name="T11" fmla="*/ 18 h 85"/>
                <a:gd name="T12" fmla="*/ 19 w 86"/>
                <a:gd name="T13" fmla="*/ 30 h 85"/>
                <a:gd name="T14" fmla="*/ 31 w 86"/>
                <a:gd name="T15" fmla="*/ 67 h 85"/>
                <a:gd name="T16" fmla="*/ 67 w 86"/>
                <a:gd name="T17" fmla="*/ 55 h 85"/>
                <a:gd name="T18" fmla="*/ 56 w 86"/>
                <a:gd name="T19"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26" y="76"/>
                  </a:moveTo>
                  <a:cubicBezTo>
                    <a:pt x="8" y="66"/>
                    <a:pt x="0" y="44"/>
                    <a:pt x="10" y="25"/>
                  </a:cubicBezTo>
                  <a:cubicBezTo>
                    <a:pt x="19" y="7"/>
                    <a:pt x="42" y="0"/>
                    <a:pt x="60" y="9"/>
                  </a:cubicBezTo>
                  <a:cubicBezTo>
                    <a:pt x="79" y="19"/>
                    <a:pt x="86" y="41"/>
                    <a:pt x="76" y="60"/>
                  </a:cubicBezTo>
                  <a:cubicBezTo>
                    <a:pt x="67" y="78"/>
                    <a:pt x="44" y="85"/>
                    <a:pt x="26" y="76"/>
                  </a:cubicBezTo>
                  <a:close/>
                  <a:moveTo>
                    <a:pt x="56" y="18"/>
                  </a:moveTo>
                  <a:cubicBezTo>
                    <a:pt x="42" y="11"/>
                    <a:pt x="26" y="17"/>
                    <a:pt x="19" y="30"/>
                  </a:cubicBezTo>
                  <a:cubicBezTo>
                    <a:pt x="12" y="43"/>
                    <a:pt x="17" y="60"/>
                    <a:pt x="31" y="67"/>
                  </a:cubicBezTo>
                  <a:cubicBezTo>
                    <a:pt x="44" y="74"/>
                    <a:pt x="60" y="69"/>
                    <a:pt x="67" y="55"/>
                  </a:cubicBezTo>
                  <a:cubicBezTo>
                    <a:pt x="74" y="42"/>
                    <a:pt x="69" y="25"/>
                    <a:pt x="56" y="18"/>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9" name="Freeform 20718">
              <a:extLst>
                <a:ext uri="{FF2B5EF4-FFF2-40B4-BE49-F238E27FC236}">
                  <a16:creationId xmlns:a16="http://schemas.microsoft.com/office/drawing/2014/main" id="{46A6E6DF-CC39-4F9E-9909-C803EFA4D614}"/>
                </a:ext>
              </a:extLst>
            </p:cNvPr>
            <p:cNvSpPr/>
            <p:nvPr/>
          </p:nvSpPr>
          <p:spPr bwMode="auto">
            <a:xfrm>
              <a:off x="5880260" y="21817"/>
              <a:ext cx="70702" cy="71370"/>
            </a:xfrm>
            <a:custGeom>
              <a:avLst/>
              <a:gdLst>
                <a:gd name="T0" fmla="*/ 40 w 45"/>
                <a:gd name="T1" fmla="*/ 32 h 45"/>
                <a:gd name="T2" fmla="*/ 14 w 45"/>
                <a:gd name="T3" fmla="*/ 40 h 45"/>
                <a:gd name="T4" fmla="*/ 5 w 45"/>
                <a:gd name="T5" fmla="*/ 14 h 45"/>
                <a:gd name="T6" fmla="*/ 32 w 45"/>
                <a:gd name="T7" fmla="*/ 5 h 45"/>
                <a:gd name="T8" fmla="*/ 40 w 45"/>
                <a:gd name="T9" fmla="*/ 32 h 45"/>
              </a:gdLst>
              <a:ahLst/>
              <a:cxnLst>
                <a:cxn ang="0">
                  <a:pos x="T0" y="T1"/>
                </a:cxn>
                <a:cxn ang="0">
                  <a:pos x="T2" y="T3"/>
                </a:cxn>
                <a:cxn ang="0">
                  <a:pos x="T4" y="T5"/>
                </a:cxn>
                <a:cxn ang="0">
                  <a:pos x="T6" y="T7"/>
                </a:cxn>
                <a:cxn ang="0">
                  <a:pos x="T8" y="T9"/>
                </a:cxn>
              </a:cxnLst>
              <a:rect l="0" t="0" r="r" b="b"/>
              <a:pathLst>
                <a:path w="45" h="45">
                  <a:moveTo>
                    <a:pt x="40" y="32"/>
                  </a:moveTo>
                  <a:cubicBezTo>
                    <a:pt x="35" y="41"/>
                    <a:pt x="23" y="45"/>
                    <a:pt x="14" y="40"/>
                  </a:cubicBezTo>
                  <a:cubicBezTo>
                    <a:pt x="4" y="35"/>
                    <a:pt x="0" y="23"/>
                    <a:pt x="5" y="14"/>
                  </a:cubicBezTo>
                  <a:cubicBezTo>
                    <a:pt x="10" y="4"/>
                    <a:pt x="22" y="0"/>
                    <a:pt x="32" y="5"/>
                  </a:cubicBezTo>
                  <a:cubicBezTo>
                    <a:pt x="41" y="10"/>
                    <a:pt x="45" y="22"/>
                    <a:pt x="40" y="32"/>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0" name="Freeform 20719">
              <a:extLst>
                <a:ext uri="{FF2B5EF4-FFF2-40B4-BE49-F238E27FC236}">
                  <a16:creationId xmlns:a16="http://schemas.microsoft.com/office/drawing/2014/main" id="{63C354DA-E532-4B6C-8479-C056CA1FEE9E}"/>
                </a:ext>
              </a:extLst>
            </p:cNvPr>
            <p:cNvSpPr>
              <a:spLocks noEditPoints="1"/>
            </p:cNvSpPr>
            <p:nvPr/>
          </p:nvSpPr>
          <p:spPr bwMode="auto">
            <a:xfrm>
              <a:off x="5843575" y="-14201"/>
              <a:ext cx="143406" cy="143406"/>
            </a:xfrm>
            <a:custGeom>
              <a:avLst/>
              <a:gdLst>
                <a:gd name="T0" fmla="*/ 27 w 91"/>
                <a:gd name="T1" fmla="*/ 81 h 91"/>
                <a:gd name="T2" fmla="*/ 10 w 91"/>
                <a:gd name="T3" fmla="*/ 27 h 91"/>
                <a:gd name="T4" fmla="*/ 64 w 91"/>
                <a:gd name="T5" fmla="*/ 10 h 91"/>
                <a:gd name="T6" fmla="*/ 81 w 91"/>
                <a:gd name="T7" fmla="*/ 64 h 91"/>
                <a:gd name="T8" fmla="*/ 27 w 91"/>
                <a:gd name="T9" fmla="*/ 81 h 91"/>
                <a:gd name="T10" fmla="*/ 59 w 91"/>
                <a:gd name="T11" fmla="*/ 20 h 91"/>
                <a:gd name="T12" fmla="*/ 20 w 91"/>
                <a:gd name="T13" fmla="*/ 32 h 91"/>
                <a:gd name="T14" fmla="*/ 32 w 91"/>
                <a:gd name="T15" fmla="*/ 72 h 91"/>
                <a:gd name="T16" fmla="*/ 72 w 91"/>
                <a:gd name="T17" fmla="*/ 59 h 91"/>
                <a:gd name="T18" fmla="*/ 59 w 91"/>
                <a:gd name="T19" fmla="*/ 2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1">
                  <a:moveTo>
                    <a:pt x="27" y="81"/>
                  </a:moveTo>
                  <a:cubicBezTo>
                    <a:pt x="8" y="71"/>
                    <a:pt x="0" y="47"/>
                    <a:pt x="10" y="27"/>
                  </a:cubicBezTo>
                  <a:cubicBezTo>
                    <a:pt x="20" y="8"/>
                    <a:pt x="44" y="0"/>
                    <a:pt x="64" y="10"/>
                  </a:cubicBezTo>
                  <a:cubicBezTo>
                    <a:pt x="84" y="20"/>
                    <a:pt x="91" y="44"/>
                    <a:pt x="81" y="64"/>
                  </a:cubicBezTo>
                  <a:cubicBezTo>
                    <a:pt x="71" y="84"/>
                    <a:pt x="47" y="91"/>
                    <a:pt x="27" y="81"/>
                  </a:cubicBezTo>
                  <a:close/>
                  <a:moveTo>
                    <a:pt x="59" y="20"/>
                  </a:moveTo>
                  <a:cubicBezTo>
                    <a:pt x="45" y="12"/>
                    <a:pt x="27" y="18"/>
                    <a:pt x="20" y="32"/>
                  </a:cubicBezTo>
                  <a:cubicBezTo>
                    <a:pt x="12" y="47"/>
                    <a:pt x="18" y="64"/>
                    <a:pt x="32" y="72"/>
                  </a:cubicBezTo>
                  <a:cubicBezTo>
                    <a:pt x="47" y="79"/>
                    <a:pt x="64" y="74"/>
                    <a:pt x="72" y="59"/>
                  </a:cubicBezTo>
                  <a:cubicBezTo>
                    <a:pt x="79" y="45"/>
                    <a:pt x="74" y="27"/>
                    <a:pt x="59" y="20"/>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1" name="Freeform 20720">
              <a:extLst>
                <a:ext uri="{FF2B5EF4-FFF2-40B4-BE49-F238E27FC236}">
                  <a16:creationId xmlns:a16="http://schemas.microsoft.com/office/drawing/2014/main" id="{B976A8CD-0E4F-4BEE-94D3-771DFB841994}"/>
                </a:ext>
              </a:extLst>
            </p:cNvPr>
            <p:cNvSpPr/>
            <p:nvPr/>
          </p:nvSpPr>
          <p:spPr bwMode="auto">
            <a:xfrm>
              <a:off x="6887435" y="-102913"/>
              <a:ext cx="70702" cy="71370"/>
            </a:xfrm>
            <a:custGeom>
              <a:avLst/>
              <a:gdLst>
                <a:gd name="T0" fmla="*/ 40 w 45"/>
                <a:gd name="T1" fmla="*/ 31 h 45"/>
                <a:gd name="T2" fmla="*/ 13 w 45"/>
                <a:gd name="T3" fmla="*/ 40 h 45"/>
                <a:gd name="T4" fmla="*/ 5 w 45"/>
                <a:gd name="T5" fmla="*/ 13 h 45"/>
                <a:gd name="T6" fmla="*/ 31 w 45"/>
                <a:gd name="T7" fmla="*/ 5 h 45"/>
                <a:gd name="T8" fmla="*/ 40 w 45"/>
                <a:gd name="T9" fmla="*/ 31 h 45"/>
              </a:gdLst>
              <a:ahLst/>
              <a:cxnLst>
                <a:cxn ang="0">
                  <a:pos x="T0" y="T1"/>
                </a:cxn>
                <a:cxn ang="0">
                  <a:pos x="T2" y="T3"/>
                </a:cxn>
                <a:cxn ang="0">
                  <a:pos x="T4" y="T5"/>
                </a:cxn>
                <a:cxn ang="0">
                  <a:pos x="T6" y="T7"/>
                </a:cxn>
                <a:cxn ang="0">
                  <a:pos x="T8" y="T9"/>
                </a:cxn>
              </a:cxnLst>
              <a:rect l="0" t="0" r="r" b="b"/>
              <a:pathLst>
                <a:path w="45" h="45">
                  <a:moveTo>
                    <a:pt x="40" y="31"/>
                  </a:moveTo>
                  <a:cubicBezTo>
                    <a:pt x="35" y="41"/>
                    <a:pt x="23" y="45"/>
                    <a:pt x="13" y="40"/>
                  </a:cubicBezTo>
                  <a:cubicBezTo>
                    <a:pt x="4" y="35"/>
                    <a:pt x="0" y="23"/>
                    <a:pt x="5" y="13"/>
                  </a:cubicBezTo>
                  <a:cubicBezTo>
                    <a:pt x="10" y="3"/>
                    <a:pt x="22" y="0"/>
                    <a:pt x="31" y="5"/>
                  </a:cubicBezTo>
                  <a:cubicBezTo>
                    <a:pt x="41" y="10"/>
                    <a:pt x="45" y="22"/>
                    <a:pt x="40" y="31"/>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92" name="Freeform 20721">
              <a:extLst>
                <a:ext uri="{FF2B5EF4-FFF2-40B4-BE49-F238E27FC236}">
                  <a16:creationId xmlns:a16="http://schemas.microsoft.com/office/drawing/2014/main" id="{6F95C0C6-55E3-4C1F-8400-F8DE4161D8E0}"/>
                </a:ext>
              </a:extLst>
            </p:cNvPr>
            <p:cNvSpPr>
              <a:spLocks noEditPoints="1"/>
            </p:cNvSpPr>
            <p:nvPr/>
          </p:nvSpPr>
          <p:spPr bwMode="auto">
            <a:xfrm>
              <a:off x="6850750" y="-140265"/>
              <a:ext cx="143406" cy="144740"/>
            </a:xfrm>
            <a:custGeom>
              <a:avLst/>
              <a:gdLst>
                <a:gd name="T0" fmla="*/ 27 w 91"/>
                <a:gd name="T1" fmla="*/ 82 h 92"/>
                <a:gd name="T2" fmla="*/ 10 w 91"/>
                <a:gd name="T3" fmla="*/ 28 h 92"/>
                <a:gd name="T4" fmla="*/ 64 w 91"/>
                <a:gd name="T5" fmla="*/ 11 h 92"/>
                <a:gd name="T6" fmla="*/ 81 w 91"/>
                <a:gd name="T7" fmla="*/ 65 h 92"/>
                <a:gd name="T8" fmla="*/ 27 w 91"/>
                <a:gd name="T9" fmla="*/ 82 h 92"/>
                <a:gd name="T10" fmla="*/ 59 w 91"/>
                <a:gd name="T11" fmla="*/ 20 h 92"/>
                <a:gd name="T12" fmla="*/ 19 w 91"/>
                <a:gd name="T13" fmla="*/ 33 h 92"/>
                <a:gd name="T14" fmla="*/ 32 w 91"/>
                <a:gd name="T15" fmla="*/ 72 h 92"/>
                <a:gd name="T16" fmla="*/ 71 w 91"/>
                <a:gd name="T17" fmla="*/ 60 h 92"/>
                <a:gd name="T18" fmla="*/ 59 w 91"/>
                <a:gd name="T1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27" y="82"/>
                  </a:moveTo>
                  <a:cubicBezTo>
                    <a:pt x="7" y="72"/>
                    <a:pt x="0" y="48"/>
                    <a:pt x="10" y="28"/>
                  </a:cubicBezTo>
                  <a:cubicBezTo>
                    <a:pt x="20" y="8"/>
                    <a:pt x="44" y="0"/>
                    <a:pt x="64" y="11"/>
                  </a:cubicBezTo>
                  <a:cubicBezTo>
                    <a:pt x="83" y="21"/>
                    <a:pt x="91" y="45"/>
                    <a:pt x="81" y="65"/>
                  </a:cubicBezTo>
                  <a:cubicBezTo>
                    <a:pt x="71" y="84"/>
                    <a:pt x="47" y="92"/>
                    <a:pt x="27" y="82"/>
                  </a:cubicBezTo>
                  <a:close/>
                  <a:moveTo>
                    <a:pt x="59" y="20"/>
                  </a:moveTo>
                  <a:cubicBezTo>
                    <a:pt x="44" y="13"/>
                    <a:pt x="27" y="18"/>
                    <a:pt x="19" y="33"/>
                  </a:cubicBezTo>
                  <a:cubicBezTo>
                    <a:pt x="12" y="47"/>
                    <a:pt x="18" y="65"/>
                    <a:pt x="32" y="72"/>
                  </a:cubicBezTo>
                  <a:cubicBezTo>
                    <a:pt x="46" y="80"/>
                    <a:pt x="64" y="74"/>
                    <a:pt x="71" y="60"/>
                  </a:cubicBezTo>
                  <a:cubicBezTo>
                    <a:pt x="79" y="45"/>
                    <a:pt x="73" y="28"/>
                    <a:pt x="59" y="20"/>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93" name="Freeform 20724">
              <a:extLst>
                <a:ext uri="{FF2B5EF4-FFF2-40B4-BE49-F238E27FC236}">
                  <a16:creationId xmlns:a16="http://schemas.microsoft.com/office/drawing/2014/main" id="{422BF568-B9CC-4F5D-BA59-8E3D4E76CD06}"/>
                </a:ext>
              </a:extLst>
            </p:cNvPr>
            <p:cNvSpPr/>
            <p:nvPr/>
          </p:nvSpPr>
          <p:spPr bwMode="auto">
            <a:xfrm>
              <a:off x="4890427" y="1627961"/>
              <a:ext cx="54694" cy="56696"/>
            </a:xfrm>
            <a:custGeom>
              <a:avLst/>
              <a:gdLst>
                <a:gd name="T0" fmla="*/ 31 w 35"/>
                <a:gd name="T1" fmla="*/ 25 h 36"/>
                <a:gd name="T2" fmla="*/ 10 w 35"/>
                <a:gd name="T3" fmla="*/ 32 h 36"/>
                <a:gd name="T4" fmla="*/ 4 w 35"/>
                <a:gd name="T5" fmla="*/ 11 h 36"/>
                <a:gd name="T6" fmla="*/ 25 w 35"/>
                <a:gd name="T7" fmla="*/ 4 h 36"/>
                <a:gd name="T8" fmla="*/ 31 w 35"/>
                <a:gd name="T9" fmla="*/ 25 h 36"/>
              </a:gdLst>
              <a:ahLst/>
              <a:cxnLst>
                <a:cxn ang="0">
                  <a:pos x="T0" y="T1"/>
                </a:cxn>
                <a:cxn ang="0">
                  <a:pos x="T2" y="T3"/>
                </a:cxn>
                <a:cxn ang="0">
                  <a:pos x="T4" y="T5"/>
                </a:cxn>
                <a:cxn ang="0">
                  <a:pos x="T6" y="T7"/>
                </a:cxn>
                <a:cxn ang="0">
                  <a:pos x="T8" y="T9"/>
                </a:cxn>
              </a:cxnLst>
              <a:rect l="0" t="0" r="r" b="b"/>
              <a:pathLst>
                <a:path w="35" h="36">
                  <a:moveTo>
                    <a:pt x="31" y="25"/>
                  </a:moveTo>
                  <a:cubicBezTo>
                    <a:pt x="27" y="33"/>
                    <a:pt x="18" y="36"/>
                    <a:pt x="10" y="32"/>
                  </a:cubicBezTo>
                  <a:cubicBezTo>
                    <a:pt x="3" y="28"/>
                    <a:pt x="0" y="19"/>
                    <a:pt x="4" y="11"/>
                  </a:cubicBezTo>
                  <a:cubicBezTo>
                    <a:pt x="8" y="3"/>
                    <a:pt x="17" y="0"/>
                    <a:pt x="25" y="4"/>
                  </a:cubicBezTo>
                  <a:cubicBezTo>
                    <a:pt x="32" y="8"/>
                    <a:pt x="35" y="18"/>
                    <a:pt x="31" y="2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4" name="Freeform 20722">
              <a:extLst>
                <a:ext uri="{FF2B5EF4-FFF2-40B4-BE49-F238E27FC236}">
                  <a16:creationId xmlns:a16="http://schemas.microsoft.com/office/drawing/2014/main" id="{9BE68DE8-1218-4B1E-B8ED-88798898587C}"/>
                </a:ext>
              </a:extLst>
            </p:cNvPr>
            <p:cNvSpPr/>
            <p:nvPr/>
          </p:nvSpPr>
          <p:spPr bwMode="auto">
            <a:xfrm>
              <a:off x="6409873" y="919938"/>
              <a:ext cx="156078" cy="156078"/>
            </a:xfrm>
            <a:custGeom>
              <a:avLst/>
              <a:gdLst>
                <a:gd name="T0" fmla="*/ 52 w 59"/>
                <a:gd name="T1" fmla="*/ 41 h 59"/>
                <a:gd name="T2" fmla="*/ 17 w 59"/>
                <a:gd name="T3" fmla="*/ 52 h 59"/>
                <a:gd name="T4" fmla="*/ 6 w 59"/>
                <a:gd name="T5" fmla="*/ 17 h 59"/>
                <a:gd name="T6" fmla="*/ 41 w 59"/>
                <a:gd name="T7" fmla="*/ 6 h 59"/>
                <a:gd name="T8" fmla="*/ 52 w 59"/>
                <a:gd name="T9" fmla="*/ 41 h 59"/>
              </a:gdLst>
              <a:ahLst/>
              <a:cxnLst>
                <a:cxn ang="0">
                  <a:pos x="T0" y="T1"/>
                </a:cxn>
                <a:cxn ang="0">
                  <a:pos x="T2" y="T3"/>
                </a:cxn>
                <a:cxn ang="0">
                  <a:pos x="T4" y="T5"/>
                </a:cxn>
                <a:cxn ang="0">
                  <a:pos x="T6" y="T7"/>
                </a:cxn>
                <a:cxn ang="0">
                  <a:pos x="T8" y="T9"/>
                </a:cxn>
              </a:cxnLst>
              <a:rect l="0" t="0" r="r" b="b"/>
              <a:pathLst>
                <a:path w="59" h="59">
                  <a:moveTo>
                    <a:pt x="52" y="41"/>
                  </a:moveTo>
                  <a:cubicBezTo>
                    <a:pt x="46" y="54"/>
                    <a:pt x="30" y="59"/>
                    <a:pt x="17" y="52"/>
                  </a:cubicBezTo>
                  <a:cubicBezTo>
                    <a:pt x="5" y="46"/>
                    <a:pt x="0" y="30"/>
                    <a:pt x="6" y="17"/>
                  </a:cubicBezTo>
                  <a:cubicBezTo>
                    <a:pt x="13" y="5"/>
                    <a:pt x="28" y="0"/>
                    <a:pt x="41" y="6"/>
                  </a:cubicBezTo>
                  <a:cubicBezTo>
                    <a:pt x="54" y="13"/>
                    <a:pt x="59" y="28"/>
                    <a:pt x="52" y="41"/>
                  </a:cubicBezTo>
                  <a:close/>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grpSp>
      <p:sp>
        <p:nvSpPr>
          <p:cNvPr id="195" name="椭圆 194">
            <a:extLst>
              <a:ext uri="{FF2B5EF4-FFF2-40B4-BE49-F238E27FC236}">
                <a16:creationId xmlns:a16="http://schemas.microsoft.com/office/drawing/2014/main" id="{1AD6C054-6589-4A29-A8A2-B6C242409B74}"/>
              </a:ext>
            </a:extLst>
          </p:cNvPr>
          <p:cNvSpPr/>
          <p:nvPr/>
        </p:nvSpPr>
        <p:spPr>
          <a:xfrm>
            <a:off x="6016389" y="1993427"/>
            <a:ext cx="159223" cy="15922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96" name="椭圆 195">
            <a:extLst>
              <a:ext uri="{FF2B5EF4-FFF2-40B4-BE49-F238E27FC236}">
                <a16:creationId xmlns:a16="http://schemas.microsoft.com/office/drawing/2014/main" id="{E26AD269-EF27-4B35-9D5D-2D3388EA0B6F}"/>
              </a:ext>
            </a:extLst>
          </p:cNvPr>
          <p:cNvSpPr/>
          <p:nvPr/>
        </p:nvSpPr>
        <p:spPr>
          <a:xfrm>
            <a:off x="6016389" y="4508778"/>
            <a:ext cx="159223" cy="15922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99" name="弦形 198">
            <a:extLst>
              <a:ext uri="{FF2B5EF4-FFF2-40B4-BE49-F238E27FC236}">
                <a16:creationId xmlns:a16="http://schemas.microsoft.com/office/drawing/2014/main" id="{2035D1EB-DF33-4489-86BC-F21A6D0EE332}"/>
              </a:ext>
            </a:extLst>
          </p:cNvPr>
          <p:cNvSpPr/>
          <p:nvPr/>
        </p:nvSpPr>
        <p:spPr>
          <a:xfrm rot="7898653">
            <a:off x="5601653" y="6474093"/>
            <a:ext cx="988694" cy="950116"/>
          </a:xfrm>
          <a:prstGeom prst="chord">
            <a:avLst>
              <a:gd name="adj1" fmla="val 2412988"/>
              <a:gd name="adj2" fmla="val 14173956"/>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00" name="弦形 199">
            <a:extLst>
              <a:ext uri="{FF2B5EF4-FFF2-40B4-BE49-F238E27FC236}">
                <a16:creationId xmlns:a16="http://schemas.microsoft.com/office/drawing/2014/main" id="{61B248AD-5203-4BF9-8D42-1BC29089CD70}"/>
              </a:ext>
            </a:extLst>
          </p:cNvPr>
          <p:cNvSpPr/>
          <p:nvPr/>
        </p:nvSpPr>
        <p:spPr>
          <a:xfrm rot="18728571">
            <a:off x="5601653" y="-566209"/>
            <a:ext cx="988694" cy="950116"/>
          </a:xfrm>
          <a:prstGeom prst="chord">
            <a:avLst>
              <a:gd name="adj1" fmla="val 2412988"/>
              <a:gd name="adj2" fmla="val 14173956"/>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02" name="TextBox 108">
            <a:extLst>
              <a:ext uri="{FF2B5EF4-FFF2-40B4-BE49-F238E27FC236}">
                <a16:creationId xmlns:a16="http://schemas.microsoft.com/office/drawing/2014/main" id="{DD2CBAB6-CEAE-4656-A06B-C8BF3A56B26E}"/>
              </a:ext>
            </a:extLst>
          </p:cNvPr>
          <p:cNvSpPr txBox="1"/>
          <p:nvPr/>
        </p:nvSpPr>
        <p:spPr>
          <a:xfrm>
            <a:off x="559136" y="4211025"/>
            <a:ext cx="5373597" cy="1347472"/>
          </a:xfrm>
          <a:prstGeom prst="rect">
            <a:avLst/>
          </a:prstGeom>
        </p:spPr>
        <p:txBody>
          <a:bodyPr vert="horz" wrap="square" lIns="0" tIns="0" rIns="0" bIns="0" anchor="ctr" anchorCtr="0">
            <a:noAutofit/>
          </a:bodyPr>
          <a:lstStyle/>
          <a:p>
            <a:pPr>
              <a:lnSpc>
                <a:spcPct val="115000"/>
              </a:lnSpc>
              <a:spcAft>
                <a:spcPts val="0"/>
              </a:spcAft>
            </a:pPr>
            <a:r>
              <a:rPr lang="zh-CN" altLang="zh-CN" sz="1400" dirty="0">
                <a:solidFill>
                  <a:schemeClr val="bg1">
                    <a:lumMod val="50000"/>
                  </a:schemeClr>
                </a:solidFill>
                <a:latin typeface="+mn-ea"/>
                <a:cs typeface="+mn-ea"/>
              </a:rPr>
              <a:t>不想当将军的士兵不是好士兵，不想做架构师的程序员不是好程序员。要成为一名优秀的架构师，分布式系统知识相当于内功心法，不可或缺。</a:t>
            </a:r>
          </a:p>
          <a:p>
            <a:r>
              <a:rPr lang="zh-CN" altLang="zh-CN" sz="1400" dirty="0">
                <a:solidFill>
                  <a:schemeClr val="bg1">
                    <a:lumMod val="50000"/>
                  </a:schemeClr>
                </a:solidFill>
                <a:latin typeface="+mn-ea"/>
                <a:cs typeface="+mn-ea"/>
              </a:rPr>
              <a:t>本课程目标在于系统性介绍分布式系统架构的核心知识点，并通过渐进式的教学方式，帮助学员将这些知识点串联起来，互为映衬，构建起完整的分布式技术知识体系。</a:t>
            </a:r>
            <a:endParaRPr lang="zh-CN" altLang="en-US" sz="1400" dirty="0">
              <a:solidFill>
                <a:schemeClr val="bg1">
                  <a:lumMod val="50000"/>
                </a:schemeClr>
              </a:solidFill>
              <a:latin typeface="+mn-ea"/>
              <a:cs typeface="+mn-ea"/>
            </a:endParaRPr>
          </a:p>
        </p:txBody>
      </p:sp>
      <p:sp>
        <p:nvSpPr>
          <p:cNvPr id="203" name="Rectangle 2">
            <a:extLst>
              <a:ext uri="{FF2B5EF4-FFF2-40B4-BE49-F238E27FC236}">
                <a16:creationId xmlns:a16="http://schemas.microsoft.com/office/drawing/2014/main" id="{76FEE83D-5AE9-480E-BF4D-7BF28EFAC01F}"/>
              </a:ext>
            </a:extLst>
          </p:cNvPr>
          <p:cNvSpPr/>
          <p:nvPr/>
        </p:nvSpPr>
        <p:spPr>
          <a:xfrm>
            <a:off x="2265476" y="3782639"/>
            <a:ext cx="1960916" cy="415498"/>
          </a:xfrm>
          <a:prstGeom prst="rect">
            <a:avLst/>
          </a:prstGeom>
        </p:spPr>
        <p:txBody>
          <a:bodyPr wrap="none" lIns="0" tIns="0" rIns="0" bIns="0" anchor="ctr">
            <a:normAutofit/>
          </a:bodyPr>
          <a:lstStyle/>
          <a:p>
            <a:pPr algn="ctr"/>
            <a:r>
              <a:rPr lang="zh-CN" altLang="en-US" b="1" dirty="0">
                <a:solidFill>
                  <a:srgbClr val="D67A71"/>
                </a:solidFill>
                <a:cs typeface="+mn-ea"/>
                <a:sym typeface="+mn-lt"/>
              </a:rPr>
              <a:t>本课程的目标</a:t>
            </a:r>
          </a:p>
        </p:txBody>
      </p:sp>
      <p:sp>
        <p:nvSpPr>
          <p:cNvPr id="207" name="文本框 3">
            <a:extLst>
              <a:ext uri="{FF2B5EF4-FFF2-40B4-BE49-F238E27FC236}">
                <a16:creationId xmlns:a16="http://schemas.microsoft.com/office/drawing/2014/main" id="{EB89925B-511A-4E3B-80CD-B4EBAE8933CC}"/>
              </a:ext>
            </a:extLst>
          </p:cNvPr>
          <p:cNvSpPr txBox="1">
            <a:spLocks noChangeArrowheads="1"/>
          </p:cNvSpPr>
          <p:nvPr/>
        </p:nvSpPr>
        <p:spPr bwMode="auto">
          <a:xfrm>
            <a:off x="7161" y="-2028"/>
            <a:ext cx="3305792" cy="886781"/>
          </a:xfrm>
          <a:prstGeom prst="rect">
            <a:avLst/>
          </a:prstGeom>
          <a:noFill/>
          <a:ln w="9525">
            <a:noFill/>
            <a:miter lim="800000"/>
            <a:headEnd/>
            <a:tailEnd/>
          </a:ln>
        </p:spPr>
        <p:txBody>
          <a:bodyPr wrap="square">
            <a:spAutoFit/>
          </a:bodyPr>
          <a:lstStyle/>
          <a:p>
            <a:pPr algn="ctr">
              <a:lnSpc>
                <a:spcPct val="130000"/>
              </a:lnSpc>
            </a:pPr>
            <a:r>
              <a:rPr lang="zh-CN" altLang="en-US" sz="4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mj-ea"/>
                <a:cs typeface="+mn-ea"/>
                <a:sym typeface="+mn-lt"/>
              </a:rPr>
              <a:t>课程目标</a:t>
            </a:r>
            <a:endParaRPr lang="en-US" altLang="zh-CN"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mj-ea"/>
              <a:cs typeface="+mn-ea"/>
              <a:sym typeface="+mn-lt"/>
            </a:endParaRPr>
          </a:p>
        </p:txBody>
      </p:sp>
      <p:sp>
        <p:nvSpPr>
          <p:cNvPr id="209" name="TextBox 108">
            <a:extLst>
              <a:ext uri="{FF2B5EF4-FFF2-40B4-BE49-F238E27FC236}">
                <a16:creationId xmlns:a16="http://schemas.microsoft.com/office/drawing/2014/main" id="{EA1711EF-C57D-45C0-95F8-B9BA0159D38A}"/>
              </a:ext>
            </a:extLst>
          </p:cNvPr>
          <p:cNvSpPr txBox="1"/>
          <p:nvPr/>
        </p:nvSpPr>
        <p:spPr>
          <a:xfrm>
            <a:off x="6428549" y="1834443"/>
            <a:ext cx="5373597" cy="1347472"/>
          </a:xfrm>
          <a:prstGeom prst="rect">
            <a:avLst/>
          </a:prstGeom>
        </p:spPr>
        <p:txBody>
          <a:bodyPr vert="horz" wrap="square" lIns="0" tIns="0" rIns="0" bIns="0" anchor="ctr" anchorCtr="0">
            <a:noAutofit/>
          </a:bodyPr>
          <a:lstStyle/>
          <a:p>
            <a:r>
              <a:rPr lang="zh-CN" altLang="zh-CN" sz="1400" dirty="0">
                <a:solidFill>
                  <a:schemeClr val="bg1">
                    <a:lumMod val="50000"/>
                  </a:schemeClr>
                </a:solidFill>
                <a:latin typeface="+mn-ea"/>
                <a:cs typeface="+mn-ea"/>
              </a:rPr>
              <a:t>分布式领域的概念繁多、知识庞杂、新兴技术层出不穷，这使得分布式技术的学习曲线比较陡峭。很多程序员在工作中多多少少接触过分布式系统，但是往往只了解部分概念，如果追根究底，却说不清本质和细节。而造成这种情况的原因，通常是因为大部分人的分布式知识点碎片化，不成体系，无法将这些点串联起来，融会贯通。</a:t>
            </a:r>
            <a:endParaRPr lang="en-US" altLang="zh-CN" sz="1400" dirty="0">
              <a:solidFill>
                <a:schemeClr val="bg1">
                  <a:lumMod val="50000"/>
                </a:schemeClr>
              </a:solidFill>
              <a:latin typeface="+mn-ea"/>
              <a:cs typeface="+mn-ea"/>
            </a:endParaRPr>
          </a:p>
        </p:txBody>
      </p:sp>
      <p:sp>
        <p:nvSpPr>
          <p:cNvPr id="210" name="Rectangle 2">
            <a:extLst>
              <a:ext uri="{FF2B5EF4-FFF2-40B4-BE49-F238E27FC236}">
                <a16:creationId xmlns:a16="http://schemas.microsoft.com/office/drawing/2014/main" id="{2641C229-2AB9-4E80-A502-021DF56CE2D7}"/>
              </a:ext>
            </a:extLst>
          </p:cNvPr>
          <p:cNvSpPr/>
          <p:nvPr/>
        </p:nvSpPr>
        <p:spPr>
          <a:xfrm>
            <a:off x="7923165" y="1476908"/>
            <a:ext cx="2384364" cy="415498"/>
          </a:xfrm>
          <a:prstGeom prst="rect">
            <a:avLst/>
          </a:prstGeom>
        </p:spPr>
        <p:txBody>
          <a:bodyPr wrap="none" lIns="0" tIns="0" rIns="0" bIns="0" anchor="ctr">
            <a:normAutofit/>
          </a:bodyPr>
          <a:lstStyle/>
          <a:p>
            <a:pPr algn="ctr"/>
            <a:r>
              <a:rPr lang="zh-CN" altLang="en-US" b="1" dirty="0">
                <a:solidFill>
                  <a:srgbClr val="D67A71"/>
                </a:solidFill>
                <a:cs typeface="+mn-ea"/>
                <a:sym typeface="+mn-lt"/>
              </a:rPr>
              <a:t>分布式为什么难学？</a:t>
            </a:r>
          </a:p>
        </p:txBody>
      </p:sp>
    </p:spTree>
    <p:extLst>
      <p:ext uri="{BB962C8B-B14F-4D97-AF65-F5344CB8AC3E}">
        <p14:creationId xmlns:p14="http://schemas.microsoft.com/office/powerpoint/2010/main" val="1251719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1000"/>
                                        <p:tgtEl>
                                          <p:spTgt spid="97"/>
                                        </p:tgtEl>
                                      </p:cBhvr>
                                    </p:animEffect>
                                  </p:childTnLst>
                                </p:cTn>
                              </p:par>
                              <p:par>
                                <p:cTn id="8" presetID="63" presetClass="path" presetSubtype="0" decel="30000" fill="hold" nodeType="withEffect">
                                  <p:stCondLst>
                                    <p:cond delay="500"/>
                                  </p:stCondLst>
                                  <p:childTnLst>
                                    <p:animMotion origin="layout" path="M -0.16341 -0.22315 L -8.33333E-7 -2.59259E-6 " pathEditMode="relative" rAng="0" ptsTypes="AA">
                                      <p:cBhvr>
                                        <p:cTn id="9" dur="1000" fill="hold"/>
                                        <p:tgtEl>
                                          <p:spTgt spid="97"/>
                                        </p:tgtEl>
                                        <p:attrNameLst>
                                          <p:attrName>ppt_x</p:attrName>
                                          <p:attrName>ppt_y</p:attrName>
                                        </p:attrNameLst>
                                      </p:cBhvr>
                                      <p:rCtr x="8164" y="11157"/>
                                    </p:animMotion>
                                  </p:childTnLst>
                                </p:cTn>
                              </p:par>
                              <p:par>
                                <p:cTn id="10" presetID="6" presetClass="emph" presetSubtype="0" decel="30000" fill="hold" nodeType="withEffect">
                                  <p:stCondLst>
                                    <p:cond delay="500"/>
                                  </p:stCondLst>
                                  <p:childTnLst>
                                    <p:animScale>
                                      <p:cBhvr>
                                        <p:cTn id="11" dur="1000" fill="hold"/>
                                        <p:tgtEl>
                                          <p:spTgt spid="97"/>
                                        </p:tgtEl>
                                      </p:cBhvr>
                                      <p:by x="150000" y="150000"/>
                                      <p:from x="146726" y="119179"/>
                                      <p:to x="100000" y="100000"/>
                                    </p:animScale>
                                  </p:childTnLst>
                                </p:cTn>
                              </p:par>
                              <p:par>
                                <p:cTn id="12" presetID="10" presetClass="entr" presetSubtype="0" fill="hold" nodeType="withEffect">
                                  <p:stCondLst>
                                    <p:cond delay="5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childTnLst>
                                </p:cTn>
                              </p:par>
                              <p:par>
                                <p:cTn id="15" presetID="63" presetClass="path" presetSubtype="0" decel="30000" fill="hold" nodeType="withEffect">
                                  <p:stCondLst>
                                    <p:cond delay="500"/>
                                  </p:stCondLst>
                                  <p:childTnLst>
                                    <p:animMotion origin="layout" path="M 0.23997 0.22338 L 2.91667E-6 -1.48148E-6 " pathEditMode="relative" rAng="0" ptsTypes="AA">
                                      <p:cBhvr>
                                        <p:cTn id="16" dur="1000" fill="hold"/>
                                        <p:tgtEl>
                                          <p:spTgt spid="3"/>
                                        </p:tgtEl>
                                        <p:attrNameLst>
                                          <p:attrName>ppt_x</p:attrName>
                                          <p:attrName>ppt_y</p:attrName>
                                        </p:attrNameLst>
                                      </p:cBhvr>
                                      <p:rCtr x="-12005" y="-11181"/>
                                    </p:animMotion>
                                  </p:childTnLst>
                                </p:cTn>
                              </p:par>
                              <p:par>
                                <p:cTn id="17" presetID="6" presetClass="emph" presetSubtype="0" decel="30000" fill="hold" nodeType="withEffect">
                                  <p:stCondLst>
                                    <p:cond delay="500"/>
                                  </p:stCondLst>
                                  <p:childTnLst>
                                    <p:animScale>
                                      <p:cBhvr>
                                        <p:cTn id="18" dur="1000" fill="hold"/>
                                        <p:tgtEl>
                                          <p:spTgt spid="3"/>
                                        </p:tgtEl>
                                      </p:cBhvr>
                                      <p:by x="150000" y="150000"/>
                                      <p:from x="146726" y="119179"/>
                                      <p:to x="100000" y="100000"/>
                                    </p:animScale>
                                  </p:childTnLst>
                                </p:cTn>
                              </p:par>
                              <p:par>
                                <p:cTn id="19" presetID="31" presetClass="entr" presetSubtype="0" fill="hold" grpId="0" nodeType="withEffect">
                                  <p:stCondLst>
                                    <p:cond delay="750"/>
                                  </p:stCondLst>
                                  <p:childTnLst>
                                    <p:set>
                                      <p:cBhvr>
                                        <p:cTn id="20" dur="1" fill="hold">
                                          <p:stCondLst>
                                            <p:cond delay="0"/>
                                          </p:stCondLst>
                                        </p:cTn>
                                        <p:tgtEl>
                                          <p:spTgt spid="200"/>
                                        </p:tgtEl>
                                        <p:attrNameLst>
                                          <p:attrName>style.visibility</p:attrName>
                                        </p:attrNameLst>
                                      </p:cBhvr>
                                      <p:to>
                                        <p:strVal val="visible"/>
                                      </p:to>
                                    </p:set>
                                    <p:anim calcmode="lin" valueType="num">
                                      <p:cBhvr>
                                        <p:cTn id="21" dur="1000" fill="hold"/>
                                        <p:tgtEl>
                                          <p:spTgt spid="200"/>
                                        </p:tgtEl>
                                        <p:attrNameLst>
                                          <p:attrName>ppt_w</p:attrName>
                                        </p:attrNameLst>
                                      </p:cBhvr>
                                      <p:tavLst>
                                        <p:tav tm="0">
                                          <p:val>
                                            <p:fltVal val="0"/>
                                          </p:val>
                                        </p:tav>
                                        <p:tav tm="100000">
                                          <p:val>
                                            <p:strVal val="#ppt_w"/>
                                          </p:val>
                                        </p:tav>
                                      </p:tavLst>
                                    </p:anim>
                                    <p:anim calcmode="lin" valueType="num">
                                      <p:cBhvr>
                                        <p:cTn id="22" dur="1000" fill="hold"/>
                                        <p:tgtEl>
                                          <p:spTgt spid="200"/>
                                        </p:tgtEl>
                                        <p:attrNameLst>
                                          <p:attrName>ppt_h</p:attrName>
                                        </p:attrNameLst>
                                      </p:cBhvr>
                                      <p:tavLst>
                                        <p:tav tm="0">
                                          <p:val>
                                            <p:fltVal val="0"/>
                                          </p:val>
                                        </p:tav>
                                        <p:tav tm="100000">
                                          <p:val>
                                            <p:strVal val="#ppt_h"/>
                                          </p:val>
                                        </p:tav>
                                      </p:tavLst>
                                    </p:anim>
                                    <p:anim calcmode="lin" valueType="num">
                                      <p:cBhvr>
                                        <p:cTn id="23" dur="1000" fill="hold"/>
                                        <p:tgtEl>
                                          <p:spTgt spid="200"/>
                                        </p:tgtEl>
                                        <p:attrNameLst>
                                          <p:attrName>style.rotation</p:attrName>
                                        </p:attrNameLst>
                                      </p:cBhvr>
                                      <p:tavLst>
                                        <p:tav tm="0">
                                          <p:val>
                                            <p:fltVal val="90"/>
                                          </p:val>
                                        </p:tav>
                                        <p:tav tm="100000">
                                          <p:val>
                                            <p:fltVal val="0"/>
                                          </p:val>
                                        </p:tav>
                                      </p:tavLst>
                                    </p:anim>
                                    <p:animEffect transition="in" filter="fade">
                                      <p:cBhvr>
                                        <p:cTn id="24" dur="1000"/>
                                        <p:tgtEl>
                                          <p:spTgt spid="200"/>
                                        </p:tgtEl>
                                      </p:cBhvr>
                                    </p:animEffect>
                                  </p:childTnLst>
                                </p:cTn>
                              </p:par>
                              <p:par>
                                <p:cTn id="25" presetID="31" presetClass="entr" presetSubtype="0" fill="hold" grpId="0" nodeType="withEffect">
                                  <p:stCondLst>
                                    <p:cond delay="750"/>
                                  </p:stCondLst>
                                  <p:childTnLst>
                                    <p:set>
                                      <p:cBhvr>
                                        <p:cTn id="26" dur="1" fill="hold">
                                          <p:stCondLst>
                                            <p:cond delay="0"/>
                                          </p:stCondLst>
                                        </p:cTn>
                                        <p:tgtEl>
                                          <p:spTgt spid="199"/>
                                        </p:tgtEl>
                                        <p:attrNameLst>
                                          <p:attrName>style.visibility</p:attrName>
                                        </p:attrNameLst>
                                      </p:cBhvr>
                                      <p:to>
                                        <p:strVal val="visible"/>
                                      </p:to>
                                    </p:set>
                                    <p:anim calcmode="lin" valueType="num">
                                      <p:cBhvr>
                                        <p:cTn id="27" dur="1000" fill="hold"/>
                                        <p:tgtEl>
                                          <p:spTgt spid="199"/>
                                        </p:tgtEl>
                                        <p:attrNameLst>
                                          <p:attrName>ppt_w</p:attrName>
                                        </p:attrNameLst>
                                      </p:cBhvr>
                                      <p:tavLst>
                                        <p:tav tm="0">
                                          <p:val>
                                            <p:fltVal val="0"/>
                                          </p:val>
                                        </p:tav>
                                        <p:tav tm="100000">
                                          <p:val>
                                            <p:strVal val="#ppt_w"/>
                                          </p:val>
                                        </p:tav>
                                      </p:tavLst>
                                    </p:anim>
                                    <p:anim calcmode="lin" valueType="num">
                                      <p:cBhvr>
                                        <p:cTn id="28" dur="1000" fill="hold"/>
                                        <p:tgtEl>
                                          <p:spTgt spid="199"/>
                                        </p:tgtEl>
                                        <p:attrNameLst>
                                          <p:attrName>ppt_h</p:attrName>
                                        </p:attrNameLst>
                                      </p:cBhvr>
                                      <p:tavLst>
                                        <p:tav tm="0">
                                          <p:val>
                                            <p:fltVal val="0"/>
                                          </p:val>
                                        </p:tav>
                                        <p:tav tm="100000">
                                          <p:val>
                                            <p:strVal val="#ppt_h"/>
                                          </p:val>
                                        </p:tav>
                                      </p:tavLst>
                                    </p:anim>
                                    <p:anim calcmode="lin" valueType="num">
                                      <p:cBhvr>
                                        <p:cTn id="29" dur="1000" fill="hold"/>
                                        <p:tgtEl>
                                          <p:spTgt spid="199"/>
                                        </p:tgtEl>
                                        <p:attrNameLst>
                                          <p:attrName>style.rotation</p:attrName>
                                        </p:attrNameLst>
                                      </p:cBhvr>
                                      <p:tavLst>
                                        <p:tav tm="0">
                                          <p:val>
                                            <p:fltVal val="90"/>
                                          </p:val>
                                        </p:tav>
                                        <p:tav tm="100000">
                                          <p:val>
                                            <p:fltVal val="0"/>
                                          </p:val>
                                        </p:tav>
                                      </p:tavLst>
                                    </p:anim>
                                    <p:animEffect transition="in" filter="fade">
                                      <p:cBhvr>
                                        <p:cTn id="30" dur="1000"/>
                                        <p:tgtEl>
                                          <p:spTgt spid="199"/>
                                        </p:tgtEl>
                                      </p:cBhvr>
                                    </p:animEffect>
                                  </p:childTnLst>
                                </p:cTn>
                              </p:par>
                              <p:par>
                                <p:cTn id="31" presetID="16" presetClass="entr" presetSubtype="42" fill="hold" nodeType="withEffect">
                                  <p:stCondLst>
                                    <p:cond delay="750"/>
                                  </p:stCondLst>
                                  <p:childTnLst>
                                    <p:set>
                                      <p:cBhvr>
                                        <p:cTn id="32" dur="1" fill="hold">
                                          <p:stCondLst>
                                            <p:cond delay="0"/>
                                          </p:stCondLst>
                                        </p:cTn>
                                        <p:tgtEl>
                                          <p:spTgt spid="2"/>
                                        </p:tgtEl>
                                        <p:attrNameLst>
                                          <p:attrName>style.visibility</p:attrName>
                                        </p:attrNameLst>
                                      </p:cBhvr>
                                      <p:to>
                                        <p:strVal val="visible"/>
                                      </p:to>
                                    </p:set>
                                    <p:animEffect transition="in" filter="barn(outHorizontal)">
                                      <p:cBhvr>
                                        <p:cTn id="33" dur="1000"/>
                                        <p:tgtEl>
                                          <p:spTgt spid="2"/>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195"/>
                                        </p:tgtEl>
                                        <p:attrNameLst>
                                          <p:attrName>style.visibility</p:attrName>
                                        </p:attrNameLst>
                                      </p:cBhvr>
                                      <p:to>
                                        <p:strVal val="visible"/>
                                      </p:to>
                                    </p:set>
                                    <p:animEffect transition="in" filter="fade">
                                      <p:cBhvr>
                                        <p:cTn id="36" dur="500"/>
                                        <p:tgtEl>
                                          <p:spTgt spid="195"/>
                                        </p:tgtEl>
                                      </p:cBhvr>
                                    </p:animEffect>
                                  </p:childTnLst>
                                </p:cTn>
                              </p:par>
                              <p:par>
                                <p:cTn id="37" presetID="63" presetClass="path" presetSubtype="0" decel="50000" fill="hold" grpId="1" nodeType="withEffect">
                                  <p:stCondLst>
                                    <p:cond delay="1000"/>
                                  </p:stCondLst>
                                  <p:childTnLst>
                                    <p:animMotion origin="layout" path="M 0.01523 3.7037E-6 L -0.10886 3.7037E-6 " pathEditMode="relative" rAng="0" ptsTypes="AA">
                                      <p:cBhvr>
                                        <p:cTn id="38" dur="750" spd="-100000" fill="hold"/>
                                        <p:tgtEl>
                                          <p:spTgt spid="195"/>
                                        </p:tgtEl>
                                        <p:attrNameLst>
                                          <p:attrName>ppt_x</p:attrName>
                                          <p:attrName>ppt_y</p:attrName>
                                        </p:attrNameLst>
                                      </p:cBhvr>
                                      <p:rCtr x="-6211" y="0"/>
                                    </p:animMotion>
                                  </p:childTnLst>
                                </p:cTn>
                              </p:par>
                              <p:par>
                                <p:cTn id="39" presetID="35" presetClass="path" presetSubtype="0" accel="50000" decel="50000" fill="hold" grpId="2" nodeType="withEffect">
                                  <p:stCondLst>
                                    <p:cond delay="1750"/>
                                  </p:stCondLst>
                                  <p:childTnLst>
                                    <p:animMotion origin="layout" path="M 0.01601 3.7037E-6 L 1.45833E-6 3.7037E-6 " pathEditMode="relative" rAng="0" ptsTypes="AA">
                                      <p:cBhvr>
                                        <p:cTn id="40" dur="750" fill="hold"/>
                                        <p:tgtEl>
                                          <p:spTgt spid="195"/>
                                        </p:tgtEl>
                                        <p:attrNameLst>
                                          <p:attrName>ppt_x</p:attrName>
                                          <p:attrName>ppt_y</p:attrName>
                                        </p:attrNameLst>
                                      </p:cBhvr>
                                      <p:rCtr x="-807" y="0"/>
                                    </p:animMotion>
                                  </p:childTnLst>
                                </p:cTn>
                              </p:par>
                              <p:par>
                                <p:cTn id="41" presetID="10" presetClass="entr" presetSubtype="0" fill="hold" grpId="0" nodeType="withEffect">
                                  <p:stCondLst>
                                    <p:cond delay="1000"/>
                                  </p:stCondLst>
                                  <p:childTnLst>
                                    <p:set>
                                      <p:cBhvr>
                                        <p:cTn id="42" dur="1" fill="hold">
                                          <p:stCondLst>
                                            <p:cond delay="0"/>
                                          </p:stCondLst>
                                        </p:cTn>
                                        <p:tgtEl>
                                          <p:spTgt spid="196"/>
                                        </p:tgtEl>
                                        <p:attrNameLst>
                                          <p:attrName>style.visibility</p:attrName>
                                        </p:attrNameLst>
                                      </p:cBhvr>
                                      <p:to>
                                        <p:strVal val="visible"/>
                                      </p:to>
                                    </p:set>
                                    <p:animEffect transition="in" filter="fade">
                                      <p:cBhvr>
                                        <p:cTn id="43" dur="500"/>
                                        <p:tgtEl>
                                          <p:spTgt spid="196"/>
                                        </p:tgtEl>
                                      </p:cBhvr>
                                    </p:animEffect>
                                  </p:childTnLst>
                                </p:cTn>
                              </p:par>
                              <p:par>
                                <p:cTn id="44" presetID="63" presetClass="path" presetSubtype="0" decel="50000" fill="hold" grpId="1" nodeType="withEffect">
                                  <p:stCondLst>
                                    <p:cond delay="1000"/>
                                  </p:stCondLst>
                                  <p:childTnLst>
                                    <p:animMotion origin="layout" path="M -0.02774 -4.07407E-6 L 0.11081 -4.07407E-6 " pathEditMode="relative" rAng="0" ptsTypes="AA">
                                      <p:cBhvr>
                                        <p:cTn id="45" dur="750" spd="-100000" fill="hold"/>
                                        <p:tgtEl>
                                          <p:spTgt spid="196"/>
                                        </p:tgtEl>
                                        <p:attrNameLst>
                                          <p:attrName>ppt_x</p:attrName>
                                          <p:attrName>ppt_y</p:attrName>
                                        </p:attrNameLst>
                                      </p:cBhvr>
                                      <p:rCtr x="6927" y="0"/>
                                    </p:animMotion>
                                  </p:childTnLst>
                                </p:cTn>
                              </p:par>
                              <p:par>
                                <p:cTn id="46" presetID="35" presetClass="path" presetSubtype="0" accel="50000" decel="50000" fill="hold" grpId="2" nodeType="withEffect">
                                  <p:stCondLst>
                                    <p:cond delay="1750"/>
                                  </p:stCondLst>
                                  <p:childTnLst>
                                    <p:animMotion origin="layout" path="M -0.028 -4.07407E-6 L 1.66667E-6 -4.07407E-6 " pathEditMode="relative" rAng="0" ptsTypes="AA">
                                      <p:cBhvr>
                                        <p:cTn id="47" dur="750" fill="hold"/>
                                        <p:tgtEl>
                                          <p:spTgt spid="196"/>
                                        </p:tgtEl>
                                        <p:attrNameLst>
                                          <p:attrName>ppt_x</p:attrName>
                                          <p:attrName>ppt_y</p:attrName>
                                        </p:attrNameLst>
                                      </p:cBhvr>
                                      <p:rCtr x="1393" y="0"/>
                                    </p:animMotion>
                                  </p:childTnLst>
                                </p:cTn>
                              </p:par>
                            </p:childTnLst>
                          </p:cTn>
                        </p:par>
                        <p:par>
                          <p:cTn id="48" fill="hold">
                            <p:stCondLst>
                              <p:cond delay="2500"/>
                            </p:stCondLst>
                            <p:childTnLst>
                              <p:par>
                                <p:cTn id="49" presetID="41" presetClass="entr" presetSubtype="0" fill="hold" grpId="0" nodeType="afterEffect">
                                  <p:stCondLst>
                                    <p:cond delay="0"/>
                                  </p:stCondLst>
                                  <p:iterate type="lt">
                                    <p:tmPct val="10000"/>
                                  </p:iterate>
                                  <p:childTnLst>
                                    <p:set>
                                      <p:cBhvr>
                                        <p:cTn id="50" dur="1" fill="hold">
                                          <p:stCondLst>
                                            <p:cond delay="0"/>
                                          </p:stCondLst>
                                        </p:cTn>
                                        <p:tgtEl>
                                          <p:spTgt spid="207"/>
                                        </p:tgtEl>
                                        <p:attrNameLst>
                                          <p:attrName>style.visibility</p:attrName>
                                        </p:attrNameLst>
                                      </p:cBhvr>
                                      <p:to>
                                        <p:strVal val="visible"/>
                                      </p:to>
                                    </p:set>
                                    <p:anim calcmode="lin" valueType="num">
                                      <p:cBhvr>
                                        <p:cTn id="51" dur="500" fill="hold"/>
                                        <p:tgtEl>
                                          <p:spTgt spid="207"/>
                                        </p:tgtEl>
                                        <p:attrNameLst>
                                          <p:attrName>ppt_x</p:attrName>
                                        </p:attrNameLst>
                                      </p:cBhvr>
                                      <p:tavLst>
                                        <p:tav tm="0">
                                          <p:val>
                                            <p:strVal val="#ppt_x"/>
                                          </p:val>
                                        </p:tav>
                                        <p:tav tm="50000">
                                          <p:val>
                                            <p:strVal val="#ppt_x+.1"/>
                                          </p:val>
                                        </p:tav>
                                        <p:tav tm="100000">
                                          <p:val>
                                            <p:strVal val="#ppt_x"/>
                                          </p:val>
                                        </p:tav>
                                      </p:tavLst>
                                    </p:anim>
                                    <p:anim calcmode="lin" valueType="num">
                                      <p:cBhvr>
                                        <p:cTn id="52" dur="500" fill="hold"/>
                                        <p:tgtEl>
                                          <p:spTgt spid="207"/>
                                        </p:tgtEl>
                                        <p:attrNameLst>
                                          <p:attrName>ppt_y</p:attrName>
                                        </p:attrNameLst>
                                      </p:cBhvr>
                                      <p:tavLst>
                                        <p:tav tm="0">
                                          <p:val>
                                            <p:strVal val="#ppt_y"/>
                                          </p:val>
                                        </p:tav>
                                        <p:tav tm="100000">
                                          <p:val>
                                            <p:strVal val="#ppt_y"/>
                                          </p:val>
                                        </p:tav>
                                      </p:tavLst>
                                    </p:anim>
                                    <p:anim calcmode="lin" valueType="num">
                                      <p:cBhvr>
                                        <p:cTn id="53" dur="500" fill="hold"/>
                                        <p:tgtEl>
                                          <p:spTgt spid="207"/>
                                        </p:tgtEl>
                                        <p:attrNameLst>
                                          <p:attrName>ppt_h</p:attrName>
                                        </p:attrNameLst>
                                      </p:cBhvr>
                                      <p:tavLst>
                                        <p:tav tm="0">
                                          <p:val>
                                            <p:strVal val="#ppt_h/10"/>
                                          </p:val>
                                        </p:tav>
                                        <p:tav tm="50000">
                                          <p:val>
                                            <p:strVal val="#ppt_h+.01"/>
                                          </p:val>
                                        </p:tav>
                                        <p:tav tm="100000">
                                          <p:val>
                                            <p:strVal val="#ppt_h"/>
                                          </p:val>
                                        </p:tav>
                                      </p:tavLst>
                                    </p:anim>
                                    <p:anim calcmode="lin" valueType="num">
                                      <p:cBhvr>
                                        <p:cTn id="54" dur="500" fill="hold"/>
                                        <p:tgtEl>
                                          <p:spTgt spid="207"/>
                                        </p:tgtEl>
                                        <p:attrNameLst>
                                          <p:attrName>ppt_w</p:attrName>
                                        </p:attrNameLst>
                                      </p:cBhvr>
                                      <p:tavLst>
                                        <p:tav tm="0">
                                          <p:val>
                                            <p:strVal val="#ppt_w/10"/>
                                          </p:val>
                                        </p:tav>
                                        <p:tav tm="50000">
                                          <p:val>
                                            <p:strVal val="#ppt_w+.01"/>
                                          </p:val>
                                        </p:tav>
                                        <p:tav tm="100000">
                                          <p:val>
                                            <p:strVal val="#ppt_w"/>
                                          </p:val>
                                        </p:tav>
                                      </p:tavLst>
                                    </p:anim>
                                    <p:animEffect transition="in" filter="fade">
                                      <p:cBhvr>
                                        <p:cTn id="55" dur="500" tmFilter="0,0; .5, 1; 1, 1"/>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animBg="1"/>
      <p:bldP spid="195" grpId="1" animBg="1"/>
      <p:bldP spid="195" grpId="2" animBg="1"/>
      <p:bldP spid="196" grpId="0" animBg="1"/>
      <p:bldP spid="196" grpId="1" animBg="1"/>
      <p:bldP spid="196" grpId="2" animBg="1"/>
      <p:bldP spid="199" grpId="0" animBg="1"/>
      <p:bldP spid="200" grpId="0" animBg="1"/>
      <p:bldP spid="20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5098503" y="2041951"/>
            <a:ext cx="6794784" cy="3367397"/>
          </a:xfrm>
          <a:prstGeom prst="rect">
            <a:avLst/>
          </a:prstGeom>
        </p:spPr>
        <p:txBody>
          <a:bodyPr wrap="square">
            <a:spAutoFit/>
          </a:bodyPr>
          <a:lstStyle/>
          <a:p>
            <a:pPr>
              <a:lnSpc>
                <a:spcPct val="150000"/>
              </a:lnSpc>
            </a:pP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将分布式系统中的节点分为以下角色：</a:t>
            </a:r>
          </a:p>
          <a:p>
            <a:pPr marL="285750" indent="-285750">
              <a:lnSpc>
                <a:spcPct val="150000"/>
              </a:lnSpc>
              <a:buFont typeface="Wingdings" panose="05000000000000000000" pitchFamily="2" charset="2"/>
              <a:buChar char="l"/>
            </a:pPr>
            <a:r>
              <a:rPr lang="zh-CN" altLang="en-US" b="1" dirty="0">
                <a:solidFill>
                  <a:srgbClr val="D67A71"/>
                </a:solidFill>
                <a:latin typeface="微软雅黑" panose="020B0503020204020204" pitchFamily="34" charset="-122"/>
                <a:ea typeface="微软雅黑" panose="020B0503020204020204" pitchFamily="34" charset="-122"/>
                <a:cs typeface="+mn-ea"/>
              </a:rPr>
              <a:t>提议者（</a:t>
            </a:r>
            <a:r>
              <a:rPr lang="en-US" altLang="zh-CN" b="1" dirty="0">
                <a:solidFill>
                  <a:srgbClr val="D67A71"/>
                </a:solidFill>
                <a:latin typeface="微软雅黑" panose="020B0503020204020204" pitchFamily="34" charset="-122"/>
                <a:ea typeface="微软雅黑" panose="020B0503020204020204" pitchFamily="34" charset="-122"/>
                <a:cs typeface="+mn-ea"/>
              </a:rPr>
              <a:t>Proposer</a:t>
            </a:r>
            <a:r>
              <a:rPr lang="zh-CN" altLang="en-US" b="1" dirty="0">
                <a:solidFill>
                  <a:srgbClr val="D67A71"/>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：发出提案（</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信息包括提案编号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和提议的值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l"/>
            </a:pPr>
            <a:r>
              <a:rPr lang="zh-CN" altLang="en-US" b="1" dirty="0">
                <a:solidFill>
                  <a:srgbClr val="D67A71"/>
                </a:solidFill>
                <a:latin typeface="微软雅黑" panose="020B0503020204020204" pitchFamily="34" charset="-122"/>
                <a:ea typeface="微软雅黑" panose="020B0503020204020204" pitchFamily="34" charset="-122"/>
                <a:cs typeface="+mn-ea"/>
              </a:rPr>
              <a:t>决策者（</a:t>
            </a:r>
            <a:r>
              <a:rPr lang="en-US" altLang="zh-CN" b="1" dirty="0">
                <a:solidFill>
                  <a:srgbClr val="D67A71"/>
                </a:solidFill>
                <a:latin typeface="微软雅黑" panose="020B0503020204020204" pitchFamily="34" charset="-122"/>
                <a:ea typeface="微软雅黑" panose="020B0503020204020204" pitchFamily="34" charset="-122"/>
                <a:cs typeface="+mn-ea"/>
              </a:rPr>
              <a:t>Acceptor</a:t>
            </a:r>
            <a:r>
              <a:rPr lang="zh-CN" altLang="en-US" b="1" dirty="0">
                <a:solidFill>
                  <a:srgbClr val="D67A71"/>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：对每个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进行投票，若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获得多数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的接受，则称该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被批准。</a:t>
            </a:r>
          </a:p>
          <a:p>
            <a:pPr marL="285750" indent="-285750">
              <a:lnSpc>
                <a:spcPct val="150000"/>
              </a:lnSpc>
              <a:buFont typeface="Wingdings" panose="05000000000000000000" pitchFamily="2" charset="2"/>
              <a:buChar char="l"/>
            </a:pPr>
            <a:r>
              <a:rPr lang="zh-CN" altLang="en-US" b="1" dirty="0">
                <a:solidFill>
                  <a:srgbClr val="D67A71"/>
                </a:solidFill>
                <a:latin typeface="微软雅黑" panose="020B0503020204020204" pitchFamily="34" charset="-122"/>
                <a:ea typeface="微软雅黑" panose="020B0503020204020204" pitchFamily="34" charset="-122"/>
                <a:cs typeface="+mn-ea"/>
              </a:rPr>
              <a:t>学习者（</a:t>
            </a:r>
            <a:r>
              <a:rPr lang="en-US" altLang="zh-CN" b="1" dirty="0">
                <a:solidFill>
                  <a:srgbClr val="D67A71"/>
                </a:solidFill>
                <a:latin typeface="微软雅黑" panose="020B0503020204020204" pitchFamily="34" charset="-122"/>
                <a:ea typeface="微软雅黑" panose="020B0503020204020204" pitchFamily="34" charset="-122"/>
                <a:cs typeface="+mn-ea"/>
              </a:rPr>
              <a:t>Learner</a:t>
            </a:r>
            <a:r>
              <a:rPr lang="zh-CN" altLang="en-US" b="1" dirty="0">
                <a:solidFill>
                  <a:srgbClr val="D67A71"/>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：不参与决策，从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Proposers/Acceptors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学习、记录最新达成共识的提案（</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7" name="Picture 2" descr="https://raw.githubusercontent.com/dunwu/images/dev/snap/20210528150700.png">
            <a:extLst>
              <a:ext uri="{FF2B5EF4-FFF2-40B4-BE49-F238E27FC236}">
                <a16:creationId xmlns:a16="http://schemas.microsoft.com/office/drawing/2014/main" id="{003BD328-2CD3-4260-AD60-D5EFBFBCF1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13" y="1683223"/>
            <a:ext cx="4799790" cy="4454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3836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440903" y="1953051"/>
            <a:ext cx="9946713" cy="2536400"/>
          </a:xfrm>
          <a:prstGeom prst="rect">
            <a:avLst/>
          </a:prstGeom>
        </p:spPr>
        <p:txBody>
          <a:bodyPr wrap="square">
            <a:spAutoFit/>
          </a:bodyPr>
          <a:lstStyle/>
          <a:p>
            <a:pPr marL="228600" indent="-228600">
              <a:lnSpc>
                <a:spcPct val="150000"/>
              </a:lnSpc>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第一阶段：</a:t>
            </a:r>
            <a:r>
              <a:rPr lang="en-US" altLang="zh-CN" b="1" dirty="0">
                <a:solidFill>
                  <a:srgbClr val="788BA9"/>
                </a:solidFill>
                <a:latin typeface="微软雅黑" panose="020B0503020204020204" pitchFamily="34" charset="-122"/>
                <a:ea typeface="微软雅黑" panose="020B0503020204020204" pitchFamily="34" charset="-122"/>
                <a:cs typeface="+mn-ea"/>
              </a:rPr>
              <a:t>Prepare </a:t>
            </a:r>
            <a:r>
              <a:rPr lang="zh-CN" altLang="en-US" b="1" dirty="0">
                <a:solidFill>
                  <a:srgbClr val="788BA9"/>
                </a:solidFill>
                <a:latin typeface="微软雅黑" panose="020B0503020204020204" pitchFamily="34" charset="-122"/>
                <a:ea typeface="微软雅黑" panose="020B0503020204020204" pitchFamily="34" charset="-122"/>
                <a:cs typeface="+mn-ea"/>
              </a:rPr>
              <a:t>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向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发出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针对收到的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请求进行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Promise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承诺。</a:t>
            </a:r>
          </a:p>
          <a:p>
            <a:pPr marL="228600" indent="-228600">
              <a:lnSpc>
                <a:spcPct val="150000"/>
              </a:lnSpc>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第二阶段：</a:t>
            </a:r>
            <a:r>
              <a:rPr lang="en-US" altLang="zh-CN" b="1" dirty="0">
                <a:solidFill>
                  <a:srgbClr val="788BA9"/>
                </a:solidFill>
                <a:latin typeface="微软雅黑" panose="020B0503020204020204" pitchFamily="34" charset="-122"/>
                <a:ea typeface="微软雅黑" panose="020B0503020204020204" pitchFamily="34" charset="-122"/>
                <a:cs typeface="+mn-ea"/>
              </a:rPr>
              <a:t>Accept </a:t>
            </a:r>
            <a:r>
              <a:rPr lang="zh-CN" altLang="en-US" b="1" dirty="0">
                <a:solidFill>
                  <a:srgbClr val="788BA9"/>
                </a:solidFill>
                <a:latin typeface="微软雅黑" panose="020B0503020204020204" pitchFamily="34" charset="-122"/>
                <a:ea typeface="微软雅黑" panose="020B0503020204020204" pitchFamily="34" charset="-122"/>
                <a:cs typeface="+mn-ea"/>
              </a:rPr>
              <a:t>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收到多数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承诺的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Promise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后，向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发出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针对收到的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请求进行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处理。</a:t>
            </a:r>
          </a:p>
          <a:p>
            <a:pPr marL="228600" indent="-228600">
              <a:lnSpc>
                <a:spcPct val="150000"/>
              </a:lnSpc>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第三阶段：</a:t>
            </a:r>
            <a:r>
              <a:rPr lang="en-US" altLang="zh-CN" b="1" dirty="0">
                <a:solidFill>
                  <a:srgbClr val="788BA9"/>
                </a:solidFill>
                <a:latin typeface="微软雅黑" panose="020B0503020204020204" pitchFamily="34" charset="-122"/>
                <a:ea typeface="微软雅黑" panose="020B0503020204020204" pitchFamily="34" charset="-122"/>
                <a:cs typeface="+mn-ea"/>
              </a:rPr>
              <a:t>Learn </a:t>
            </a:r>
            <a:r>
              <a:rPr lang="zh-CN" altLang="en-US" b="1" dirty="0">
                <a:solidFill>
                  <a:srgbClr val="788BA9"/>
                </a:solidFill>
                <a:latin typeface="微软雅黑" panose="020B0503020204020204" pitchFamily="34" charset="-122"/>
                <a:ea typeface="微软雅黑" panose="020B0503020204020204" pitchFamily="34" charset="-122"/>
                <a:cs typeface="+mn-ea"/>
              </a:rPr>
              <a:t>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在收到多数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之后，标志着本次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成功，决议形成，将形成的决议发送给所有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Learners</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03822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183417" y="1241851"/>
            <a:ext cx="9946713" cy="5219506"/>
          </a:xfrm>
          <a:prstGeom prst="rect">
            <a:avLst/>
          </a:prstGeom>
        </p:spPr>
        <p:txBody>
          <a:bodyPr wrap="square">
            <a:spAutoFit/>
          </a:bodyPr>
          <a:lstStyle/>
          <a:p>
            <a:pPr marL="171450" indent="-171450">
              <a:lnSpc>
                <a:spcPct val="150000"/>
              </a:lnSpc>
              <a:buFont typeface="Wingdings" panose="05000000000000000000" pitchFamily="2" charset="2"/>
              <a:buChar char="Ø"/>
            </a:pPr>
            <a:r>
              <a:rPr lang="en-US" altLang="zh-CN" sz="1600" b="1" dirty="0">
                <a:solidFill>
                  <a:srgbClr val="D67A71"/>
                </a:solidFill>
                <a:latin typeface="微软雅黑" panose="020B0503020204020204" pitchFamily="34" charset="-122"/>
                <a:ea typeface="微软雅黑" panose="020B0503020204020204" pitchFamily="34" charset="-122"/>
                <a:cs typeface="+mn-ea"/>
              </a:rPr>
              <a:t>Prepare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Proposer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生成全局唯一且递增的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可使用时间戳加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Server ID)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，向所有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发送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请求，这里无需携带提案内容，只携带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即可。</a:t>
            </a:r>
          </a:p>
          <a:p>
            <a:pPr marL="171450" indent="-171450">
              <a:lnSpc>
                <a:spcPct val="150000"/>
              </a:lnSpc>
              <a:buFont typeface="Wingdings" panose="05000000000000000000" pitchFamily="2" charset="2"/>
              <a:buChar char="Ø"/>
            </a:pPr>
            <a:r>
              <a:rPr lang="en-US" altLang="zh-CN" sz="1600" b="1" dirty="0">
                <a:solidFill>
                  <a:srgbClr val="D67A71"/>
                </a:solidFill>
                <a:latin typeface="微软雅黑" panose="020B0503020204020204" pitchFamily="34" charset="-122"/>
                <a:ea typeface="微软雅黑" panose="020B0503020204020204" pitchFamily="34" charset="-122"/>
                <a:cs typeface="+mn-ea"/>
              </a:rPr>
              <a:t>Promise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Acceptors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收到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请求后，做出“两个承诺，一个应答”。</a:t>
            </a:r>
          </a:p>
          <a:p>
            <a:pPr marL="514350" lvl="2"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两个承诺：</a:t>
            </a:r>
          </a:p>
          <a:p>
            <a:pPr marL="857250" lvl="4" indent="-171450">
              <a:lnSpc>
                <a:spcPct val="150000"/>
              </a:lnSpc>
              <a:buFont typeface="Wingdings" panose="05000000000000000000" pitchFamily="2" charset="2"/>
              <a:buChar char="n"/>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不再接受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小于等于当前请求的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857250" lvl="4" indent="-171450">
              <a:lnSpc>
                <a:spcPct val="150000"/>
              </a:lnSpc>
              <a:buFont typeface="Wingdings" panose="05000000000000000000" pitchFamily="2" charset="2"/>
              <a:buChar char="n"/>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不再接受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小于当前请求的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514350" lvl="2"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一个应答：不违背以前作出的承诺下，回复已经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过的提案中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最大的那个提案的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Value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，没有则返回空值。</a:t>
            </a:r>
          </a:p>
          <a:p>
            <a:pPr marL="171450" indent="-171450">
              <a:lnSpc>
                <a:spcPct val="150000"/>
              </a:lnSpc>
              <a:buFont typeface="Wingdings" panose="05000000000000000000" pitchFamily="2" charset="2"/>
              <a:buChar char="Ø"/>
            </a:pPr>
            <a:r>
              <a:rPr lang="en-US" altLang="zh-CN" sz="1600" b="1" dirty="0">
                <a:solidFill>
                  <a:srgbClr val="D67A71"/>
                </a:solidFill>
                <a:latin typeface="微软雅黑" panose="020B0503020204020204" pitchFamily="34" charset="-122"/>
                <a:ea typeface="微软雅黑" panose="020B0503020204020204" pitchFamily="34" charset="-122"/>
                <a:cs typeface="+mn-ea"/>
              </a:rPr>
              <a:t>Propose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Proposer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收到多数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Promise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应答后，从应答中选择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最大的提案的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，作为本次要发起的提案。如果所有应答的提案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Value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均为空值，则可以自己随意决定提案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。然后携带当前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，向所有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发送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171450" indent="-171450">
              <a:lnSpc>
                <a:spcPct val="150000"/>
              </a:lnSpc>
              <a:buFont typeface="Wingdings" panose="05000000000000000000" pitchFamily="2" charset="2"/>
              <a:buChar char="Ø"/>
            </a:pPr>
            <a:r>
              <a:rPr lang="en-US" altLang="zh-CN" sz="1600" b="1" dirty="0">
                <a:solidFill>
                  <a:srgbClr val="D67A71"/>
                </a:solidFill>
                <a:latin typeface="微软雅黑" panose="020B0503020204020204" pitchFamily="34" charset="-122"/>
                <a:ea typeface="微软雅黑" panose="020B0503020204020204" pitchFamily="34" charset="-122"/>
                <a:cs typeface="+mn-ea"/>
              </a:rPr>
              <a:t>Accept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Acceptor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收到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请求后，在不违背自己之前作出的承诺下，接受并持久化当前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和提案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pPr marL="171450" indent="-171450">
              <a:lnSpc>
                <a:spcPct val="150000"/>
              </a:lnSpc>
              <a:buFont typeface="Wingdings" panose="05000000000000000000" pitchFamily="2" charset="2"/>
              <a:buChar char="Ø"/>
            </a:pPr>
            <a:r>
              <a:rPr lang="en-US" altLang="zh-CN" sz="1600" b="1" dirty="0">
                <a:solidFill>
                  <a:srgbClr val="D67A71"/>
                </a:solidFill>
                <a:latin typeface="微软雅黑" panose="020B0503020204020204" pitchFamily="34" charset="-122"/>
                <a:ea typeface="微软雅黑" panose="020B0503020204020204" pitchFamily="34" charset="-122"/>
                <a:cs typeface="+mn-ea"/>
              </a:rPr>
              <a:t>Learn</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Proposer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收到多数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后，决议形成，将形成的决议发送给所有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Learners</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416661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122643" y="5131073"/>
            <a:ext cx="9946713" cy="1023742"/>
          </a:xfrm>
          <a:prstGeom prst="rect">
            <a:avLst/>
          </a:prstGeom>
        </p:spPr>
        <p:txBody>
          <a:bodyPr wrap="square">
            <a:spAutoFit/>
          </a:bodyPr>
          <a:lstStyle/>
          <a:p>
            <a:pPr>
              <a:lnSpc>
                <a:spcPct val="150000"/>
              </a:lnSpc>
            </a:pP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图中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代表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阶段，</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代表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阶段。</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3.1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代表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为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3.1</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，其中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3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为时间戳，</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为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Server ID</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X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Y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代表提议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a:t>
            </a:r>
          </a:p>
          <a:p>
            <a:pPr>
              <a:lnSpc>
                <a:spcPct val="150000"/>
              </a:lnSpc>
            </a:pP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实例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中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3.1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达成多数派，其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Value(X)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被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，然后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4.5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学习到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Value(X)</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，并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pic>
        <p:nvPicPr>
          <p:cNvPr id="6" name="Picture 2" descr="img">
            <a:extLst>
              <a:ext uri="{FF2B5EF4-FFF2-40B4-BE49-F238E27FC236}">
                <a16:creationId xmlns:a16="http://schemas.microsoft.com/office/drawing/2014/main" id="{C05F490B-1921-411A-83BC-52984A14BD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8631" y="1572223"/>
            <a:ext cx="6597993" cy="318337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a:extLst>
              <a:ext uri="{FF2B5EF4-FFF2-40B4-BE49-F238E27FC236}">
                <a16:creationId xmlns:a16="http://schemas.microsoft.com/office/drawing/2014/main" id="{FA3DE7DA-1BA4-4F8F-BA95-A696557EDFF4}"/>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rgbClr val="BFBFBF"/>
                </a:solidFill>
                <a:latin typeface="微软雅黑" panose="020B0503020204020204" pitchFamily="34" charset="-122"/>
                <a:ea typeface="微软雅黑" panose="020B0503020204020204" pitchFamily="34" charset="-122"/>
                <a:cs typeface="+mn-ea"/>
                <a:sym typeface="+mn-lt"/>
              </a:rPr>
              <a:t>Paxos</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Basic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93461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122643" y="5131073"/>
            <a:ext cx="9946713" cy="700576"/>
          </a:xfrm>
          <a:prstGeom prst="rect">
            <a:avLst/>
          </a:prstGeom>
        </p:spPr>
        <p:txBody>
          <a:bodyPr wrap="square">
            <a:spAutoFit/>
          </a:bodyPr>
          <a:lstStyle/>
          <a:p>
            <a:pPr>
              <a:lnSpc>
                <a:spcPct val="150000"/>
              </a:lnSpc>
            </a:pP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实例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2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中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3.1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没有被多数派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（只有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S3 Accept</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），但是被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4.5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学习到，</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4.5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将自己的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Value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由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Y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替换为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X</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X</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pic>
        <p:nvPicPr>
          <p:cNvPr id="7" name="Picture 2" descr="img">
            <a:extLst>
              <a:ext uri="{FF2B5EF4-FFF2-40B4-BE49-F238E27FC236}">
                <a16:creationId xmlns:a16="http://schemas.microsoft.com/office/drawing/2014/main" id="{29AED148-7305-491C-923C-EEBE1C24E3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6450" y="1577979"/>
            <a:ext cx="8039100" cy="30670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2">
            <a:extLst>
              <a:ext uri="{FF2B5EF4-FFF2-40B4-BE49-F238E27FC236}">
                <a16:creationId xmlns:a16="http://schemas.microsoft.com/office/drawing/2014/main" id="{E15D056D-BD84-4A96-9F1C-F0E5E8A88C73}"/>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rgbClr val="BFBFBF"/>
                </a:solidFill>
                <a:latin typeface="微软雅黑" panose="020B0503020204020204" pitchFamily="34" charset="-122"/>
                <a:ea typeface="微软雅黑" panose="020B0503020204020204" pitchFamily="34" charset="-122"/>
                <a:cs typeface="+mn-ea"/>
                <a:sym typeface="+mn-lt"/>
              </a:rPr>
              <a:t>Paxos</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Basic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4273071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122643" y="5131073"/>
            <a:ext cx="9946713" cy="1023742"/>
          </a:xfrm>
          <a:prstGeom prst="rect">
            <a:avLst/>
          </a:prstGeom>
        </p:spPr>
        <p:txBody>
          <a:bodyPr wrap="square">
            <a:spAutoFit/>
          </a:bodyPr>
          <a:lstStyle/>
          <a:p>
            <a:pPr>
              <a:lnSpc>
                <a:spcPct val="150000"/>
              </a:lnSpc>
            </a:pP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实例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3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中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3.1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没有被多数派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（只有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S1 Accept</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），同时也没有被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4.5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学习到。由于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4.5 Propose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的所有应答，均未返回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，则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4.5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可以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自己的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Value (Y)</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。后续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3.1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 (X)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会失败，已经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S1</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，会被覆盖。</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pic>
        <p:nvPicPr>
          <p:cNvPr id="8" name="Picture 2" descr="img">
            <a:extLst>
              <a:ext uri="{FF2B5EF4-FFF2-40B4-BE49-F238E27FC236}">
                <a16:creationId xmlns:a16="http://schemas.microsoft.com/office/drawing/2014/main" id="{EA1F815A-A0C0-400D-90B1-3B80B02CE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4234" y="1837155"/>
            <a:ext cx="7924800" cy="27051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EB75657C-8D00-4F13-B0BC-ED4A5E4D9F60}"/>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rgbClr val="BFBFBF"/>
                </a:solidFill>
                <a:latin typeface="微软雅黑" panose="020B0503020204020204" pitchFamily="34" charset="-122"/>
                <a:ea typeface="微软雅黑" panose="020B0503020204020204" pitchFamily="34" charset="-122"/>
                <a:cs typeface="+mn-ea"/>
                <a:sym typeface="+mn-lt"/>
              </a:rPr>
              <a:t>Paxos</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Basic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30655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122643" y="5131073"/>
            <a:ext cx="9946713" cy="1023742"/>
          </a:xfrm>
          <a:prstGeom prst="rect">
            <a:avLst/>
          </a:prstGeom>
        </p:spPr>
        <p:txBody>
          <a:bodyPr wrap="square">
            <a:spAutoFit/>
          </a:bodyPr>
          <a:lstStyle/>
          <a:p>
            <a:pPr>
              <a:lnSpc>
                <a:spcPct val="150000"/>
              </a:lnSpc>
            </a:pP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回顾两个承诺之一，</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Acceptor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不再应答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小于等于当前请求的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请求。意味着需要应答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大于当前请求的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a:lnSpc>
                <a:spcPct val="150000"/>
              </a:lnSpc>
            </a:pP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两个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Proposers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交替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成功，而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失败，形成活锁（</a:t>
            </a:r>
            <a:r>
              <a:rPr lang="en-US" altLang="zh-CN" sz="1400" i="1" dirty="0" err="1">
                <a:solidFill>
                  <a:schemeClr val="bg1">
                    <a:lumMod val="50000"/>
                  </a:schemeClr>
                </a:solidFill>
                <a:latin typeface="微软雅黑" panose="020B0503020204020204" pitchFamily="34" charset="-122"/>
                <a:ea typeface="微软雅黑" panose="020B0503020204020204" pitchFamily="34" charset="-122"/>
                <a:cs typeface="+mn-ea"/>
              </a:rPr>
              <a:t>Livelock</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rgbClr val="BFBFBF"/>
                </a:solidFill>
                <a:latin typeface="微软雅黑" panose="020B0503020204020204" pitchFamily="34" charset="-122"/>
                <a:ea typeface="微软雅黑" panose="020B0503020204020204" pitchFamily="34" charset="-122"/>
                <a:cs typeface="+mn-ea"/>
                <a:sym typeface="+mn-lt"/>
              </a:rPr>
              <a:t>Paxos</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Basic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7" name="Picture 2" descr="img">
            <a:extLst>
              <a:ext uri="{FF2B5EF4-FFF2-40B4-BE49-F238E27FC236}">
                <a16:creationId xmlns:a16="http://schemas.microsoft.com/office/drawing/2014/main" id="{4AAE3D7D-9849-4F2A-93A3-F2DE34E511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6178" y="2111789"/>
            <a:ext cx="7462837" cy="2634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77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903085" y="2160800"/>
            <a:ext cx="8385829" cy="2536400"/>
          </a:xfrm>
          <a:prstGeom prst="rect">
            <a:avLst/>
          </a:prstGeom>
        </p:spPr>
        <p:txBody>
          <a:bodyPr wrap="square">
            <a:spAutoFit/>
          </a:bodyPr>
          <a:lstStyle/>
          <a:p>
            <a:pPr>
              <a:lnSpc>
                <a:spcPct val="150000"/>
              </a:lnSpc>
            </a:pPr>
            <a:r>
              <a:rPr lang="en-US" altLang="zh-CN" b="1" dirty="0">
                <a:solidFill>
                  <a:srgbClr val="788BA9"/>
                </a:solidFill>
                <a:latin typeface="微软雅黑" panose="020B0503020204020204" pitchFamily="34" charset="-122"/>
                <a:ea typeface="微软雅黑" panose="020B0503020204020204" pitchFamily="34" charset="-122"/>
                <a:cs typeface="+mn-ea"/>
              </a:rPr>
              <a:t>Basic </a:t>
            </a:r>
            <a:r>
              <a:rPr lang="en-US" altLang="zh-CN" b="1" dirty="0" err="1">
                <a:solidFill>
                  <a:srgbClr val="788BA9"/>
                </a:solidFill>
                <a:latin typeface="微软雅黑" panose="020B0503020204020204" pitchFamily="34" charset="-122"/>
                <a:ea typeface="微软雅黑" panose="020B0503020204020204" pitchFamily="34" charset="-122"/>
                <a:cs typeface="+mn-ea"/>
              </a:rPr>
              <a:t>Paxos</a:t>
            </a:r>
            <a:r>
              <a:rPr lang="en-US" altLang="zh-CN" b="1" dirty="0">
                <a:solidFill>
                  <a:srgbClr val="788BA9"/>
                </a:solidFill>
                <a:latin typeface="微软雅黑" panose="020B0503020204020204" pitchFamily="34" charset="-122"/>
                <a:ea typeface="微软雅黑" panose="020B0503020204020204" pitchFamily="34" charset="-122"/>
                <a:cs typeface="+mn-ea"/>
              </a:rPr>
              <a:t> </a:t>
            </a:r>
            <a:r>
              <a:rPr lang="zh-CN" altLang="en-US" b="1" dirty="0">
                <a:solidFill>
                  <a:srgbClr val="788BA9"/>
                </a:solidFill>
                <a:latin typeface="微软雅黑" panose="020B0503020204020204" pitchFamily="34" charset="-122"/>
                <a:ea typeface="微软雅黑" panose="020B0503020204020204" pitchFamily="34" charset="-122"/>
                <a:cs typeface="+mn-ea"/>
              </a:rPr>
              <a:t>的问题</a:t>
            </a:r>
            <a:endParaRPr lang="en-US" altLang="zh-CN" b="1" dirty="0">
              <a:solidFill>
                <a:srgbClr val="788BA9"/>
              </a:solidFill>
              <a:latin typeface="微软雅黑" panose="020B0503020204020204" pitchFamily="34" charset="-122"/>
              <a:ea typeface="微软雅黑" panose="020B0503020204020204" pitchFamily="34" charset="-122"/>
              <a:cs typeface="+mn-ea"/>
            </a:endParaRPr>
          </a:p>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Basic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有以下问题，导致它不能应用于实际：</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Ø"/>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Basic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a:t>
            </a:r>
            <a:r>
              <a:rPr lang="zh-CN" altLang="en-US" b="1" dirty="0">
                <a:solidFill>
                  <a:srgbClr val="D67A71"/>
                </a:solidFill>
                <a:latin typeface="微软雅黑" panose="020B0503020204020204" pitchFamily="34" charset="-122"/>
                <a:ea typeface="微软雅黑" panose="020B0503020204020204" pitchFamily="34" charset="-122"/>
                <a:cs typeface="+mn-ea"/>
              </a:rPr>
              <a:t>只能对一个值形成决议</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marL="171450" indent="-171450">
              <a:lnSpc>
                <a:spcPct val="150000"/>
              </a:lnSpc>
              <a:buFont typeface="Wingdings" panose="05000000000000000000" pitchFamily="2" charset="2"/>
              <a:buChar char="Ø"/>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Basic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a:t>
            </a:r>
            <a:r>
              <a:rPr lang="zh-CN" altLang="en-US" b="1" dirty="0">
                <a:solidFill>
                  <a:srgbClr val="D67A71"/>
                </a:solidFill>
                <a:latin typeface="微软雅黑" panose="020B0503020204020204" pitchFamily="34" charset="-122"/>
                <a:ea typeface="微软雅黑" panose="020B0503020204020204" pitchFamily="34" charset="-122"/>
                <a:cs typeface="+mn-ea"/>
              </a:rPr>
              <a:t>会消耗大量网络带宽</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Basic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中，决议的形成至少需要两次网络通信，在高并发情况下可能需要更多的网络通信，极端情况下甚至可能形成活锁。</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rgbClr val="BFBFBF"/>
                </a:solidFill>
                <a:latin typeface="微软雅黑" panose="020B0503020204020204" pitchFamily="34" charset="-122"/>
                <a:ea typeface="微软雅黑" panose="020B0503020204020204" pitchFamily="34" charset="-122"/>
                <a:cs typeface="+mn-ea"/>
                <a:sym typeface="+mn-lt"/>
              </a:rPr>
              <a:t>Paxos</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Basic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的问题</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8" name="矩形 7">
            <a:extLst>
              <a:ext uri="{FF2B5EF4-FFF2-40B4-BE49-F238E27FC236}">
                <a16:creationId xmlns:a16="http://schemas.microsoft.com/office/drawing/2014/main" id="{8AFE1B73-5CCC-447B-8B57-961853E12991}"/>
              </a:ext>
            </a:extLst>
          </p:cNvPr>
          <p:cNvSpPr/>
          <p:nvPr/>
        </p:nvSpPr>
        <p:spPr>
          <a:xfrm>
            <a:off x="4020709" y="5517226"/>
            <a:ext cx="7296150" cy="499624"/>
          </a:xfrm>
          <a:prstGeom prst="rect">
            <a:avLst/>
          </a:prstGeom>
        </p:spPr>
        <p:txBody>
          <a:bodyPr wrap="square">
            <a:spAutoFit/>
          </a:bodyPr>
          <a:lstStyle/>
          <a:p>
            <a:pPr algn="r">
              <a:lnSpc>
                <a:spcPct val="150000"/>
              </a:lnSpc>
            </a:pP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为了解决 </a:t>
            </a:r>
            <a:r>
              <a:rPr lang="en-US" altLang="zh-CN" sz="2000" b="1" dirty="0">
                <a:solidFill>
                  <a:srgbClr val="788BA9"/>
                </a:solidFill>
                <a:latin typeface="微软雅黑" panose="020B0503020204020204" pitchFamily="34" charset="-122"/>
                <a:ea typeface="微软雅黑" panose="020B0503020204020204" pitchFamily="34" charset="-122"/>
                <a:cs typeface="+mn-ea"/>
              </a:rPr>
              <a:t>Basic </a:t>
            </a:r>
            <a:r>
              <a:rPr lang="en-US" altLang="zh-CN" sz="2000" b="1" dirty="0" err="1">
                <a:solidFill>
                  <a:srgbClr val="788BA9"/>
                </a:solidFill>
                <a:latin typeface="微软雅黑" panose="020B0503020204020204" pitchFamily="34" charset="-122"/>
                <a:ea typeface="微软雅黑" panose="020B0503020204020204" pitchFamily="34" charset="-122"/>
                <a:cs typeface="+mn-ea"/>
              </a:rPr>
              <a:t>Paxos</a:t>
            </a:r>
            <a:r>
              <a:rPr lang="en-US" altLang="zh-CN" sz="2000" b="1" dirty="0">
                <a:solidFill>
                  <a:srgbClr val="788BA9"/>
                </a:solidFill>
                <a:latin typeface="微软雅黑" panose="020B0503020204020204" pitchFamily="34" charset="-122"/>
                <a:ea typeface="微软雅黑" panose="020B0503020204020204" pitchFamily="34" charset="-122"/>
                <a:cs typeface="+mn-ea"/>
              </a:rPr>
              <a: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的问题，由此有了：</a:t>
            </a:r>
            <a:r>
              <a:rPr lang="en-US" altLang="zh-CN" sz="2000" b="1" dirty="0">
                <a:solidFill>
                  <a:srgbClr val="788BA9"/>
                </a:solidFill>
                <a:latin typeface="微软雅黑" panose="020B0503020204020204" pitchFamily="34" charset="-122"/>
                <a:ea typeface="微软雅黑" panose="020B0503020204020204" pitchFamily="34" charset="-122"/>
                <a:cs typeface="+mn-ea"/>
              </a:rPr>
              <a:t>Multi </a:t>
            </a:r>
            <a:r>
              <a:rPr lang="en-US" altLang="zh-CN" sz="2000" b="1" dirty="0" err="1">
                <a:solidFill>
                  <a:srgbClr val="788BA9"/>
                </a:solidFill>
                <a:latin typeface="微软雅黑" panose="020B0503020204020204" pitchFamily="34" charset="-122"/>
                <a:ea typeface="微软雅黑" panose="020B0503020204020204" pitchFamily="34" charset="-122"/>
                <a:cs typeface="+mn-ea"/>
              </a:rPr>
              <a:t>Paxos</a:t>
            </a:r>
            <a:endParaRPr lang="zh-CN" altLang="en-US" sz="1400" b="1" dirty="0">
              <a:solidFill>
                <a:srgbClr val="788BA9"/>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4105036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136445" y="2160800"/>
            <a:ext cx="9946713" cy="2536400"/>
          </a:xfrm>
          <a:prstGeom prst="rect">
            <a:avLst/>
          </a:prstGeom>
        </p:spPr>
        <p:txBody>
          <a:bodyPr wrap="square">
            <a:spAutoFit/>
          </a:bodyPr>
          <a:lstStyle/>
          <a:p>
            <a:pPr>
              <a:lnSpc>
                <a:spcPct val="150000"/>
              </a:lnSpc>
            </a:pPr>
            <a:r>
              <a:rPr lang="en-US" altLang="zh-CN" b="1" dirty="0">
                <a:solidFill>
                  <a:srgbClr val="788BA9"/>
                </a:solidFill>
                <a:latin typeface="微软雅黑" panose="020B0503020204020204" pitchFamily="34" charset="-122"/>
                <a:ea typeface="微软雅黑" panose="020B0503020204020204" pitchFamily="34" charset="-122"/>
                <a:cs typeface="+mn-ea"/>
              </a:rPr>
              <a:t>Multi </a:t>
            </a:r>
            <a:r>
              <a:rPr lang="en-US" altLang="zh-CN" b="1" dirty="0" err="1">
                <a:solidFill>
                  <a:srgbClr val="788BA9"/>
                </a:solidFill>
                <a:latin typeface="微软雅黑" panose="020B0503020204020204" pitchFamily="34" charset="-122"/>
                <a:ea typeface="微软雅黑" panose="020B0503020204020204" pitchFamily="34" charset="-122"/>
                <a:cs typeface="+mn-ea"/>
              </a:rPr>
              <a:t>Paxos</a:t>
            </a:r>
            <a:r>
              <a:rPr lang="en-US" altLang="zh-CN" b="1" dirty="0">
                <a:solidFill>
                  <a:srgbClr val="788BA9"/>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基于 </a:t>
            </a:r>
            <a:r>
              <a:rPr lang="en-US" altLang="zh-CN" b="1" dirty="0">
                <a:solidFill>
                  <a:srgbClr val="788BA9"/>
                </a:solidFill>
                <a:latin typeface="微软雅黑" panose="020B0503020204020204" pitchFamily="34" charset="-122"/>
                <a:ea typeface="微软雅黑" panose="020B0503020204020204" pitchFamily="34" charset="-122"/>
                <a:cs typeface="+mn-ea"/>
              </a:rPr>
              <a:t>Basic </a:t>
            </a:r>
            <a:r>
              <a:rPr lang="en-US" altLang="zh-CN" b="1" dirty="0" err="1">
                <a:solidFill>
                  <a:srgbClr val="788BA9"/>
                </a:solidFill>
                <a:latin typeface="微软雅黑" panose="020B0503020204020204" pitchFamily="34" charset="-122"/>
                <a:ea typeface="微软雅黑" panose="020B0503020204020204" pitchFamily="34" charset="-122"/>
                <a:cs typeface="+mn-ea"/>
              </a:rPr>
              <a:t>Paxos</a:t>
            </a:r>
            <a:r>
              <a:rPr lang="en-US" altLang="zh-CN" b="1" dirty="0">
                <a:solidFill>
                  <a:srgbClr val="788BA9"/>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做了两点改进：</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Ø"/>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针对每一个要确定的值，运行一次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算法实例（</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Instance</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），形成决议。每一个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实例使用唯一的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Instance ID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标识。</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Ø"/>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在所有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中选举一个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Leader</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，由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唯一地提交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给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进行表决。这样没有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竞争，解决了活锁问题。在系统中仅有一个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进行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Value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提交的情况下，</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阶段就可以跳过，从而将两阶段变为一阶段，提高效率。</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rgbClr val="BFBFBF"/>
                </a:solidFill>
                <a:latin typeface="微软雅黑" panose="020B0503020204020204" pitchFamily="34" charset="-122"/>
                <a:ea typeface="微软雅黑" panose="020B0503020204020204" pitchFamily="34" charset="-122"/>
                <a:cs typeface="+mn-ea"/>
                <a:sym typeface="+mn-lt"/>
              </a:rPr>
              <a:t>Paxos</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Multi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57516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305444" y="1243077"/>
            <a:ext cx="9654138" cy="4192943"/>
          </a:xfrm>
          <a:prstGeom prst="rect">
            <a:avLst/>
          </a:prstGeom>
        </p:spPr>
        <p:txBody>
          <a:bodyPr wrap="square">
            <a:spAutoFit/>
          </a:bodyPr>
          <a:lstStyle/>
          <a:p>
            <a:pPr>
              <a:lnSpc>
                <a:spcPct val="150000"/>
              </a:lnSpc>
            </a:pPr>
            <a:r>
              <a:rPr lang="en-US" altLang="zh-CN" sz="2000" b="1" dirty="0">
                <a:solidFill>
                  <a:srgbClr val="D67A71"/>
                </a:solidFill>
                <a:latin typeface="微软雅黑" panose="020B0503020204020204" pitchFamily="34" charset="-122"/>
                <a:ea typeface="微软雅黑" panose="020B0503020204020204" pitchFamily="34" charset="-122"/>
                <a:cs typeface="+mn-ea"/>
              </a:rPr>
              <a:t>Raft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是一种为了管理日志复制的分布式一致性算法。</a:t>
            </a:r>
          </a:p>
          <a:p>
            <a:pPr>
              <a:lnSpc>
                <a:spcPct val="150000"/>
              </a:lnSpc>
            </a:pP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Raft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的设计目标是简化 </a:t>
            </a:r>
            <a:r>
              <a:rPr lang="en-US" altLang="zh-CN" sz="2000"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，使得算法既容易理解，也容易实现。</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sz="2000" dirty="0">
                <a:solidFill>
                  <a:srgbClr val="788BA9"/>
                </a:solidFill>
                <a:latin typeface="微软雅黑" panose="020B0503020204020204" pitchFamily="34" charset="-122"/>
                <a:ea typeface="微软雅黑" panose="020B0503020204020204" pitchFamily="34" charset="-122"/>
                <a:cs typeface="+mn-ea"/>
              </a:rPr>
              <a:t>Raft </a:t>
            </a:r>
            <a:r>
              <a:rPr lang="zh-CN" altLang="en-US" sz="2000" dirty="0">
                <a:solidFill>
                  <a:srgbClr val="788BA9"/>
                </a:solidFill>
                <a:latin typeface="微软雅黑" panose="020B0503020204020204" pitchFamily="34" charset="-122"/>
                <a:ea typeface="微软雅黑" panose="020B0503020204020204" pitchFamily="34" charset="-122"/>
                <a:cs typeface="+mn-ea"/>
              </a:rPr>
              <a:t>可以解决分布式 </a:t>
            </a:r>
            <a:r>
              <a:rPr lang="en-US" altLang="zh-CN" sz="2000" dirty="0">
                <a:solidFill>
                  <a:srgbClr val="788BA9"/>
                </a:solidFill>
                <a:latin typeface="微软雅黑" panose="020B0503020204020204" pitchFamily="34" charset="-122"/>
                <a:ea typeface="微软雅黑" panose="020B0503020204020204" pitchFamily="34" charset="-122"/>
                <a:cs typeface="+mn-ea"/>
              </a:rPr>
              <a:t>CAP </a:t>
            </a:r>
            <a:r>
              <a:rPr lang="zh-CN" altLang="en-US" sz="2000" dirty="0">
                <a:solidFill>
                  <a:srgbClr val="788BA9"/>
                </a:solidFill>
                <a:latin typeface="微软雅黑" panose="020B0503020204020204" pitchFamily="34" charset="-122"/>
                <a:ea typeface="微软雅黑" panose="020B0503020204020204" pitchFamily="34" charset="-122"/>
                <a:cs typeface="+mn-ea"/>
              </a:rPr>
              <a:t>理论中的 </a:t>
            </a:r>
            <a:r>
              <a:rPr lang="en-US" altLang="zh-CN" sz="2000" dirty="0">
                <a:solidFill>
                  <a:srgbClr val="788BA9"/>
                </a:solidFill>
                <a:latin typeface="微软雅黑" panose="020B0503020204020204" pitchFamily="34" charset="-122"/>
                <a:ea typeface="微软雅黑" panose="020B0503020204020204" pitchFamily="34" charset="-122"/>
                <a:cs typeface="+mn-ea"/>
              </a:rPr>
              <a:t>CP</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，即 一致性（</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C</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Consistency</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和 分区容忍性（</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P</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Partition Tolerance</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），并不能解决 可用性（</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A</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Availability</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的问题。</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Raft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将一致性问题分解成了三个子问题：</a:t>
            </a:r>
          </a:p>
          <a:p>
            <a:pPr marL="342900" indent="-342900">
              <a:lnSpc>
                <a:spcPct val="150000"/>
              </a:lnSpc>
              <a:buFont typeface="Wingdings" panose="05000000000000000000" pitchFamily="2" charset="2"/>
              <a:buChar char="l"/>
            </a:pPr>
            <a:r>
              <a:rPr lang="zh-CN" altLang="en-US" sz="2000" b="1" dirty="0">
                <a:solidFill>
                  <a:srgbClr val="788BA9"/>
                </a:solidFill>
                <a:latin typeface="微软雅黑" panose="020B0503020204020204" pitchFamily="34" charset="-122"/>
                <a:ea typeface="微软雅黑" panose="020B0503020204020204" pitchFamily="34" charset="-122"/>
                <a:cs typeface="+mn-ea"/>
              </a:rPr>
              <a:t>选举 </a:t>
            </a:r>
            <a:r>
              <a:rPr lang="en-US" altLang="zh-CN" sz="2000" b="1" dirty="0">
                <a:solidFill>
                  <a:srgbClr val="788BA9"/>
                </a:solidFill>
                <a:latin typeface="微软雅黑" panose="020B0503020204020204" pitchFamily="34" charset="-122"/>
                <a:ea typeface="微软雅黑" panose="020B0503020204020204" pitchFamily="34" charset="-122"/>
                <a:cs typeface="+mn-ea"/>
              </a:rPr>
              <a:t>Leader</a:t>
            </a:r>
            <a:endParaRPr lang="zh-CN" altLang="en-US" sz="2000" b="1" dirty="0">
              <a:solidFill>
                <a:srgbClr val="788BA9"/>
              </a:solidFill>
              <a:latin typeface="微软雅黑" panose="020B0503020204020204" pitchFamily="34" charset="-122"/>
              <a:ea typeface="微软雅黑" panose="020B0503020204020204" pitchFamily="34" charset="-122"/>
              <a:cs typeface="+mn-ea"/>
            </a:endParaRPr>
          </a:p>
          <a:p>
            <a:pPr marL="342900" indent="-342900">
              <a:lnSpc>
                <a:spcPct val="150000"/>
              </a:lnSpc>
              <a:buFont typeface="Wingdings" panose="05000000000000000000" pitchFamily="2" charset="2"/>
              <a:buChar char="l"/>
            </a:pPr>
            <a:r>
              <a:rPr lang="zh-CN" altLang="en-US" sz="2000" b="1" dirty="0">
                <a:solidFill>
                  <a:srgbClr val="788BA9"/>
                </a:solidFill>
                <a:latin typeface="微软雅黑" panose="020B0503020204020204" pitchFamily="34" charset="-122"/>
                <a:ea typeface="微软雅黑" panose="020B0503020204020204" pitchFamily="34" charset="-122"/>
                <a:cs typeface="+mn-ea"/>
              </a:rPr>
              <a:t>日志复制</a:t>
            </a:r>
          </a:p>
          <a:p>
            <a:pPr marL="342900" indent="-342900">
              <a:lnSpc>
                <a:spcPct val="150000"/>
              </a:lnSpc>
              <a:buFont typeface="Wingdings" panose="05000000000000000000" pitchFamily="2" charset="2"/>
              <a:buChar char="l"/>
            </a:pPr>
            <a:r>
              <a:rPr lang="zh-CN" altLang="en-US" sz="2000" b="1" dirty="0">
                <a:solidFill>
                  <a:srgbClr val="788BA9"/>
                </a:solidFill>
                <a:latin typeface="微软雅黑" panose="020B0503020204020204" pitchFamily="34" charset="-122"/>
                <a:ea typeface="微软雅黑" panose="020B0503020204020204" pitchFamily="34" charset="-122"/>
                <a:cs typeface="+mn-ea"/>
              </a:rPr>
              <a:t>安全性</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Raft</a:t>
            </a:r>
          </a:p>
        </p:txBody>
      </p:sp>
    </p:spTree>
    <p:extLst>
      <p:ext uri="{BB962C8B-B14F-4D97-AF65-F5344CB8AC3E}">
        <p14:creationId xmlns:p14="http://schemas.microsoft.com/office/powerpoint/2010/main" val="623058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CCD74CF4-E3AC-42DE-BE86-BA549A10CED8}"/>
              </a:ext>
            </a:extLst>
          </p:cNvPr>
          <p:cNvCxnSpPr/>
          <p:nvPr/>
        </p:nvCxnSpPr>
        <p:spPr>
          <a:xfrm>
            <a:off x="5069497" y="1817914"/>
            <a:ext cx="2053007" cy="0"/>
          </a:xfrm>
          <a:prstGeom prst="line">
            <a:avLst/>
          </a:prstGeom>
          <a:ln w="44450" cap="rnd">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8AAED42A-6513-4C4A-B81B-E6471E6EA26D}"/>
              </a:ext>
            </a:extLst>
          </p:cNvPr>
          <p:cNvCxnSpPr/>
          <p:nvPr/>
        </p:nvCxnSpPr>
        <p:spPr>
          <a:xfrm>
            <a:off x="0" y="39243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9DF232E9-434A-45A1-AB46-0289A115B839}"/>
              </a:ext>
            </a:extLst>
          </p:cNvPr>
          <p:cNvSpPr/>
          <p:nvPr/>
        </p:nvSpPr>
        <p:spPr>
          <a:xfrm rot="11174285">
            <a:off x="2098591" y="3864651"/>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6" name="椭圆 5">
            <a:extLst>
              <a:ext uri="{FF2B5EF4-FFF2-40B4-BE49-F238E27FC236}">
                <a16:creationId xmlns:a16="http://schemas.microsoft.com/office/drawing/2014/main" id="{8735A74A-F37C-4D21-8349-130CB4CBC913}"/>
              </a:ext>
            </a:extLst>
          </p:cNvPr>
          <p:cNvSpPr/>
          <p:nvPr/>
        </p:nvSpPr>
        <p:spPr>
          <a:xfrm rot="11174285">
            <a:off x="340254" y="3775200"/>
            <a:ext cx="224209" cy="22420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7" name="椭圆 6">
            <a:extLst>
              <a:ext uri="{FF2B5EF4-FFF2-40B4-BE49-F238E27FC236}">
                <a16:creationId xmlns:a16="http://schemas.microsoft.com/office/drawing/2014/main" id="{4388320D-E277-405D-8507-2DF9FAD28CBF}"/>
              </a:ext>
            </a:extLst>
          </p:cNvPr>
          <p:cNvSpPr/>
          <p:nvPr/>
        </p:nvSpPr>
        <p:spPr>
          <a:xfrm rot="11174285">
            <a:off x="3347090" y="3784512"/>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8" name="椭圆 7">
            <a:extLst>
              <a:ext uri="{FF2B5EF4-FFF2-40B4-BE49-F238E27FC236}">
                <a16:creationId xmlns:a16="http://schemas.microsoft.com/office/drawing/2014/main" id="{E6C46F47-B150-4E64-BDBC-6FD5E2B6A4CD}"/>
              </a:ext>
            </a:extLst>
          </p:cNvPr>
          <p:cNvSpPr/>
          <p:nvPr/>
        </p:nvSpPr>
        <p:spPr>
          <a:xfrm rot="11174285">
            <a:off x="7000792" y="3864651"/>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9" name="椭圆 8">
            <a:extLst>
              <a:ext uri="{FF2B5EF4-FFF2-40B4-BE49-F238E27FC236}">
                <a16:creationId xmlns:a16="http://schemas.microsoft.com/office/drawing/2014/main" id="{29E9DDEB-D483-4F4B-A0D1-01695E3552F4}"/>
              </a:ext>
            </a:extLst>
          </p:cNvPr>
          <p:cNvSpPr/>
          <p:nvPr/>
        </p:nvSpPr>
        <p:spPr>
          <a:xfrm rot="11174285">
            <a:off x="5318654" y="3775200"/>
            <a:ext cx="224209" cy="22420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0" name="椭圆 9">
            <a:extLst>
              <a:ext uri="{FF2B5EF4-FFF2-40B4-BE49-F238E27FC236}">
                <a16:creationId xmlns:a16="http://schemas.microsoft.com/office/drawing/2014/main" id="{939DE8E9-A93D-470C-9260-C6AC384E3AC9}"/>
              </a:ext>
            </a:extLst>
          </p:cNvPr>
          <p:cNvSpPr/>
          <p:nvPr/>
        </p:nvSpPr>
        <p:spPr>
          <a:xfrm rot="11174285">
            <a:off x="8325490" y="3784512"/>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1" name="椭圆 10">
            <a:extLst>
              <a:ext uri="{FF2B5EF4-FFF2-40B4-BE49-F238E27FC236}">
                <a16:creationId xmlns:a16="http://schemas.microsoft.com/office/drawing/2014/main" id="{5FE9EAC7-78C7-4183-BB9A-286766AD2B54}"/>
              </a:ext>
            </a:extLst>
          </p:cNvPr>
          <p:cNvSpPr/>
          <p:nvPr/>
        </p:nvSpPr>
        <p:spPr>
          <a:xfrm rot="11174285">
            <a:off x="9790696" y="3864650"/>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2" name="椭圆 11">
            <a:extLst>
              <a:ext uri="{FF2B5EF4-FFF2-40B4-BE49-F238E27FC236}">
                <a16:creationId xmlns:a16="http://schemas.microsoft.com/office/drawing/2014/main" id="{04D159BF-362F-4D77-9FF9-A3A270CF781A}"/>
              </a:ext>
            </a:extLst>
          </p:cNvPr>
          <p:cNvSpPr/>
          <p:nvPr/>
        </p:nvSpPr>
        <p:spPr>
          <a:xfrm rot="11174285">
            <a:off x="11115394" y="3784511"/>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13" name="直接连接符 12">
            <a:extLst>
              <a:ext uri="{FF2B5EF4-FFF2-40B4-BE49-F238E27FC236}">
                <a16:creationId xmlns:a16="http://schemas.microsoft.com/office/drawing/2014/main" id="{46E4EC92-6F90-431C-8C98-6A63D4E1C6F0}"/>
              </a:ext>
            </a:extLst>
          </p:cNvPr>
          <p:cNvCxnSpPr>
            <a:stCxn id="6" idx="3"/>
          </p:cNvCxnSpPr>
          <p:nvPr/>
        </p:nvCxnSpPr>
        <p:spPr>
          <a:xfrm flipV="1">
            <a:off x="539772" y="3547264"/>
            <a:ext cx="686767" cy="269854"/>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964C32B-FDF3-417B-9EFF-F02342164B9A}"/>
              </a:ext>
            </a:extLst>
          </p:cNvPr>
          <p:cNvCxnSpPr>
            <a:endCxn id="5" idx="5"/>
          </p:cNvCxnSpPr>
          <p:nvPr/>
        </p:nvCxnSpPr>
        <p:spPr>
          <a:xfrm>
            <a:off x="1226539" y="3547264"/>
            <a:ext cx="902127" cy="335102"/>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B33E55B-4B2C-4FE7-8F58-FB06E303BF01}"/>
              </a:ext>
            </a:extLst>
          </p:cNvPr>
          <p:cNvCxnSpPr>
            <a:stCxn id="5" idx="1"/>
            <a:endCxn id="17" idx="5"/>
          </p:cNvCxnSpPr>
          <p:nvPr/>
        </p:nvCxnSpPr>
        <p:spPr>
          <a:xfrm>
            <a:off x="2229378" y="4007798"/>
            <a:ext cx="340215" cy="663745"/>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E03D889-676F-4108-9C0D-F9F304363CAC}"/>
              </a:ext>
            </a:extLst>
          </p:cNvPr>
          <p:cNvCxnSpPr>
            <a:stCxn id="17" idx="3"/>
            <a:endCxn id="7" idx="7"/>
          </p:cNvCxnSpPr>
          <p:nvPr/>
        </p:nvCxnSpPr>
        <p:spPr>
          <a:xfrm flipV="1">
            <a:off x="2651615" y="3968413"/>
            <a:ext cx="720383" cy="71209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5B276F9F-C0F6-448B-BE00-DC1A0D52BC9C}"/>
              </a:ext>
            </a:extLst>
          </p:cNvPr>
          <p:cNvSpPr/>
          <p:nvPr/>
        </p:nvSpPr>
        <p:spPr>
          <a:xfrm rot="11174285">
            <a:off x="2547778" y="4658694"/>
            <a:ext cx="116686" cy="11668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18" name="直接连接符 17">
            <a:extLst>
              <a:ext uri="{FF2B5EF4-FFF2-40B4-BE49-F238E27FC236}">
                <a16:creationId xmlns:a16="http://schemas.microsoft.com/office/drawing/2014/main" id="{340E2A2B-5DE1-4F35-B4F3-8CC2072CE168}"/>
              </a:ext>
            </a:extLst>
          </p:cNvPr>
          <p:cNvCxnSpPr>
            <a:stCxn id="7" idx="3"/>
            <a:endCxn id="20" idx="6"/>
          </p:cNvCxnSpPr>
          <p:nvPr/>
        </p:nvCxnSpPr>
        <p:spPr>
          <a:xfrm flipV="1">
            <a:off x="3548370" y="3460593"/>
            <a:ext cx="995445" cy="36620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7E59EE2E-F7EC-42BD-BAEB-9A4B496A70E2}"/>
              </a:ext>
            </a:extLst>
          </p:cNvPr>
          <p:cNvCxnSpPr>
            <a:stCxn id="9" idx="5"/>
          </p:cNvCxnSpPr>
          <p:nvPr/>
        </p:nvCxnSpPr>
        <p:spPr>
          <a:xfrm flipH="1" flipV="1">
            <a:off x="4632960" y="3463290"/>
            <a:ext cx="727612" cy="336601"/>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ACFC26F0-037C-4FB8-A92E-5A1A93CDE746}"/>
              </a:ext>
            </a:extLst>
          </p:cNvPr>
          <p:cNvSpPr/>
          <p:nvPr/>
        </p:nvSpPr>
        <p:spPr>
          <a:xfrm rot="11174285">
            <a:off x="4543512" y="3414972"/>
            <a:ext cx="102364" cy="10236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21" name="直接连接符 20">
            <a:extLst>
              <a:ext uri="{FF2B5EF4-FFF2-40B4-BE49-F238E27FC236}">
                <a16:creationId xmlns:a16="http://schemas.microsoft.com/office/drawing/2014/main" id="{0EC07957-A3F9-4DD4-9961-C5803F87310A}"/>
              </a:ext>
            </a:extLst>
          </p:cNvPr>
          <p:cNvCxnSpPr>
            <a:endCxn id="23" idx="5"/>
          </p:cNvCxnSpPr>
          <p:nvPr/>
        </p:nvCxnSpPr>
        <p:spPr>
          <a:xfrm>
            <a:off x="5403840" y="3910377"/>
            <a:ext cx="203413" cy="431055"/>
          </a:xfrm>
          <a:prstGeom prst="line">
            <a:avLst/>
          </a:prstGeom>
          <a:ln>
            <a:solidFill>
              <a:schemeClr val="tx1">
                <a:alpha val="51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582CE081-1DD0-4EB3-98F9-064323B33F9A}"/>
              </a:ext>
            </a:extLst>
          </p:cNvPr>
          <p:cNvCxnSpPr>
            <a:stCxn id="8" idx="7"/>
            <a:endCxn id="23" idx="2"/>
          </p:cNvCxnSpPr>
          <p:nvPr/>
        </p:nvCxnSpPr>
        <p:spPr>
          <a:xfrm flipH="1">
            <a:off x="5731596" y="3995438"/>
            <a:ext cx="1286911" cy="41417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18A57201-9A09-4A02-9AEB-9B8CA12AE11A}"/>
              </a:ext>
            </a:extLst>
          </p:cNvPr>
          <p:cNvSpPr/>
          <p:nvPr/>
        </p:nvSpPr>
        <p:spPr>
          <a:xfrm rot="11174285">
            <a:off x="5578556" y="4324528"/>
            <a:ext cx="153494" cy="15349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24" name="直接连接符 23">
            <a:extLst>
              <a:ext uri="{FF2B5EF4-FFF2-40B4-BE49-F238E27FC236}">
                <a16:creationId xmlns:a16="http://schemas.microsoft.com/office/drawing/2014/main" id="{58BF0C59-05B0-4230-ACE6-599858A98603}"/>
              </a:ext>
            </a:extLst>
          </p:cNvPr>
          <p:cNvCxnSpPr>
            <a:endCxn id="8" idx="3"/>
          </p:cNvCxnSpPr>
          <p:nvPr/>
        </p:nvCxnSpPr>
        <p:spPr>
          <a:xfrm flipH="1">
            <a:off x="7143939" y="3338513"/>
            <a:ext cx="1857188" cy="556213"/>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C107106E-D188-40B1-9689-165732D48FD0}"/>
              </a:ext>
            </a:extLst>
          </p:cNvPr>
          <p:cNvCxnSpPr>
            <a:stCxn id="11" idx="5"/>
            <a:endCxn id="26" idx="2"/>
          </p:cNvCxnSpPr>
          <p:nvPr/>
        </p:nvCxnSpPr>
        <p:spPr>
          <a:xfrm flipH="1" flipV="1">
            <a:off x="9214086" y="3327985"/>
            <a:ext cx="606685" cy="554380"/>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B338EAF3-44B9-4418-81D0-EB834AF6C030}"/>
              </a:ext>
            </a:extLst>
          </p:cNvPr>
          <p:cNvSpPr/>
          <p:nvPr/>
        </p:nvSpPr>
        <p:spPr>
          <a:xfrm rot="11174285">
            <a:off x="8990541" y="3203700"/>
            <a:ext cx="224209" cy="2242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27" name="直接连接符 26">
            <a:extLst>
              <a:ext uri="{FF2B5EF4-FFF2-40B4-BE49-F238E27FC236}">
                <a16:creationId xmlns:a16="http://schemas.microsoft.com/office/drawing/2014/main" id="{EC54C545-A64C-4CC8-9A28-6859D61ACDB2}"/>
              </a:ext>
            </a:extLst>
          </p:cNvPr>
          <p:cNvCxnSpPr>
            <a:endCxn id="10" idx="1"/>
          </p:cNvCxnSpPr>
          <p:nvPr/>
        </p:nvCxnSpPr>
        <p:spPr>
          <a:xfrm flipH="1" flipV="1">
            <a:off x="8509391" y="3985792"/>
            <a:ext cx="1231057" cy="546520"/>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BEABF20C-10A9-47FB-9659-BE8F84CD0410}"/>
              </a:ext>
            </a:extLst>
          </p:cNvPr>
          <p:cNvCxnSpPr>
            <a:stCxn id="12" idx="7"/>
          </p:cNvCxnSpPr>
          <p:nvPr/>
        </p:nvCxnSpPr>
        <p:spPr>
          <a:xfrm flipH="1">
            <a:off x="9744077" y="3968412"/>
            <a:ext cx="1396225" cy="570252"/>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1E680195-068D-4E06-990A-C051533EF43A}"/>
              </a:ext>
            </a:extLst>
          </p:cNvPr>
          <p:cNvSpPr txBox="1"/>
          <p:nvPr/>
        </p:nvSpPr>
        <p:spPr>
          <a:xfrm>
            <a:off x="408559" y="2957481"/>
            <a:ext cx="1761591" cy="646331"/>
          </a:xfrm>
          <a:prstGeom prst="rect">
            <a:avLst/>
          </a:prstGeom>
          <a:noFill/>
        </p:spPr>
        <p:txBody>
          <a:bodyPr wrap="square" rtlCol="0">
            <a:spAutoFit/>
          </a:bodyPr>
          <a:lstStyle/>
          <a:p>
            <a:pPr algn="ctr"/>
            <a:r>
              <a:rPr lang="en-US" altLang="zh-CN" sz="3600" dirty="0">
                <a:cs typeface="+mn-ea"/>
                <a:sym typeface="+mn-lt"/>
              </a:rPr>
              <a:t>01</a:t>
            </a:r>
            <a:endParaRPr lang="zh-CN" altLang="en-US" sz="3600" dirty="0">
              <a:cs typeface="+mn-ea"/>
              <a:sym typeface="+mn-lt"/>
            </a:endParaRPr>
          </a:p>
        </p:txBody>
      </p:sp>
      <p:sp>
        <p:nvSpPr>
          <p:cNvPr id="30" name="文本框 29">
            <a:extLst>
              <a:ext uri="{FF2B5EF4-FFF2-40B4-BE49-F238E27FC236}">
                <a16:creationId xmlns:a16="http://schemas.microsoft.com/office/drawing/2014/main" id="{3256821F-81B2-43F3-9CDC-A7A18D31E619}"/>
              </a:ext>
            </a:extLst>
          </p:cNvPr>
          <p:cNvSpPr txBox="1"/>
          <p:nvPr/>
        </p:nvSpPr>
        <p:spPr>
          <a:xfrm>
            <a:off x="1823307" y="4880886"/>
            <a:ext cx="1761591" cy="584775"/>
          </a:xfrm>
          <a:prstGeom prst="rect">
            <a:avLst/>
          </a:prstGeom>
          <a:noFill/>
        </p:spPr>
        <p:txBody>
          <a:bodyPr wrap="square" rtlCol="0">
            <a:spAutoFit/>
          </a:bodyPr>
          <a:lstStyle/>
          <a:p>
            <a:pPr algn="ctr"/>
            <a:r>
              <a:rPr lang="en-US" altLang="zh-CN" sz="3200" dirty="0">
                <a:cs typeface="+mn-ea"/>
                <a:sym typeface="+mn-lt"/>
              </a:rPr>
              <a:t>02</a:t>
            </a:r>
            <a:endParaRPr lang="zh-CN" altLang="en-US" sz="3200" dirty="0">
              <a:cs typeface="+mn-ea"/>
              <a:sym typeface="+mn-lt"/>
            </a:endParaRPr>
          </a:p>
        </p:txBody>
      </p:sp>
      <p:sp>
        <p:nvSpPr>
          <p:cNvPr id="31" name="文本框 30">
            <a:extLst>
              <a:ext uri="{FF2B5EF4-FFF2-40B4-BE49-F238E27FC236}">
                <a16:creationId xmlns:a16="http://schemas.microsoft.com/office/drawing/2014/main" id="{5D837A14-1A0A-4F07-988A-F54A75F6FE93}"/>
              </a:ext>
            </a:extLst>
          </p:cNvPr>
          <p:cNvSpPr txBox="1"/>
          <p:nvPr/>
        </p:nvSpPr>
        <p:spPr>
          <a:xfrm>
            <a:off x="3782335" y="2811362"/>
            <a:ext cx="1761591" cy="646331"/>
          </a:xfrm>
          <a:prstGeom prst="rect">
            <a:avLst/>
          </a:prstGeom>
          <a:noFill/>
        </p:spPr>
        <p:txBody>
          <a:bodyPr wrap="square" rtlCol="0">
            <a:spAutoFit/>
          </a:bodyPr>
          <a:lstStyle/>
          <a:p>
            <a:pPr algn="ctr"/>
            <a:r>
              <a:rPr lang="en-US" altLang="zh-CN" sz="3600" dirty="0">
                <a:cs typeface="+mn-ea"/>
                <a:sym typeface="+mn-lt"/>
              </a:rPr>
              <a:t>03</a:t>
            </a:r>
            <a:endParaRPr lang="zh-CN" altLang="en-US" sz="3600" dirty="0">
              <a:cs typeface="+mn-ea"/>
              <a:sym typeface="+mn-lt"/>
            </a:endParaRPr>
          </a:p>
        </p:txBody>
      </p:sp>
      <p:sp>
        <p:nvSpPr>
          <p:cNvPr id="32" name="文本框 31">
            <a:extLst>
              <a:ext uri="{FF2B5EF4-FFF2-40B4-BE49-F238E27FC236}">
                <a16:creationId xmlns:a16="http://schemas.microsoft.com/office/drawing/2014/main" id="{E339CF7F-0D11-4C2F-8D95-12C8DF59B4C4}"/>
              </a:ext>
            </a:extLst>
          </p:cNvPr>
          <p:cNvSpPr txBox="1"/>
          <p:nvPr/>
        </p:nvSpPr>
        <p:spPr>
          <a:xfrm>
            <a:off x="9305790" y="2710630"/>
            <a:ext cx="716148" cy="584775"/>
          </a:xfrm>
          <a:prstGeom prst="rect">
            <a:avLst/>
          </a:prstGeom>
          <a:noFill/>
        </p:spPr>
        <p:txBody>
          <a:bodyPr wrap="square" rtlCol="0">
            <a:spAutoFit/>
          </a:bodyPr>
          <a:lstStyle/>
          <a:p>
            <a:pPr algn="ctr"/>
            <a:r>
              <a:rPr lang="en-US" altLang="zh-CN" sz="3200" dirty="0">
                <a:cs typeface="+mn-ea"/>
                <a:sym typeface="+mn-lt"/>
              </a:rPr>
              <a:t>05</a:t>
            </a:r>
            <a:endParaRPr lang="zh-CN" altLang="en-US" sz="3200" dirty="0">
              <a:cs typeface="+mn-ea"/>
              <a:sym typeface="+mn-lt"/>
            </a:endParaRPr>
          </a:p>
        </p:txBody>
      </p:sp>
      <p:sp>
        <p:nvSpPr>
          <p:cNvPr id="33" name="矩形 32">
            <a:extLst>
              <a:ext uri="{FF2B5EF4-FFF2-40B4-BE49-F238E27FC236}">
                <a16:creationId xmlns:a16="http://schemas.microsoft.com/office/drawing/2014/main" id="{131E1448-0C19-4E37-BF50-E8116C232D50}"/>
              </a:ext>
            </a:extLst>
          </p:cNvPr>
          <p:cNvSpPr/>
          <p:nvPr/>
        </p:nvSpPr>
        <p:spPr>
          <a:xfrm>
            <a:off x="1645454" y="2995853"/>
            <a:ext cx="2019349" cy="523220"/>
          </a:xfrm>
          <a:prstGeom prst="rect">
            <a:avLst/>
          </a:prstGeom>
        </p:spPr>
        <p:txBody>
          <a:bodyPr wrap="square">
            <a:spAutoFit/>
          </a:bodyPr>
          <a:lstStyle/>
          <a:p>
            <a:r>
              <a:rPr lang="zh-CN" altLang="en-US" sz="2800" dirty="0">
                <a:solidFill>
                  <a:schemeClr val="tx1">
                    <a:lumMod val="50000"/>
                    <a:lumOff val="50000"/>
                  </a:schemeClr>
                </a:solidFill>
                <a:cs typeface="+mn-ea"/>
                <a:sym typeface="+mn-lt"/>
              </a:rPr>
              <a:t>分布式简介</a:t>
            </a:r>
          </a:p>
        </p:txBody>
      </p:sp>
      <p:sp>
        <p:nvSpPr>
          <p:cNvPr id="34" name="椭圆 33">
            <a:extLst>
              <a:ext uri="{FF2B5EF4-FFF2-40B4-BE49-F238E27FC236}">
                <a16:creationId xmlns:a16="http://schemas.microsoft.com/office/drawing/2014/main" id="{D0E2C157-FD7A-4024-A1FE-8D4B8569E2C3}"/>
              </a:ext>
            </a:extLst>
          </p:cNvPr>
          <p:cNvSpPr/>
          <p:nvPr/>
        </p:nvSpPr>
        <p:spPr>
          <a:xfrm rot="11174285">
            <a:off x="1197640" y="3526741"/>
            <a:ext cx="50995" cy="5099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5" name="椭圆 34">
            <a:extLst>
              <a:ext uri="{FF2B5EF4-FFF2-40B4-BE49-F238E27FC236}">
                <a16:creationId xmlns:a16="http://schemas.microsoft.com/office/drawing/2014/main" id="{916ACEBF-613E-4007-8E43-B91B35D82263}"/>
              </a:ext>
            </a:extLst>
          </p:cNvPr>
          <p:cNvSpPr/>
          <p:nvPr/>
        </p:nvSpPr>
        <p:spPr>
          <a:xfrm rot="11174285">
            <a:off x="8553490" y="4584252"/>
            <a:ext cx="50995" cy="509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6" name="矩形 35">
            <a:extLst>
              <a:ext uri="{FF2B5EF4-FFF2-40B4-BE49-F238E27FC236}">
                <a16:creationId xmlns:a16="http://schemas.microsoft.com/office/drawing/2014/main" id="{03F0BD31-D617-405F-AE20-B280B28769AE}"/>
              </a:ext>
            </a:extLst>
          </p:cNvPr>
          <p:cNvSpPr/>
          <p:nvPr/>
        </p:nvSpPr>
        <p:spPr>
          <a:xfrm>
            <a:off x="4950116" y="2832318"/>
            <a:ext cx="2068391" cy="523220"/>
          </a:xfrm>
          <a:prstGeom prst="rect">
            <a:avLst/>
          </a:prstGeom>
        </p:spPr>
        <p:txBody>
          <a:bodyPr wrap="square">
            <a:spAutoFit/>
          </a:bodyPr>
          <a:lstStyle/>
          <a:p>
            <a:r>
              <a:rPr lang="zh-CN" altLang="en-US" sz="2800" dirty="0">
                <a:solidFill>
                  <a:schemeClr val="tx1">
                    <a:lumMod val="50000"/>
                    <a:lumOff val="50000"/>
                  </a:schemeClr>
                </a:solidFill>
                <a:cs typeface="+mn-ea"/>
                <a:sym typeface="+mn-lt"/>
              </a:rPr>
              <a:t>分布式算法</a:t>
            </a:r>
          </a:p>
        </p:txBody>
      </p:sp>
      <p:sp>
        <p:nvSpPr>
          <p:cNvPr id="37" name="矩形 36">
            <a:extLst>
              <a:ext uri="{FF2B5EF4-FFF2-40B4-BE49-F238E27FC236}">
                <a16:creationId xmlns:a16="http://schemas.microsoft.com/office/drawing/2014/main" id="{E38C31E7-FFC2-4B26-AA0E-EFCF4B60FE44}"/>
              </a:ext>
            </a:extLst>
          </p:cNvPr>
          <p:cNvSpPr/>
          <p:nvPr/>
        </p:nvSpPr>
        <p:spPr>
          <a:xfrm>
            <a:off x="2999182" y="4896039"/>
            <a:ext cx="2070316" cy="523220"/>
          </a:xfrm>
          <a:prstGeom prst="rect">
            <a:avLst/>
          </a:prstGeom>
        </p:spPr>
        <p:txBody>
          <a:bodyPr wrap="square">
            <a:spAutoFit/>
          </a:bodyPr>
          <a:lstStyle/>
          <a:p>
            <a:r>
              <a:rPr lang="zh-CN" altLang="en-US" sz="2800" dirty="0">
                <a:solidFill>
                  <a:schemeClr val="tx1">
                    <a:lumMod val="50000"/>
                    <a:lumOff val="50000"/>
                  </a:schemeClr>
                </a:solidFill>
                <a:cs typeface="+mn-ea"/>
                <a:sym typeface="+mn-lt"/>
              </a:rPr>
              <a:t>分布式理论</a:t>
            </a:r>
          </a:p>
        </p:txBody>
      </p:sp>
      <p:sp>
        <p:nvSpPr>
          <p:cNvPr id="38" name="矩形 37">
            <a:extLst>
              <a:ext uri="{FF2B5EF4-FFF2-40B4-BE49-F238E27FC236}">
                <a16:creationId xmlns:a16="http://schemas.microsoft.com/office/drawing/2014/main" id="{E9921A4B-99F2-464C-ABD8-E04EB9C51935}"/>
              </a:ext>
            </a:extLst>
          </p:cNvPr>
          <p:cNvSpPr/>
          <p:nvPr/>
        </p:nvSpPr>
        <p:spPr>
          <a:xfrm>
            <a:off x="9782432" y="2706746"/>
            <a:ext cx="2211787" cy="523220"/>
          </a:xfrm>
          <a:prstGeom prst="rect">
            <a:avLst/>
          </a:prstGeom>
        </p:spPr>
        <p:txBody>
          <a:bodyPr wrap="square">
            <a:spAutoFit/>
          </a:bodyPr>
          <a:lstStyle/>
          <a:p>
            <a:pPr algn="ctr"/>
            <a:r>
              <a:rPr lang="zh-CN" altLang="en-US" sz="2800" dirty="0">
                <a:solidFill>
                  <a:schemeClr val="tx1">
                    <a:lumMod val="50000"/>
                    <a:lumOff val="50000"/>
                  </a:schemeClr>
                </a:solidFill>
                <a:cs typeface="+mn-ea"/>
                <a:sym typeface="+mn-lt"/>
              </a:rPr>
              <a:t>分布式应用</a:t>
            </a:r>
          </a:p>
        </p:txBody>
      </p:sp>
      <p:sp>
        <p:nvSpPr>
          <p:cNvPr id="40" name="文本框 6">
            <a:extLst>
              <a:ext uri="{FF2B5EF4-FFF2-40B4-BE49-F238E27FC236}">
                <a16:creationId xmlns:a16="http://schemas.microsoft.com/office/drawing/2014/main" id="{1A970F42-26B7-4BC5-87A4-2515471B713C}"/>
              </a:ext>
            </a:extLst>
          </p:cNvPr>
          <p:cNvSpPr txBox="1"/>
          <p:nvPr/>
        </p:nvSpPr>
        <p:spPr>
          <a:xfrm>
            <a:off x="4556179" y="725807"/>
            <a:ext cx="3152668" cy="947632"/>
          </a:xfrm>
          <a:prstGeom prst="rect">
            <a:avLst/>
          </a:prstGeom>
          <a:noFill/>
        </p:spPr>
        <p:txBody>
          <a:bodyPr wrap="square" rtlCol="0" anchor="ctr">
            <a:spAutoFit/>
          </a:bodyPr>
          <a:lstStyle/>
          <a:p>
            <a:pPr algn="ctr">
              <a:lnSpc>
                <a:spcPct val="150000"/>
              </a:lnSpc>
            </a:pPr>
            <a:r>
              <a:rPr lang="zh-CN" altLang="en-US" sz="4200" b="1" dirty="0">
                <a:solidFill>
                  <a:schemeClr val="tx1">
                    <a:lumMod val="50000"/>
                    <a:lumOff val="50000"/>
                  </a:schemeClr>
                </a:solidFill>
                <a:cs typeface="+mn-ea"/>
                <a:sym typeface="+mn-lt"/>
              </a:rPr>
              <a:t>课程目录</a:t>
            </a:r>
            <a:endParaRPr lang="en-US" altLang="zh-CN" sz="4200" b="1" dirty="0">
              <a:solidFill>
                <a:schemeClr val="tx1">
                  <a:lumMod val="50000"/>
                  <a:lumOff val="50000"/>
                </a:schemeClr>
              </a:solidFill>
              <a:cs typeface="+mn-ea"/>
              <a:sym typeface="+mn-lt"/>
            </a:endParaRPr>
          </a:p>
        </p:txBody>
      </p:sp>
      <p:sp>
        <p:nvSpPr>
          <p:cNvPr id="39" name="文本框 38">
            <a:extLst>
              <a:ext uri="{FF2B5EF4-FFF2-40B4-BE49-F238E27FC236}">
                <a16:creationId xmlns:a16="http://schemas.microsoft.com/office/drawing/2014/main" id="{AE49FD06-AB49-4892-8325-770CB70A98E9}"/>
              </a:ext>
            </a:extLst>
          </p:cNvPr>
          <p:cNvSpPr txBox="1"/>
          <p:nvPr/>
        </p:nvSpPr>
        <p:spPr>
          <a:xfrm>
            <a:off x="6512139" y="4478550"/>
            <a:ext cx="933943" cy="584775"/>
          </a:xfrm>
          <a:prstGeom prst="rect">
            <a:avLst/>
          </a:prstGeom>
          <a:noFill/>
        </p:spPr>
        <p:txBody>
          <a:bodyPr wrap="square" rtlCol="0">
            <a:spAutoFit/>
          </a:bodyPr>
          <a:lstStyle/>
          <a:p>
            <a:pPr algn="ctr"/>
            <a:r>
              <a:rPr lang="en-US" altLang="zh-CN" sz="3200" dirty="0">
                <a:cs typeface="+mn-ea"/>
                <a:sym typeface="+mn-lt"/>
              </a:rPr>
              <a:t>04</a:t>
            </a:r>
            <a:endParaRPr lang="zh-CN" altLang="en-US" sz="3200" dirty="0">
              <a:cs typeface="+mn-ea"/>
              <a:sym typeface="+mn-lt"/>
            </a:endParaRPr>
          </a:p>
        </p:txBody>
      </p:sp>
      <p:sp>
        <p:nvSpPr>
          <p:cNvPr id="41" name="矩形 40">
            <a:extLst>
              <a:ext uri="{FF2B5EF4-FFF2-40B4-BE49-F238E27FC236}">
                <a16:creationId xmlns:a16="http://schemas.microsoft.com/office/drawing/2014/main" id="{FFC702E6-FFDF-4C5F-BF3E-3FB42A02B265}"/>
              </a:ext>
            </a:extLst>
          </p:cNvPr>
          <p:cNvSpPr/>
          <p:nvPr/>
        </p:nvSpPr>
        <p:spPr>
          <a:xfrm>
            <a:off x="7169918" y="4478550"/>
            <a:ext cx="2192544" cy="523220"/>
          </a:xfrm>
          <a:prstGeom prst="rect">
            <a:avLst/>
          </a:prstGeom>
        </p:spPr>
        <p:txBody>
          <a:bodyPr wrap="square">
            <a:spAutoFit/>
          </a:bodyPr>
          <a:lstStyle/>
          <a:p>
            <a:pPr algn="ctr"/>
            <a:r>
              <a:rPr lang="zh-CN" altLang="en-US" sz="2800" dirty="0">
                <a:solidFill>
                  <a:schemeClr val="tx1">
                    <a:lumMod val="50000"/>
                    <a:lumOff val="50000"/>
                  </a:schemeClr>
                </a:solidFill>
                <a:cs typeface="+mn-ea"/>
                <a:sym typeface="+mn-lt"/>
              </a:rPr>
              <a:t>分布式设计</a:t>
            </a:r>
          </a:p>
        </p:txBody>
      </p:sp>
    </p:spTree>
    <p:extLst>
      <p:ext uri="{BB962C8B-B14F-4D97-AF65-F5344CB8AC3E}">
        <p14:creationId xmlns:p14="http://schemas.microsoft.com/office/powerpoint/2010/main" val="1592110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par>
                                <p:cTn id="8" presetID="31" presetClass="entr" presetSubtype="0" fill="hold" nodeType="withEffect">
                                  <p:stCondLst>
                                    <p:cond delay="250"/>
                                  </p:stCondLst>
                                  <p:childTnLst>
                                    <p:set>
                                      <p:cBhvr>
                                        <p:cTn id="9" dur="1" fill="hold">
                                          <p:stCondLst>
                                            <p:cond delay="0"/>
                                          </p:stCondLst>
                                        </p:cTn>
                                        <p:tgtEl>
                                          <p:spTgt spid="13"/>
                                        </p:tgtEl>
                                        <p:attrNameLst>
                                          <p:attrName>style.visibility</p:attrName>
                                        </p:attrNameLst>
                                      </p:cBhvr>
                                      <p:to>
                                        <p:strVal val="visible"/>
                                      </p:to>
                                    </p:set>
                                    <p:anim calcmode="lin" valueType="num">
                                      <p:cBhvr>
                                        <p:cTn id="10" dur="1000" fill="hold"/>
                                        <p:tgtEl>
                                          <p:spTgt spid="13"/>
                                        </p:tgtEl>
                                        <p:attrNameLst>
                                          <p:attrName>ppt_w</p:attrName>
                                        </p:attrNameLst>
                                      </p:cBhvr>
                                      <p:tavLst>
                                        <p:tav tm="0">
                                          <p:val>
                                            <p:fltVal val="0"/>
                                          </p:val>
                                        </p:tav>
                                        <p:tav tm="100000">
                                          <p:val>
                                            <p:strVal val="#ppt_w"/>
                                          </p:val>
                                        </p:tav>
                                      </p:tavLst>
                                    </p:anim>
                                    <p:anim calcmode="lin" valueType="num">
                                      <p:cBhvr>
                                        <p:cTn id="11" dur="1000" fill="hold"/>
                                        <p:tgtEl>
                                          <p:spTgt spid="13"/>
                                        </p:tgtEl>
                                        <p:attrNameLst>
                                          <p:attrName>ppt_h</p:attrName>
                                        </p:attrNameLst>
                                      </p:cBhvr>
                                      <p:tavLst>
                                        <p:tav tm="0">
                                          <p:val>
                                            <p:fltVal val="0"/>
                                          </p:val>
                                        </p:tav>
                                        <p:tav tm="100000">
                                          <p:val>
                                            <p:strVal val="#ppt_h"/>
                                          </p:val>
                                        </p:tav>
                                      </p:tavLst>
                                    </p:anim>
                                    <p:anim calcmode="lin" valueType="num">
                                      <p:cBhvr>
                                        <p:cTn id="12" dur="1000" fill="hold"/>
                                        <p:tgtEl>
                                          <p:spTgt spid="13"/>
                                        </p:tgtEl>
                                        <p:attrNameLst>
                                          <p:attrName>style.rotation</p:attrName>
                                        </p:attrNameLst>
                                      </p:cBhvr>
                                      <p:tavLst>
                                        <p:tav tm="0">
                                          <p:val>
                                            <p:fltVal val="90"/>
                                          </p:val>
                                        </p:tav>
                                        <p:tav tm="100000">
                                          <p:val>
                                            <p:fltVal val="0"/>
                                          </p:val>
                                        </p:tav>
                                      </p:tavLst>
                                    </p:anim>
                                    <p:animEffect transition="in" filter="fade">
                                      <p:cBhvr>
                                        <p:cTn id="13" dur="1000"/>
                                        <p:tgtEl>
                                          <p:spTgt spid="13"/>
                                        </p:tgtEl>
                                      </p:cBhvr>
                                    </p:animEffect>
                                  </p:childTnLst>
                                </p:cTn>
                              </p:par>
                              <p:par>
                                <p:cTn id="14" presetID="31" presetClass="entr" presetSubtype="0" fill="hold" nodeType="withEffect">
                                  <p:stCondLst>
                                    <p:cond delay="250"/>
                                  </p:stCondLst>
                                  <p:childTnLst>
                                    <p:set>
                                      <p:cBhvr>
                                        <p:cTn id="15" dur="1" fill="hold">
                                          <p:stCondLst>
                                            <p:cond delay="0"/>
                                          </p:stCondLst>
                                        </p:cTn>
                                        <p:tgtEl>
                                          <p:spTgt spid="14"/>
                                        </p:tgtEl>
                                        <p:attrNameLst>
                                          <p:attrName>style.visibility</p:attrName>
                                        </p:attrNameLst>
                                      </p:cBhvr>
                                      <p:to>
                                        <p:strVal val="visible"/>
                                      </p:to>
                                    </p:set>
                                    <p:anim calcmode="lin" valueType="num">
                                      <p:cBhvr>
                                        <p:cTn id="16" dur="1000" fill="hold"/>
                                        <p:tgtEl>
                                          <p:spTgt spid="14"/>
                                        </p:tgtEl>
                                        <p:attrNameLst>
                                          <p:attrName>ppt_w</p:attrName>
                                        </p:attrNameLst>
                                      </p:cBhvr>
                                      <p:tavLst>
                                        <p:tav tm="0">
                                          <p:val>
                                            <p:fltVal val="0"/>
                                          </p:val>
                                        </p:tav>
                                        <p:tav tm="100000">
                                          <p:val>
                                            <p:strVal val="#ppt_w"/>
                                          </p:val>
                                        </p:tav>
                                      </p:tavLst>
                                    </p:anim>
                                    <p:anim calcmode="lin" valueType="num">
                                      <p:cBhvr>
                                        <p:cTn id="17" dur="1000" fill="hold"/>
                                        <p:tgtEl>
                                          <p:spTgt spid="14"/>
                                        </p:tgtEl>
                                        <p:attrNameLst>
                                          <p:attrName>ppt_h</p:attrName>
                                        </p:attrNameLst>
                                      </p:cBhvr>
                                      <p:tavLst>
                                        <p:tav tm="0">
                                          <p:val>
                                            <p:fltVal val="0"/>
                                          </p:val>
                                        </p:tav>
                                        <p:tav tm="100000">
                                          <p:val>
                                            <p:strVal val="#ppt_h"/>
                                          </p:val>
                                        </p:tav>
                                      </p:tavLst>
                                    </p:anim>
                                    <p:anim calcmode="lin" valueType="num">
                                      <p:cBhvr>
                                        <p:cTn id="18" dur="1000" fill="hold"/>
                                        <p:tgtEl>
                                          <p:spTgt spid="14"/>
                                        </p:tgtEl>
                                        <p:attrNameLst>
                                          <p:attrName>style.rotation</p:attrName>
                                        </p:attrNameLst>
                                      </p:cBhvr>
                                      <p:tavLst>
                                        <p:tav tm="0">
                                          <p:val>
                                            <p:fltVal val="90"/>
                                          </p:val>
                                        </p:tav>
                                        <p:tav tm="100000">
                                          <p:val>
                                            <p:fltVal val="0"/>
                                          </p:val>
                                        </p:tav>
                                      </p:tavLst>
                                    </p:anim>
                                    <p:animEffect transition="in" filter="fade">
                                      <p:cBhvr>
                                        <p:cTn id="19" dur="1000"/>
                                        <p:tgtEl>
                                          <p:spTgt spid="14"/>
                                        </p:tgtEl>
                                      </p:cBhvr>
                                    </p:animEffect>
                                  </p:childTnLst>
                                </p:cTn>
                              </p:par>
                              <p:par>
                                <p:cTn id="20" presetID="31" presetClass="entr" presetSubtype="0" fill="hold" nodeType="withEffect">
                                  <p:stCondLst>
                                    <p:cond delay="250"/>
                                  </p:stCondLst>
                                  <p:childTnLst>
                                    <p:set>
                                      <p:cBhvr>
                                        <p:cTn id="21" dur="1" fill="hold">
                                          <p:stCondLst>
                                            <p:cond delay="0"/>
                                          </p:stCondLst>
                                        </p:cTn>
                                        <p:tgtEl>
                                          <p:spTgt spid="15"/>
                                        </p:tgtEl>
                                        <p:attrNameLst>
                                          <p:attrName>style.visibility</p:attrName>
                                        </p:attrNameLst>
                                      </p:cBhvr>
                                      <p:to>
                                        <p:strVal val="visible"/>
                                      </p:to>
                                    </p:set>
                                    <p:anim calcmode="lin" valueType="num">
                                      <p:cBhvr>
                                        <p:cTn id="22" dur="1000" fill="hold"/>
                                        <p:tgtEl>
                                          <p:spTgt spid="15"/>
                                        </p:tgtEl>
                                        <p:attrNameLst>
                                          <p:attrName>ppt_w</p:attrName>
                                        </p:attrNameLst>
                                      </p:cBhvr>
                                      <p:tavLst>
                                        <p:tav tm="0">
                                          <p:val>
                                            <p:fltVal val="0"/>
                                          </p:val>
                                        </p:tav>
                                        <p:tav tm="100000">
                                          <p:val>
                                            <p:strVal val="#ppt_w"/>
                                          </p:val>
                                        </p:tav>
                                      </p:tavLst>
                                    </p:anim>
                                    <p:anim calcmode="lin" valueType="num">
                                      <p:cBhvr>
                                        <p:cTn id="23" dur="1000" fill="hold"/>
                                        <p:tgtEl>
                                          <p:spTgt spid="15"/>
                                        </p:tgtEl>
                                        <p:attrNameLst>
                                          <p:attrName>ppt_h</p:attrName>
                                        </p:attrNameLst>
                                      </p:cBhvr>
                                      <p:tavLst>
                                        <p:tav tm="0">
                                          <p:val>
                                            <p:fltVal val="0"/>
                                          </p:val>
                                        </p:tav>
                                        <p:tav tm="100000">
                                          <p:val>
                                            <p:strVal val="#ppt_h"/>
                                          </p:val>
                                        </p:tav>
                                      </p:tavLst>
                                    </p:anim>
                                    <p:anim calcmode="lin" valueType="num">
                                      <p:cBhvr>
                                        <p:cTn id="24" dur="1000" fill="hold"/>
                                        <p:tgtEl>
                                          <p:spTgt spid="15"/>
                                        </p:tgtEl>
                                        <p:attrNameLst>
                                          <p:attrName>style.rotation</p:attrName>
                                        </p:attrNameLst>
                                      </p:cBhvr>
                                      <p:tavLst>
                                        <p:tav tm="0">
                                          <p:val>
                                            <p:fltVal val="90"/>
                                          </p:val>
                                        </p:tav>
                                        <p:tav tm="100000">
                                          <p:val>
                                            <p:fltVal val="0"/>
                                          </p:val>
                                        </p:tav>
                                      </p:tavLst>
                                    </p:anim>
                                    <p:animEffect transition="in" filter="fade">
                                      <p:cBhvr>
                                        <p:cTn id="25" dur="1000"/>
                                        <p:tgtEl>
                                          <p:spTgt spid="15"/>
                                        </p:tgtEl>
                                      </p:cBhvr>
                                    </p:animEffect>
                                  </p:childTnLst>
                                </p:cTn>
                              </p:par>
                              <p:par>
                                <p:cTn id="26" presetID="31" presetClass="entr" presetSubtype="0" fill="hold" nodeType="withEffect">
                                  <p:stCondLst>
                                    <p:cond delay="250"/>
                                  </p:stCondLst>
                                  <p:childTnLst>
                                    <p:set>
                                      <p:cBhvr>
                                        <p:cTn id="27" dur="1" fill="hold">
                                          <p:stCondLst>
                                            <p:cond delay="0"/>
                                          </p:stCondLst>
                                        </p:cTn>
                                        <p:tgtEl>
                                          <p:spTgt spid="16"/>
                                        </p:tgtEl>
                                        <p:attrNameLst>
                                          <p:attrName>style.visibility</p:attrName>
                                        </p:attrNameLst>
                                      </p:cBhvr>
                                      <p:to>
                                        <p:strVal val="visible"/>
                                      </p:to>
                                    </p:set>
                                    <p:anim calcmode="lin" valueType="num">
                                      <p:cBhvr>
                                        <p:cTn id="28" dur="1000" fill="hold"/>
                                        <p:tgtEl>
                                          <p:spTgt spid="16"/>
                                        </p:tgtEl>
                                        <p:attrNameLst>
                                          <p:attrName>ppt_w</p:attrName>
                                        </p:attrNameLst>
                                      </p:cBhvr>
                                      <p:tavLst>
                                        <p:tav tm="0">
                                          <p:val>
                                            <p:fltVal val="0"/>
                                          </p:val>
                                        </p:tav>
                                        <p:tav tm="100000">
                                          <p:val>
                                            <p:strVal val="#ppt_w"/>
                                          </p:val>
                                        </p:tav>
                                      </p:tavLst>
                                    </p:anim>
                                    <p:anim calcmode="lin" valueType="num">
                                      <p:cBhvr>
                                        <p:cTn id="29" dur="1000" fill="hold"/>
                                        <p:tgtEl>
                                          <p:spTgt spid="16"/>
                                        </p:tgtEl>
                                        <p:attrNameLst>
                                          <p:attrName>ppt_h</p:attrName>
                                        </p:attrNameLst>
                                      </p:cBhvr>
                                      <p:tavLst>
                                        <p:tav tm="0">
                                          <p:val>
                                            <p:fltVal val="0"/>
                                          </p:val>
                                        </p:tav>
                                        <p:tav tm="100000">
                                          <p:val>
                                            <p:strVal val="#ppt_h"/>
                                          </p:val>
                                        </p:tav>
                                      </p:tavLst>
                                    </p:anim>
                                    <p:anim calcmode="lin" valueType="num">
                                      <p:cBhvr>
                                        <p:cTn id="30" dur="1000" fill="hold"/>
                                        <p:tgtEl>
                                          <p:spTgt spid="16"/>
                                        </p:tgtEl>
                                        <p:attrNameLst>
                                          <p:attrName>style.rotation</p:attrName>
                                        </p:attrNameLst>
                                      </p:cBhvr>
                                      <p:tavLst>
                                        <p:tav tm="0">
                                          <p:val>
                                            <p:fltVal val="90"/>
                                          </p:val>
                                        </p:tav>
                                        <p:tav tm="100000">
                                          <p:val>
                                            <p:fltVal val="0"/>
                                          </p:val>
                                        </p:tav>
                                      </p:tavLst>
                                    </p:anim>
                                    <p:animEffect transition="in" filter="fade">
                                      <p:cBhvr>
                                        <p:cTn id="31" dur="1000"/>
                                        <p:tgtEl>
                                          <p:spTgt spid="16"/>
                                        </p:tgtEl>
                                      </p:cBhvr>
                                    </p:animEffect>
                                  </p:childTnLst>
                                </p:cTn>
                              </p:par>
                              <p:par>
                                <p:cTn id="32" presetID="31" presetClass="entr" presetSubtype="0" fill="hold" nodeType="withEffect">
                                  <p:stCondLst>
                                    <p:cond delay="250"/>
                                  </p:stCondLst>
                                  <p:childTnLst>
                                    <p:set>
                                      <p:cBhvr>
                                        <p:cTn id="33" dur="1" fill="hold">
                                          <p:stCondLst>
                                            <p:cond delay="0"/>
                                          </p:stCondLst>
                                        </p:cTn>
                                        <p:tgtEl>
                                          <p:spTgt spid="18"/>
                                        </p:tgtEl>
                                        <p:attrNameLst>
                                          <p:attrName>style.visibility</p:attrName>
                                        </p:attrNameLst>
                                      </p:cBhvr>
                                      <p:to>
                                        <p:strVal val="visible"/>
                                      </p:to>
                                    </p:set>
                                    <p:anim calcmode="lin" valueType="num">
                                      <p:cBhvr>
                                        <p:cTn id="34" dur="1000" fill="hold"/>
                                        <p:tgtEl>
                                          <p:spTgt spid="18"/>
                                        </p:tgtEl>
                                        <p:attrNameLst>
                                          <p:attrName>ppt_w</p:attrName>
                                        </p:attrNameLst>
                                      </p:cBhvr>
                                      <p:tavLst>
                                        <p:tav tm="0">
                                          <p:val>
                                            <p:fltVal val="0"/>
                                          </p:val>
                                        </p:tav>
                                        <p:tav tm="100000">
                                          <p:val>
                                            <p:strVal val="#ppt_w"/>
                                          </p:val>
                                        </p:tav>
                                      </p:tavLst>
                                    </p:anim>
                                    <p:anim calcmode="lin" valueType="num">
                                      <p:cBhvr>
                                        <p:cTn id="35" dur="1000" fill="hold"/>
                                        <p:tgtEl>
                                          <p:spTgt spid="18"/>
                                        </p:tgtEl>
                                        <p:attrNameLst>
                                          <p:attrName>ppt_h</p:attrName>
                                        </p:attrNameLst>
                                      </p:cBhvr>
                                      <p:tavLst>
                                        <p:tav tm="0">
                                          <p:val>
                                            <p:fltVal val="0"/>
                                          </p:val>
                                        </p:tav>
                                        <p:tav tm="100000">
                                          <p:val>
                                            <p:strVal val="#ppt_h"/>
                                          </p:val>
                                        </p:tav>
                                      </p:tavLst>
                                    </p:anim>
                                    <p:anim calcmode="lin" valueType="num">
                                      <p:cBhvr>
                                        <p:cTn id="36" dur="1000" fill="hold"/>
                                        <p:tgtEl>
                                          <p:spTgt spid="18"/>
                                        </p:tgtEl>
                                        <p:attrNameLst>
                                          <p:attrName>style.rotation</p:attrName>
                                        </p:attrNameLst>
                                      </p:cBhvr>
                                      <p:tavLst>
                                        <p:tav tm="0">
                                          <p:val>
                                            <p:fltVal val="90"/>
                                          </p:val>
                                        </p:tav>
                                        <p:tav tm="100000">
                                          <p:val>
                                            <p:fltVal val="0"/>
                                          </p:val>
                                        </p:tav>
                                      </p:tavLst>
                                    </p:anim>
                                    <p:animEffect transition="in" filter="fade">
                                      <p:cBhvr>
                                        <p:cTn id="37" dur="1000"/>
                                        <p:tgtEl>
                                          <p:spTgt spid="18"/>
                                        </p:tgtEl>
                                      </p:cBhvr>
                                    </p:animEffect>
                                  </p:childTnLst>
                                </p:cTn>
                              </p:par>
                              <p:par>
                                <p:cTn id="38" presetID="31" presetClass="entr" presetSubtype="0" fill="hold" nodeType="withEffect">
                                  <p:stCondLst>
                                    <p:cond delay="250"/>
                                  </p:stCondLst>
                                  <p:childTnLst>
                                    <p:set>
                                      <p:cBhvr>
                                        <p:cTn id="39" dur="1" fill="hold">
                                          <p:stCondLst>
                                            <p:cond delay="0"/>
                                          </p:stCondLst>
                                        </p:cTn>
                                        <p:tgtEl>
                                          <p:spTgt spid="19"/>
                                        </p:tgtEl>
                                        <p:attrNameLst>
                                          <p:attrName>style.visibility</p:attrName>
                                        </p:attrNameLst>
                                      </p:cBhvr>
                                      <p:to>
                                        <p:strVal val="visible"/>
                                      </p:to>
                                    </p:set>
                                    <p:anim calcmode="lin" valueType="num">
                                      <p:cBhvr>
                                        <p:cTn id="40" dur="1000" fill="hold"/>
                                        <p:tgtEl>
                                          <p:spTgt spid="19"/>
                                        </p:tgtEl>
                                        <p:attrNameLst>
                                          <p:attrName>ppt_w</p:attrName>
                                        </p:attrNameLst>
                                      </p:cBhvr>
                                      <p:tavLst>
                                        <p:tav tm="0">
                                          <p:val>
                                            <p:fltVal val="0"/>
                                          </p:val>
                                        </p:tav>
                                        <p:tav tm="100000">
                                          <p:val>
                                            <p:strVal val="#ppt_w"/>
                                          </p:val>
                                        </p:tav>
                                      </p:tavLst>
                                    </p:anim>
                                    <p:anim calcmode="lin" valueType="num">
                                      <p:cBhvr>
                                        <p:cTn id="41" dur="1000" fill="hold"/>
                                        <p:tgtEl>
                                          <p:spTgt spid="19"/>
                                        </p:tgtEl>
                                        <p:attrNameLst>
                                          <p:attrName>ppt_h</p:attrName>
                                        </p:attrNameLst>
                                      </p:cBhvr>
                                      <p:tavLst>
                                        <p:tav tm="0">
                                          <p:val>
                                            <p:fltVal val="0"/>
                                          </p:val>
                                        </p:tav>
                                        <p:tav tm="100000">
                                          <p:val>
                                            <p:strVal val="#ppt_h"/>
                                          </p:val>
                                        </p:tav>
                                      </p:tavLst>
                                    </p:anim>
                                    <p:anim calcmode="lin" valueType="num">
                                      <p:cBhvr>
                                        <p:cTn id="42" dur="1000" fill="hold"/>
                                        <p:tgtEl>
                                          <p:spTgt spid="19"/>
                                        </p:tgtEl>
                                        <p:attrNameLst>
                                          <p:attrName>style.rotation</p:attrName>
                                        </p:attrNameLst>
                                      </p:cBhvr>
                                      <p:tavLst>
                                        <p:tav tm="0">
                                          <p:val>
                                            <p:fltVal val="90"/>
                                          </p:val>
                                        </p:tav>
                                        <p:tav tm="100000">
                                          <p:val>
                                            <p:fltVal val="0"/>
                                          </p:val>
                                        </p:tav>
                                      </p:tavLst>
                                    </p:anim>
                                    <p:animEffect transition="in" filter="fade">
                                      <p:cBhvr>
                                        <p:cTn id="43" dur="1000"/>
                                        <p:tgtEl>
                                          <p:spTgt spid="19"/>
                                        </p:tgtEl>
                                      </p:cBhvr>
                                    </p:animEffect>
                                  </p:childTnLst>
                                </p:cTn>
                              </p:par>
                              <p:par>
                                <p:cTn id="44" presetID="31" presetClass="entr" presetSubtype="0" fill="hold" nodeType="withEffect">
                                  <p:stCondLst>
                                    <p:cond delay="250"/>
                                  </p:stCondLst>
                                  <p:childTnLst>
                                    <p:set>
                                      <p:cBhvr>
                                        <p:cTn id="45" dur="1" fill="hold">
                                          <p:stCondLst>
                                            <p:cond delay="0"/>
                                          </p:stCondLst>
                                        </p:cTn>
                                        <p:tgtEl>
                                          <p:spTgt spid="21"/>
                                        </p:tgtEl>
                                        <p:attrNameLst>
                                          <p:attrName>style.visibility</p:attrName>
                                        </p:attrNameLst>
                                      </p:cBhvr>
                                      <p:to>
                                        <p:strVal val="visible"/>
                                      </p:to>
                                    </p:set>
                                    <p:anim calcmode="lin" valueType="num">
                                      <p:cBhvr>
                                        <p:cTn id="46" dur="1000" fill="hold"/>
                                        <p:tgtEl>
                                          <p:spTgt spid="21"/>
                                        </p:tgtEl>
                                        <p:attrNameLst>
                                          <p:attrName>ppt_w</p:attrName>
                                        </p:attrNameLst>
                                      </p:cBhvr>
                                      <p:tavLst>
                                        <p:tav tm="0">
                                          <p:val>
                                            <p:fltVal val="0"/>
                                          </p:val>
                                        </p:tav>
                                        <p:tav tm="100000">
                                          <p:val>
                                            <p:strVal val="#ppt_w"/>
                                          </p:val>
                                        </p:tav>
                                      </p:tavLst>
                                    </p:anim>
                                    <p:anim calcmode="lin" valueType="num">
                                      <p:cBhvr>
                                        <p:cTn id="47" dur="1000" fill="hold"/>
                                        <p:tgtEl>
                                          <p:spTgt spid="21"/>
                                        </p:tgtEl>
                                        <p:attrNameLst>
                                          <p:attrName>ppt_h</p:attrName>
                                        </p:attrNameLst>
                                      </p:cBhvr>
                                      <p:tavLst>
                                        <p:tav tm="0">
                                          <p:val>
                                            <p:fltVal val="0"/>
                                          </p:val>
                                        </p:tav>
                                        <p:tav tm="100000">
                                          <p:val>
                                            <p:strVal val="#ppt_h"/>
                                          </p:val>
                                        </p:tav>
                                      </p:tavLst>
                                    </p:anim>
                                    <p:anim calcmode="lin" valueType="num">
                                      <p:cBhvr>
                                        <p:cTn id="48" dur="1000" fill="hold"/>
                                        <p:tgtEl>
                                          <p:spTgt spid="21"/>
                                        </p:tgtEl>
                                        <p:attrNameLst>
                                          <p:attrName>style.rotation</p:attrName>
                                        </p:attrNameLst>
                                      </p:cBhvr>
                                      <p:tavLst>
                                        <p:tav tm="0">
                                          <p:val>
                                            <p:fltVal val="90"/>
                                          </p:val>
                                        </p:tav>
                                        <p:tav tm="100000">
                                          <p:val>
                                            <p:fltVal val="0"/>
                                          </p:val>
                                        </p:tav>
                                      </p:tavLst>
                                    </p:anim>
                                    <p:animEffect transition="in" filter="fade">
                                      <p:cBhvr>
                                        <p:cTn id="49" dur="1000"/>
                                        <p:tgtEl>
                                          <p:spTgt spid="21"/>
                                        </p:tgtEl>
                                      </p:cBhvr>
                                    </p:animEffect>
                                  </p:childTnLst>
                                </p:cTn>
                              </p:par>
                              <p:par>
                                <p:cTn id="50" presetID="31" presetClass="entr" presetSubtype="0" fill="hold" nodeType="withEffect">
                                  <p:stCondLst>
                                    <p:cond delay="250"/>
                                  </p:stCondLst>
                                  <p:childTnLst>
                                    <p:set>
                                      <p:cBhvr>
                                        <p:cTn id="51" dur="1" fill="hold">
                                          <p:stCondLst>
                                            <p:cond delay="0"/>
                                          </p:stCondLst>
                                        </p:cTn>
                                        <p:tgtEl>
                                          <p:spTgt spid="22"/>
                                        </p:tgtEl>
                                        <p:attrNameLst>
                                          <p:attrName>style.visibility</p:attrName>
                                        </p:attrNameLst>
                                      </p:cBhvr>
                                      <p:to>
                                        <p:strVal val="visible"/>
                                      </p:to>
                                    </p:set>
                                    <p:anim calcmode="lin" valueType="num">
                                      <p:cBhvr>
                                        <p:cTn id="52" dur="1000" fill="hold"/>
                                        <p:tgtEl>
                                          <p:spTgt spid="22"/>
                                        </p:tgtEl>
                                        <p:attrNameLst>
                                          <p:attrName>ppt_w</p:attrName>
                                        </p:attrNameLst>
                                      </p:cBhvr>
                                      <p:tavLst>
                                        <p:tav tm="0">
                                          <p:val>
                                            <p:fltVal val="0"/>
                                          </p:val>
                                        </p:tav>
                                        <p:tav tm="100000">
                                          <p:val>
                                            <p:strVal val="#ppt_w"/>
                                          </p:val>
                                        </p:tav>
                                      </p:tavLst>
                                    </p:anim>
                                    <p:anim calcmode="lin" valueType="num">
                                      <p:cBhvr>
                                        <p:cTn id="53" dur="1000" fill="hold"/>
                                        <p:tgtEl>
                                          <p:spTgt spid="22"/>
                                        </p:tgtEl>
                                        <p:attrNameLst>
                                          <p:attrName>ppt_h</p:attrName>
                                        </p:attrNameLst>
                                      </p:cBhvr>
                                      <p:tavLst>
                                        <p:tav tm="0">
                                          <p:val>
                                            <p:fltVal val="0"/>
                                          </p:val>
                                        </p:tav>
                                        <p:tav tm="100000">
                                          <p:val>
                                            <p:strVal val="#ppt_h"/>
                                          </p:val>
                                        </p:tav>
                                      </p:tavLst>
                                    </p:anim>
                                    <p:anim calcmode="lin" valueType="num">
                                      <p:cBhvr>
                                        <p:cTn id="54" dur="1000" fill="hold"/>
                                        <p:tgtEl>
                                          <p:spTgt spid="22"/>
                                        </p:tgtEl>
                                        <p:attrNameLst>
                                          <p:attrName>style.rotation</p:attrName>
                                        </p:attrNameLst>
                                      </p:cBhvr>
                                      <p:tavLst>
                                        <p:tav tm="0">
                                          <p:val>
                                            <p:fltVal val="90"/>
                                          </p:val>
                                        </p:tav>
                                        <p:tav tm="100000">
                                          <p:val>
                                            <p:fltVal val="0"/>
                                          </p:val>
                                        </p:tav>
                                      </p:tavLst>
                                    </p:anim>
                                    <p:animEffect transition="in" filter="fade">
                                      <p:cBhvr>
                                        <p:cTn id="55" dur="1000"/>
                                        <p:tgtEl>
                                          <p:spTgt spid="22"/>
                                        </p:tgtEl>
                                      </p:cBhvr>
                                    </p:animEffect>
                                  </p:childTnLst>
                                </p:cTn>
                              </p:par>
                              <p:par>
                                <p:cTn id="56" presetID="31" presetClass="entr" presetSubtype="0" fill="hold" nodeType="withEffect">
                                  <p:stCondLst>
                                    <p:cond delay="250"/>
                                  </p:stCondLst>
                                  <p:childTnLst>
                                    <p:set>
                                      <p:cBhvr>
                                        <p:cTn id="57" dur="1" fill="hold">
                                          <p:stCondLst>
                                            <p:cond delay="0"/>
                                          </p:stCondLst>
                                        </p:cTn>
                                        <p:tgtEl>
                                          <p:spTgt spid="24"/>
                                        </p:tgtEl>
                                        <p:attrNameLst>
                                          <p:attrName>style.visibility</p:attrName>
                                        </p:attrNameLst>
                                      </p:cBhvr>
                                      <p:to>
                                        <p:strVal val="visible"/>
                                      </p:to>
                                    </p:set>
                                    <p:anim calcmode="lin" valueType="num">
                                      <p:cBhvr>
                                        <p:cTn id="58" dur="1000" fill="hold"/>
                                        <p:tgtEl>
                                          <p:spTgt spid="24"/>
                                        </p:tgtEl>
                                        <p:attrNameLst>
                                          <p:attrName>ppt_w</p:attrName>
                                        </p:attrNameLst>
                                      </p:cBhvr>
                                      <p:tavLst>
                                        <p:tav tm="0">
                                          <p:val>
                                            <p:fltVal val="0"/>
                                          </p:val>
                                        </p:tav>
                                        <p:tav tm="100000">
                                          <p:val>
                                            <p:strVal val="#ppt_w"/>
                                          </p:val>
                                        </p:tav>
                                      </p:tavLst>
                                    </p:anim>
                                    <p:anim calcmode="lin" valueType="num">
                                      <p:cBhvr>
                                        <p:cTn id="59" dur="1000" fill="hold"/>
                                        <p:tgtEl>
                                          <p:spTgt spid="24"/>
                                        </p:tgtEl>
                                        <p:attrNameLst>
                                          <p:attrName>ppt_h</p:attrName>
                                        </p:attrNameLst>
                                      </p:cBhvr>
                                      <p:tavLst>
                                        <p:tav tm="0">
                                          <p:val>
                                            <p:fltVal val="0"/>
                                          </p:val>
                                        </p:tav>
                                        <p:tav tm="100000">
                                          <p:val>
                                            <p:strVal val="#ppt_h"/>
                                          </p:val>
                                        </p:tav>
                                      </p:tavLst>
                                    </p:anim>
                                    <p:anim calcmode="lin" valueType="num">
                                      <p:cBhvr>
                                        <p:cTn id="60" dur="1000" fill="hold"/>
                                        <p:tgtEl>
                                          <p:spTgt spid="24"/>
                                        </p:tgtEl>
                                        <p:attrNameLst>
                                          <p:attrName>style.rotation</p:attrName>
                                        </p:attrNameLst>
                                      </p:cBhvr>
                                      <p:tavLst>
                                        <p:tav tm="0">
                                          <p:val>
                                            <p:fltVal val="90"/>
                                          </p:val>
                                        </p:tav>
                                        <p:tav tm="100000">
                                          <p:val>
                                            <p:fltVal val="0"/>
                                          </p:val>
                                        </p:tav>
                                      </p:tavLst>
                                    </p:anim>
                                    <p:animEffect transition="in" filter="fade">
                                      <p:cBhvr>
                                        <p:cTn id="61" dur="1000"/>
                                        <p:tgtEl>
                                          <p:spTgt spid="24"/>
                                        </p:tgtEl>
                                      </p:cBhvr>
                                    </p:animEffect>
                                  </p:childTnLst>
                                </p:cTn>
                              </p:par>
                              <p:par>
                                <p:cTn id="62" presetID="31" presetClass="entr" presetSubtype="0" fill="hold" nodeType="withEffect">
                                  <p:stCondLst>
                                    <p:cond delay="250"/>
                                  </p:stCondLst>
                                  <p:childTnLst>
                                    <p:set>
                                      <p:cBhvr>
                                        <p:cTn id="63" dur="1" fill="hold">
                                          <p:stCondLst>
                                            <p:cond delay="0"/>
                                          </p:stCondLst>
                                        </p:cTn>
                                        <p:tgtEl>
                                          <p:spTgt spid="27"/>
                                        </p:tgtEl>
                                        <p:attrNameLst>
                                          <p:attrName>style.visibility</p:attrName>
                                        </p:attrNameLst>
                                      </p:cBhvr>
                                      <p:to>
                                        <p:strVal val="visible"/>
                                      </p:to>
                                    </p:set>
                                    <p:anim calcmode="lin" valueType="num">
                                      <p:cBhvr>
                                        <p:cTn id="64" dur="1000" fill="hold"/>
                                        <p:tgtEl>
                                          <p:spTgt spid="27"/>
                                        </p:tgtEl>
                                        <p:attrNameLst>
                                          <p:attrName>ppt_w</p:attrName>
                                        </p:attrNameLst>
                                      </p:cBhvr>
                                      <p:tavLst>
                                        <p:tav tm="0">
                                          <p:val>
                                            <p:fltVal val="0"/>
                                          </p:val>
                                        </p:tav>
                                        <p:tav tm="100000">
                                          <p:val>
                                            <p:strVal val="#ppt_w"/>
                                          </p:val>
                                        </p:tav>
                                      </p:tavLst>
                                    </p:anim>
                                    <p:anim calcmode="lin" valueType="num">
                                      <p:cBhvr>
                                        <p:cTn id="65" dur="1000" fill="hold"/>
                                        <p:tgtEl>
                                          <p:spTgt spid="27"/>
                                        </p:tgtEl>
                                        <p:attrNameLst>
                                          <p:attrName>ppt_h</p:attrName>
                                        </p:attrNameLst>
                                      </p:cBhvr>
                                      <p:tavLst>
                                        <p:tav tm="0">
                                          <p:val>
                                            <p:fltVal val="0"/>
                                          </p:val>
                                        </p:tav>
                                        <p:tav tm="100000">
                                          <p:val>
                                            <p:strVal val="#ppt_h"/>
                                          </p:val>
                                        </p:tav>
                                      </p:tavLst>
                                    </p:anim>
                                    <p:anim calcmode="lin" valueType="num">
                                      <p:cBhvr>
                                        <p:cTn id="66" dur="1000" fill="hold"/>
                                        <p:tgtEl>
                                          <p:spTgt spid="27"/>
                                        </p:tgtEl>
                                        <p:attrNameLst>
                                          <p:attrName>style.rotation</p:attrName>
                                        </p:attrNameLst>
                                      </p:cBhvr>
                                      <p:tavLst>
                                        <p:tav tm="0">
                                          <p:val>
                                            <p:fltVal val="90"/>
                                          </p:val>
                                        </p:tav>
                                        <p:tav tm="100000">
                                          <p:val>
                                            <p:fltVal val="0"/>
                                          </p:val>
                                        </p:tav>
                                      </p:tavLst>
                                    </p:anim>
                                    <p:animEffect transition="in" filter="fade">
                                      <p:cBhvr>
                                        <p:cTn id="67" dur="1000"/>
                                        <p:tgtEl>
                                          <p:spTgt spid="27"/>
                                        </p:tgtEl>
                                      </p:cBhvr>
                                    </p:animEffect>
                                  </p:childTnLst>
                                </p:cTn>
                              </p:par>
                              <p:par>
                                <p:cTn id="68" presetID="31" presetClass="entr" presetSubtype="0" fill="hold" nodeType="withEffect">
                                  <p:stCondLst>
                                    <p:cond delay="250"/>
                                  </p:stCondLst>
                                  <p:childTnLst>
                                    <p:set>
                                      <p:cBhvr>
                                        <p:cTn id="69" dur="1" fill="hold">
                                          <p:stCondLst>
                                            <p:cond delay="0"/>
                                          </p:stCondLst>
                                        </p:cTn>
                                        <p:tgtEl>
                                          <p:spTgt spid="28"/>
                                        </p:tgtEl>
                                        <p:attrNameLst>
                                          <p:attrName>style.visibility</p:attrName>
                                        </p:attrNameLst>
                                      </p:cBhvr>
                                      <p:to>
                                        <p:strVal val="visible"/>
                                      </p:to>
                                    </p:set>
                                    <p:anim calcmode="lin" valueType="num">
                                      <p:cBhvr>
                                        <p:cTn id="70" dur="1000" fill="hold"/>
                                        <p:tgtEl>
                                          <p:spTgt spid="28"/>
                                        </p:tgtEl>
                                        <p:attrNameLst>
                                          <p:attrName>ppt_w</p:attrName>
                                        </p:attrNameLst>
                                      </p:cBhvr>
                                      <p:tavLst>
                                        <p:tav tm="0">
                                          <p:val>
                                            <p:fltVal val="0"/>
                                          </p:val>
                                        </p:tav>
                                        <p:tav tm="100000">
                                          <p:val>
                                            <p:strVal val="#ppt_w"/>
                                          </p:val>
                                        </p:tav>
                                      </p:tavLst>
                                    </p:anim>
                                    <p:anim calcmode="lin" valueType="num">
                                      <p:cBhvr>
                                        <p:cTn id="71" dur="1000" fill="hold"/>
                                        <p:tgtEl>
                                          <p:spTgt spid="28"/>
                                        </p:tgtEl>
                                        <p:attrNameLst>
                                          <p:attrName>ppt_h</p:attrName>
                                        </p:attrNameLst>
                                      </p:cBhvr>
                                      <p:tavLst>
                                        <p:tav tm="0">
                                          <p:val>
                                            <p:fltVal val="0"/>
                                          </p:val>
                                        </p:tav>
                                        <p:tav tm="100000">
                                          <p:val>
                                            <p:strVal val="#ppt_h"/>
                                          </p:val>
                                        </p:tav>
                                      </p:tavLst>
                                    </p:anim>
                                    <p:anim calcmode="lin" valueType="num">
                                      <p:cBhvr>
                                        <p:cTn id="72" dur="1000" fill="hold"/>
                                        <p:tgtEl>
                                          <p:spTgt spid="28"/>
                                        </p:tgtEl>
                                        <p:attrNameLst>
                                          <p:attrName>style.rotation</p:attrName>
                                        </p:attrNameLst>
                                      </p:cBhvr>
                                      <p:tavLst>
                                        <p:tav tm="0">
                                          <p:val>
                                            <p:fltVal val="90"/>
                                          </p:val>
                                        </p:tav>
                                        <p:tav tm="100000">
                                          <p:val>
                                            <p:fltVal val="0"/>
                                          </p:val>
                                        </p:tav>
                                      </p:tavLst>
                                    </p:anim>
                                    <p:animEffect transition="in" filter="fade">
                                      <p:cBhvr>
                                        <p:cTn id="73" dur="1000"/>
                                        <p:tgtEl>
                                          <p:spTgt spid="28"/>
                                        </p:tgtEl>
                                      </p:cBhvr>
                                    </p:animEffect>
                                  </p:childTnLst>
                                </p:cTn>
                              </p:par>
                              <p:par>
                                <p:cTn id="74" presetID="31" presetClass="entr" presetSubtype="0" fill="hold" nodeType="withEffect">
                                  <p:stCondLst>
                                    <p:cond delay="250"/>
                                  </p:stCondLst>
                                  <p:childTnLst>
                                    <p:set>
                                      <p:cBhvr>
                                        <p:cTn id="75" dur="1" fill="hold">
                                          <p:stCondLst>
                                            <p:cond delay="0"/>
                                          </p:stCondLst>
                                        </p:cTn>
                                        <p:tgtEl>
                                          <p:spTgt spid="25"/>
                                        </p:tgtEl>
                                        <p:attrNameLst>
                                          <p:attrName>style.visibility</p:attrName>
                                        </p:attrNameLst>
                                      </p:cBhvr>
                                      <p:to>
                                        <p:strVal val="visible"/>
                                      </p:to>
                                    </p:set>
                                    <p:anim calcmode="lin" valueType="num">
                                      <p:cBhvr>
                                        <p:cTn id="76" dur="1000" fill="hold"/>
                                        <p:tgtEl>
                                          <p:spTgt spid="25"/>
                                        </p:tgtEl>
                                        <p:attrNameLst>
                                          <p:attrName>ppt_w</p:attrName>
                                        </p:attrNameLst>
                                      </p:cBhvr>
                                      <p:tavLst>
                                        <p:tav tm="0">
                                          <p:val>
                                            <p:fltVal val="0"/>
                                          </p:val>
                                        </p:tav>
                                        <p:tav tm="100000">
                                          <p:val>
                                            <p:strVal val="#ppt_w"/>
                                          </p:val>
                                        </p:tav>
                                      </p:tavLst>
                                    </p:anim>
                                    <p:anim calcmode="lin" valueType="num">
                                      <p:cBhvr>
                                        <p:cTn id="77" dur="1000" fill="hold"/>
                                        <p:tgtEl>
                                          <p:spTgt spid="25"/>
                                        </p:tgtEl>
                                        <p:attrNameLst>
                                          <p:attrName>ppt_h</p:attrName>
                                        </p:attrNameLst>
                                      </p:cBhvr>
                                      <p:tavLst>
                                        <p:tav tm="0">
                                          <p:val>
                                            <p:fltVal val="0"/>
                                          </p:val>
                                        </p:tav>
                                        <p:tav tm="100000">
                                          <p:val>
                                            <p:strVal val="#ppt_h"/>
                                          </p:val>
                                        </p:tav>
                                      </p:tavLst>
                                    </p:anim>
                                    <p:anim calcmode="lin" valueType="num">
                                      <p:cBhvr>
                                        <p:cTn id="78" dur="1000" fill="hold"/>
                                        <p:tgtEl>
                                          <p:spTgt spid="25"/>
                                        </p:tgtEl>
                                        <p:attrNameLst>
                                          <p:attrName>style.rotation</p:attrName>
                                        </p:attrNameLst>
                                      </p:cBhvr>
                                      <p:tavLst>
                                        <p:tav tm="0">
                                          <p:val>
                                            <p:fltVal val="90"/>
                                          </p:val>
                                        </p:tav>
                                        <p:tav tm="100000">
                                          <p:val>
                                            <p:fltVal val="0"/>
                                          </p:val>
                                        </p:tav>
                                      </p:tavLst>
                                    </p:anim>
                                    <p:animEffect transition="in" filter="fade">
                                      <p:cBhvr>
                                        <p:cTn id="79" dur="1000"/>
                                        <p:tgtEl>
                                          <p:spTgt spid="25"/>
                                        </p:tgtEl>
                                      </p:cBhvr>
                                    </p:animEffect>
                                  </p:childTnLst>
                                </p:cTn>
                              </p:par>
                              <p:par>
                                <p:cTn id="80" presetID="53" presetClass="entr" presetSubtype="16" fill="hold" grpId="0" nodeType="withEffect">
                                  <p:stCondLst>
                                    <p:cond delay="750"/>
                                  </p:stCondLst>
                                  <p:childTnLst>
                                    <p:set>
                                      <p:cBhvr>
                                        <p:cTn id="81" dur="1" fill="hold">
                                          <p:stCondLst>
                                            <p:cond delay="0"/>
                                          </p:stCondLst>
                                        </p:cTn>
                                        <p:tgtEl>
                                          <p:spTgt spid="6"/>
                                        </p:tgtEl>
                                        <p:attrNameLst>
                                          <p:attrName>style.visibility</p:attrName>
                                        </p:attrNameLst>
                                      </p:cBhvr>
                                      <p:to>
                                        <p:strVal val="visible"/>
                                      </p:to>
                                    </p:set>
                                    <p:anim calcmode="lin" valueType="num">
                                      <p:cBhvr>
                                        <p:cTn id="82" dur="500" fill="hold"/>
                                        <p:tgtEl>
                                          <p:spTgt spid="6"/>
                                        </p:tgtEl>
                                        <p:attrNameLst>
                                          <p:attrName>ppt_w</p:attrName>
                                        </p:attrNameLst>
                                      </p:cBhvr>
                                      <p:tavLst>
                                        <p:tav tm="0">
                                          <p:val>
                                            <p:fltVal val="0"/>
                                          </p:val>
                                        </p:tav>
                                        <p:tav tm="100000">
                                          <p:val>
                                            <p:strVal val="#ppt_w"/>
                                          </p:val>
                                        </p:tav>
                                      </p:tavLst>
                                    </p:anim>
                                    <p:anim calcmode="lin" valueType="num">
                                      <p:cBhvr>
                                        <p:cTn id="83" dur="500" fill="hold"/>
                                        <p:tgtEl>
                                          <p:spTgt spid="6"/>
                                        </p:tgtEl>
                                        <p:attrNameLst>
                                          <p:attrName>ppt_h</p:attrName>
                                        </p:attrNameLst>
                                      </p:cBhvr>
                                      <p:tavLst>
                                        <p:tav tm="0">
                                          <p:val>
                                            <p:fltVal val="0"/>
                                          </p:val>
                                        </p:tav>
                                        <p:tav tm="100000">
                                          <p:val>
                                            <p:strVal val="#ppt_h"/>
                                          </p:val>
                                        </p:tav>
                                      </p:tavLst>
                                    </p:anim>
                                    <p:animEffect transition="in" filter="fade">
                                      <p:cBhvr>
                                        <p:cTn id="84" dur="500"/>
                                        <p:tgtEl>
                                          <p:spTgt spid="6"/>
                                        </p:tgtEl>
                                      </p:cBhvr>
                                    </p:animEffect>
                                  </p:childTnLst>
                                </p:cTn>
                              </p:par>
                              <p:par>
                                <p:cTn id="85" presetID="53" presetClass="entr" presetSubtype="16" fill="hold" grpId="0" nodeType="withEffect">
                                  <p:stCondLst>
                                    <p:cond delay="750"/>
                                  </p:stCondLst>
                                  <p:childTnLst>
                                    <p:set>
                                      <p:cBhvr>
                                        <p:cTn id="86" dur="1" fill="hold">
                                          <p:stCondLst>
                                            <p:cond delay="0"/>
                                          </p:stCondLst>
                                        </p:cTn>
                                        <p:tgtEl>
                                          <p:spTgt spid="34"/>
                                        </p:tgtEl>
                                        <p:attrNameLst>
                                          <p:attrName>style.visibility</p:attrName>
                                        </p:attrNameLst>
                                      </p:cBhvr>
                                      <p:to>
                                        <p:strVal val="visible"/>
                                      </p:to>
                                    </p:set>
                                    <p:anim calcmode="lin" valueType="num">
                                      <p:cBhvr>
                                        <p:cTn id="87" dur="500" fill="hold"/>
                                        <p:tgtEl>
                                          <p:spTgt spid="34"/>
                                        </p:tgtEl>
                                        <p:attrNameLst>
                                          <p:attrName>ppt_w</p:attrName>
                                        </p:attrNameLst>
                                      </p:cBhvr>
                                      <p:tavLst>
                                        <p:tav tm="0">
                                          <p:val>
                                            <p:fltVal val="0"/>
                                          </p:val>
                                        </p:tav>
                                        <p:tav tm="100000">
                                          <p:val>
                                            <p:strVal val="#ppt_w"/>
                                          </p:val>
                                        </p:tav>
                                      </p:tavLst>
                                    </p:anim>
                                    <p:anim calcmode="lin" valueType="num">
                                      <p:cBhvr>
                                        <p:cTn id="88" dur="500" fill="hold"/>
                                        <p:tgtEl>
                                          <p:spTgt spid="34"/>
                                        </p:tgtEl>
                                        <p:attrNameLst>
                                          <p:attrName>ppt_h</p:attrName>
                                        </p:attrNameLst>
                                      </p:cBhvr>
                                      <p:tavLst>
                                        <p:tav tm="0">
                                          <p:val>
                                            <p:fltVal val="0"/>
                                          </p:val>
                                        </p:tav>
                                        <p:tav tm="100000">
                                          <p:val>
                                            <p:strVal val="#ppt_h"/>
                                          </p:val>
                                        </p:tav>
                                      </p:tavLst>
                                    </p:anim>
                                    <p:animEffect transition="in" filter="fade">
                                      <p:cBhvr>
                                        <p:cTn id="89" dur="500"/>
                                        <p:tgtEl>
                                          <p:spTgt spid="34"/>
                                        </p:tgtEl>
                                      </p:cBhvr>
                                    </p:animEffect>
                                  </p:childTnLst>
                                </p:cTn>
                              </p:par>
                              <p:par>
                                <p:cTn id="90" presetID="53" presetClass="entr" presetSubtype="16" fill="hold" grpId="0" nodeType="withEffect">
                                  <p:stCondLst>
                                    <p:cond delay="750"/>
                                  </p:stCondLst>
                                  <p:childTnLst>
                                    <p:set>
                                      <p:cBhvr>
                                        <p:cTn id="91" dur="1" fill="hold">
                                          <p:stCondLst>
                                            <p:cond delay="0"/>
                                          </p:stCondLst>
                                        </p:cTn>
                                        <p:tgtEl>
                                          <p:spTgt spid="5"/>
                                        </p:tgtEl>
                                        <p:attrNameLst>
                                          <p:attrName>style.visibility</p:attrName>
                                        </p:attrNameLst>
                                      </p:cBhvr>
                                      <p:to>
                                        <p:strVal val="visible"/>
                                      </p:to>
                                    </p:set>
                                    <p:anim calcmode="lin" valueType="num">
                                      <p:cBhvr>
                                        <p:cTn id="92" dur="500" fill="hold"/>
                                        <p:tgtEl>
                                          <p:spTgt spid="5"/>
                                        </p:tgtEl>
                                        <p:attrNameLst>
                                          <p:attrName>ppt_w</p:attrName>
                                        </p:attrNameLst>
                                      </p:cBhvr>
                                      <p:tavLst>
                                        <p:tav tm="0">
                                          <p:val>
                                            <p:fltVal val="0"/>
                                          </p:val>
                                        </p:tav>
                                        <p:tav tm="100000">
                                          <p:val>
                                            <p:strVal val="#ppt_w"/>
                                          </p:val>
                                        </p:tav>
                                      </p:tavLst>
                                    </p:anim>
                                    <p:anim calcmode="lin" valueType="num">
                                      <p:cBhvr>
                                        <p:cTn id="93" dur="500" fill="hold"/>
                                        <p:tgtEl>
                                          <p:spTgt spid="5"/>
                                        </p:tgtEl>
                                        <p:attrNameLst>
                                          <p:attrName>ppt_h</p:attrName>
                                        </p:attrNameLst>
                                      </p:cBhvr>
                                      <p:tavLst>
                                        <p:tav tm="0">
                                          <p:val>
                                            <p:fltVal val="0"/>
                                          </p:val>
                                        </p:tav>
                                        <p:tav tm="100000">
                                          <p:val>
                                            <p:strVal val="#ppt_h"/>
                                          </p:val>
                                        </p:tav>
                                      </p:tavLst>
                                    </p:anim>
                                    <p:animEffect transition="in" filter="fade">
                                      <p:cBhvr>
                                        <p:cTn id="94" dur="500"/>
                                        <p:tgtEl>
                                          <p:spTgt spid="5"/>
                                        </p:tgtEl>
                                      </p:cBhvr>
                                    </p:animEffect>
                                  </p:childTnLst>
                                </p:cTn>
                              </p:par>
                              <p:par>
                                <p:cTn id="95" presetID="53" presetClass="entr" presetSubtype="16" fill="hold" grpId="0" nodeType="withEffect">
                                  <p:stCondLst>
                                    <p:cond delay="750"/>
                                  </p:stCondLst>
                                  <p:childTnLst>
                                    <p:set>
                                      <p:cBhvr>
                                        <p:cTn id="96" dur="1" fill="hold">
                                          <p:stCondLst>
                                            <p:cond delay="0"/>
                                          </p:stCondLst>
                                        </p:cTn>
                                        <p:tgtEl>
                                          <p:spTgt spid="17"/>
                                        </p:tgtEl>
                                        <p:attrNameLst>
                                          <p:attrName>style.visibility</p:attrName>
                                        </p:attrNameLst>
                                      </p:cBhvr>
                                      <p:to>
                                        <p:strVal val="visible"/>
                                      </p:to>
                                    </p:set>
                                    <p:anim calcmode="lin" valueType="num">
                                      <p:cBhvr>
                                        <p:cTn id="97" dur="500" fill="hold"/>
                                        <p:tgtEl>
                                          <p:spTgt spid="17"/>
                                        </p:tgtEl>
                                        <p:attrNameLst>
                                          <p:attrName>ppt_w</p:attrName>
                                        </p:attrNameLst>
                                      </p:cBhvr>
                                      <p:tavLst>
                                        <p:tav tm="0">
                                          <p:val>
                                            <p:fltVal val="0"/>
                                          </p:val>
                                        </p:tav>
                                        <p:tav tm="100000">
                                          <p:val>
                                            <p:strVal val="#ppt_w"/>
                                          </p:val>
                                        </p:tav>
                                      </p:tavLst>
                                    </p:anim>
                                    <p:anim calcmode="lin" valueType="num">
                                      <p:cBhvr>
                                        <p:cTn id="98" dur="500" fill="hold"/>
                                        <p:tgtEl>
                                          <p:spTgt spid="17"/>
                                        </p:tgtEl>
                                        <p:attrNameLst>
                                          <p:attrName>ppt_h</p:attrName>
                                        </p:attrNameLst>
                                      </p:cBhvr>
                                      <p:tavLst>
                                        <p:tav tm="0">
                                          <p:val>
                                            <p:fltVal val="0"/>
                                          </p:val>
                                        </p:tav>
                                        <p:tav tm="100000">
                                          <p:val>
                                            <p:strVal val="#ppt_h"/>
                                          </p:val>
                                        </p:tav>
                                      </p:tavLst>
                                    </p:anim>
                                    <p:animEffect transition="in" filter="fade">
                                      <p:cBhvr>
                                        <p:cTn id="99" dur="500"/>
                                        <p:tgtEl>
                                          <p:spTgt spid="17"/>
                                        </p:tgtEl>
                                      </p:cBhvr>
                                    </p:animEffect>
                                  </p:childTnLst>
                                </p:cTn>
                              </p:par>
                              <p:par>
                                <p:cTn id="100" presetID="53" presetClass="entr" presetSubtype="16" fill="hold" grpId="0" nodeType="withEffect">
                                  <p:stCondLst>
                                    <p:cond delay="750"/>
                                  </p:stCondLst>
                                  <p:childTnLst>
                                    <p:set>
                                      <p:cBhvr>
                                        <p:cTn id="101" dur="1" fill="hold">
                                          <p:stCondLst>
                                            <p:cond delay="0"/>
                                          </p:stCondLst>
                                        </p:cTn>
                                        <p:tgtEl>
                                          <p:spTgt spid="7"/>
                                        </p:tgtEl>
                                        <p:attrNameLst>
                                          <p:attrName>style.visibility</p:attrName>
                                        </p:attrNameLst>
                                      </p:cBhvr>
                                      <p:to>
                                        <p:strVal val="visible"/>
                                      </p:to>
                                    </p:set>
                                    <p:anim calcmode="lin" valueType="num">
                                      <p:cBhvr>
                                        <p:cTn id="102" dur="500" fill="hold"/>
                                        <p:tgtEl>
                                          <p:spTgt spid="7"/>
                                        </p:tgtEl>
                                        <p:attrNameLst>
                                          <p:attrName>ppt_w</p:attrName>
                                        </p:attrNameLst>
                                      </p:cBhvr>
                                      <p:tavLst>
                                        <p:tav tm="0">
                                          <p:val>
                                            <p:fltVal val="0"/>
                                          </p:val>
                                        </p:tav>
                                        <p:tav tm="100000">
                                          <p:val>
                                            <p:strVal val="#ppt_w"/>
                                          </p:val>
                                        </p:tav>
                                      </p:tavLst>
                                    </p:anim>
                                    <p:anim calcmode="lin" valueType="num">
                                      <p:cBhvr>
                                        <p:cTn id="103" dur="500" fill="hold"/>
                                        <p:tgtEl>
                                          <p:spTgt spid="7"/>
                                        </p:tgtEl>
                                        <p:attrNameLst>
                                          <p:attrName>ppt_h</p:attrName>
                                        </p:attrNameLst>
                                      </p:cBhvr>
                                      <p:tavLst>
                                        <p:tav tm="0">
                                          <p:val>
                                            <p:fltVal val="0"/>
                                          </p:val>
                                        </p:tav>
                                        <p:tav tm="100000">
                                          <p:val>
                                            <p:strVal val="#ppt_h"/>
                                          </p:val>
                                        </p:tav>
                                      </p:tavLst>
                                    </p:anim>
                                    <p:animEffect transition="in" filter="fade">
                                      <p:cBhvr>
                                        <p:cTn id="104" dur="500"/>
                                        <p:tgtEl>
                                          <p:spTgt spid="7"/>
                                        </p:tgtEl>
                                      </p:cBhvr>
                                    </p:animEffect>
                                  </p:childTnLst>
                                </p:cTn>
                              </p:par>
                              <p:par>
                                <p:cTn id="105" presetID="53" presetClass="entr" presetSubtype="16" fill="hold" grpId="0" nodeType="withEffect">
                                  <p:stCondLst>
                                    <p:cond delay="750"/>
                                  </p:stCondLst>
                                  <p:childTnLst>
                                    <p:set>
                                      <p:cBhvr>
                                        <p:cTn id="106" dur="1" fill="hold">
                                          <p:stCondLst>
                                            <p:cond delay="0"/>
                                          </p:stCondLst>
                                        </p:cTn>
                                        <p:tgtEl>
                                          <p:spTgt spid="20"/>
                                        </p:tgtEl>
                                        <p:attrNameLst>
                                          <p:attrName>style.visibility</p:attrName>
                                        </p:attrNameLst>
                                      </p:cBhvr>
                                      <p:to>
                                        <p:strVal val="visible"/>
                                      </p:to>
                                    </p:set>
                                    <p:anim calcmode="lin" valueType="num">
                                      <p:cBhvr>
                                        <p:cTn id="107" dur="500" fill="hold"/>
                                        <p:tgtEl>
                                          <p:spTgt spid="20"/>
                                        </p:tgtEl>
                                        <p:attrNameLst>
                                          <p:attrName>ppt_w</p:attrName>
                                        </p:attrNameLst>
                                      </p:cBhvr>
                                      <p:tavLst>
                                        <p:tav tm="0">
                                          <p:val>
                                            <p:fltVal val="0"/>
                                          </p:val>
                                        </p:tav>
                                        <p:tav tm="100000">
                                          <p:val>
                                            <p:strVal val="#ppt_w"/>
                                          </p:val>
                                        </p:tav>
                                      </p:tavLst>
                                    </p:anim>
                                    <p:anim calcmode="lin" valueType="num">
                                      <p:cBhvr>
                                        <p:cTn id="108" dur="500" fill="hold"/>
                                        <p:tgtEl>
                                          <p:spTgt spid="20"/>
                                        </p:tgtEl>
                                        <p:attrNameLst>
                                          <p:attrName>ppt_h</p:attrName>
                                        </p:attrNameLst>
                                      </p:cBhvr>
                                      <p:tavLst>
                                        <p:tav tm="0">
                                          <p:val>
                                            <p:fltVal val="0"/>
                                          </p:val>
                                        </p:tav>
                                        <p:tav tm="100000">
                                          <p:val>
                                            <p:strVal val="#ppt_h"/>
                                          </p:val>
                                        </p:tav>
                                      </p:tavLst>
                                    </p:anim>
                                    <p:animEffect transition="in" filter="fade">
                                      <p:cBhvr>
                                        <p:cTn id="109" dur="500"/>
                                        <p:tgtEl>
                                          <p:spTgt spid="20"/>
                                        </p:tgtEl>
                                      </p:cBhvr>
                                    </p:animEffect>
                                  </p:childTnLst>
                                </p:cTn>
                              </p:par>
                              <p:par>
                                <p:cTn id="110" presetID="53" presetClass="entr" presetSubtype="16" fill="hold" grpId="0" nodeType="withEffect">
                                  <p:stCondLst>
                                    <p:cond delay="750"/>
                                  </p:stCondLst>
                                  <p:childTnLst>
                                    <p:set>
                                      <p:cBhvr>
                                        <p:cTn id="111" dur="1" fill="hold">
                                          <p:stCondLst>
                                            <p:cond delay="0"/>
                                          </p:stCondLst>
                                        </p:cTn>
                                        <p:tgtEl>
                                          <p:spTgt spid="23"/>
                                        </p:tgtEl>
                                        <p:attrNameLst>
                                          <p:attrName>style.visibility</p:attrName>
                                        </p:attrNameLst>
                                      </p:cBhvr>
                                      <p:to>
                                        <p:strVal val="visible"/>
                                      </p:to>
                                    </p:set>
                                    <p:anim calcmode="lin" valueType="num">
                                      <p:cBhvr>
                                        <p:cTn id="112" dur="500" fill="hold"/>
                                        <p:tgtEl>
                                          <p:spTgt spid="23"/>
                                        </p:tgtEl>
                                        <p:attrNameLst>
                                          <p:attrName>ppt_w</p:attrName>
                                        </p:attrNameLst>
                                      </p:cBhvr>
                                      <p:tavLst>
                                        <p:tav tm="0">
                                          <p:val>
                                            <p:fltVal val="0"/>
                                          </p:val>
                                        </p:tav>
                                        <p:tav tm="100000">
                                          <p:val>
                                            <p:strVal val="#ppt_w"/>
                                          </p:val>
                                        </p:tav>
                                      </p:tavLst>
                                    </p:anim>
                                    <p:anim calcmode="lin" valueType="num">
                                      <p:cBhvr>
                                        <p:cTn id="113" dur="500" fill="hold"/>
                                        <p:tgtEl>
                                          <p:spTgt spid="23"/>
                                        </p:tgtEl>
                                        <p:attrNameLst>
                                          <p:attrName>ppt_h</p:attrName>
                                        </p:attrNameLst>
                                      </p:cBhvr>
                                      <p:tavLst>
                                        <p:tav tm="0">
                                          <p:val>
                                            <p:fltVal val="0"/>
                                          </p:val>
                                        </p:tav>
                                        <p:tav tm="100000">
                                          <p:val>
                                            <p:strVal val="#ppt_h"/>
                                          </p:val>
                                        </p:tav>
                                      </p:tavLst>
                                    </p:anim>
                                    <p:animEffect transition="in" filter="fade">
                                      <p:cBhvr>
                                        <p:cTn id="114" dur="500"/>
                                        <p:tgtEl>
                                          <p:spTgt spid="23"/>
                                        </p:tgtEl>
                                      </p:cBhvr>
                                    </p:animEffect>
                                  </p:childTnLst>
                                </p:cTn>
                              </p:par>
                              <p:par>
                                <p:cTn id="115" presetID="53" presetClass="entr" presetSubtype="16" fill="hold" grpId="0" nodeType="withEffect">
                                  <p:stCondLst>
                                    <p:cond delay="750"/>
                                  </p:stCondLst>
                                  <p:childTnLst>
                                    <p:set>
                                      <p:cBhvr>
                                        <p:cTn id="116" dur="1" fill="hold">
                                          <p:stCondLst>
                                            <p:cond delay="0"/>
                                          </p:stCondLst>
                                        </p:cTn>
                                        <p:tgtEl>
                                          <p:spTgt spid="9"/>
                                        </p:tgtEl>
                                        <p:attrNameLst>
                                          <p:attrName>style.visibility</p:attrName>
                                        </p:attrNameLst>
                                      </p:cBhvr>
                                      <p:to>
                                        <p:strVal val="visible"/>
                                      </p:to>
                                    </p:set>
                                    <p:anim calcmode="lin" valueType="num">
                                      <p:cBhvr>
                                        <p:cTn id="117" dur="500" fill="hold"/>
                                        <p:tgtEl>
                                          <p:spTgt spid="9"/>
                                        </p:tgtEl>
                                        <p:attrNameLst>
                                          <p:attrName>ppt_w</p:attrName>
                                        </p:attrNameLst>
                                      </p:cBhvr>
                                      <p:tavLst>
                                        <p:tav tm="0">
                                          <p:val>
                                            <p:fltVal val="0"/>
                                          </p:val>
                                        </p:tav>
                                        <p:tav tm="100000">
                                          <p:val>
                                            <p:strVal val="#ppt_w"/>
                                          </p:val>
                                        </p:tav>
                                      </p:tavLst>
                                    </p:anim>
                                    <p:anim calcmode="lin" valueType="num">
                                      <p:cBhvr>
                                        <p:cTn id="118" dur="500" fill="hold"/>
                                        <p:tgtEl>
                                          <p:spTgt spid="9"/>
                                        </p:tgtEl>
                                        <p:attrNameLst>
                                          <p:attrName>ppt_h</p:attrName>
                                        </p:attrNameLst>
                                      </p:cBhvr>
                                      <p:tavLst>
                                        <p:tav tm="0">
                                          <p:val>
                                            <p:fltVal val="0"/>
                                          </p:val>
                                        </p:tav>
                                        <p:tav tm="100000">
                                          <p:val>
                                            <p:strVal val="#ppt_h"/>
                                          </p:val>
                                        </p:tav>
                                      </p:tavLst>
                                    </p:anim>
                                    <p:animEffect transition="in" filter="fade">
                                      <p:cBhvr>
                                        <p:cTn id="119" dur="500"/>
                                        <p:tgtEl>
                                          <p:spTgt spid="9"/>
                                        </p:tgtEl>
                                      </p:cBhvr>
                                    </p:animEffect>
                                  </p:childTnLst>
                                </p:cTn>
                              </p:par>
                              <p:par>
                                <p:cTn id="120" presetID="53" presetClass="entr" presetSubtype="16" fill="hold" grpId="0" nodeType="withEffect">
                                  <p:stCondLst>
                                    <p:cond delay="750"/>
                                  </p:stCondLst>
                                  <p:childTnLst>
                                    <p:set>
                                      <p:cBhvr>
                                        <p:cTn id="121" dur="1" fill="hold">
                                          <p:stCondLst>
                                            <p:cond delay="0"/>
                                          </p:stCondLst>
                                        </p:cTn>
                                        <p:tgtEl>
                                          <p:spTgt spid="8"/>
                                        </p:tgtEl>
                                        <p:attrNameLst>
                                          <p:attrName>style.visibility</p:attrName>
                                        </p:attrNameLst>
                                      </p:cBhvr>
                                      <p:to>
                                        <p:strVal val="visible"/>
                                      </p:to>
                                    </p:set>
                                    <p:anim calcmode="lin" valueType="num">
                                      <p:cBhvr>
                                        <p:cTn id="122" dur="500" fill="hold"/>
                                        <p:tgtEl>
                                          <p:spTgt spid="8"/>
                                        </p:tgtEl>
                                        <p:attrNameLst>
                                          <p:attrName>ppt_w</p:attrName>
                                        </p:attrNameLst>
                                      </p:cBhvr>
                                      <p:tavLst>
                                        <p:tav tm="0">
                                          <p:val>
                                            <p:fltVal val="0"/>
                                          </p:val>
                                        </p:tav>
                                        <p:tav tm="100000">
                                          <p:val>
                                            <p:strVal val="#ppt_w"/>
                                          </p:val>
                                        </p:tav>
                                      </p:tavLst>
                                    </p:anim>
                                    <p:anim calcmode="lin" valueType="num">
                                      <p:cBhvr>
                                        <p:cTn id="123" dur="500" fill="hold"/>
                                        <p:tgtEl>
                                          <p:spTgt spid="8"/>
                                        </p:tgtEl>
                                        <p:attrNameLst>
                                          <p:attrName>ppt_h</p:attrName>
                                        </p:attrNameLst>
                                      </p:cBhvr>
                                      <p:tavLst>
                                        <p:tav tm="0">
                                          <p:val>
                                            <p:fltVal val="0"/>
                                          </p:val>
                                        </p:tav>
                                        <p:tav tm="100000">
                                          <p:val>
                                            <p:strVal val="#ppt_h"/>
                                          </p:val>
                                        </p:tav>
                                      </p:tavLst>
                                    </p:anim>
                                    <p:animEffect transition="in" filter="fade">
                                      <p:cBhvr>
                                        <p:cTn id="124" dur="500"/>
                                        <p:tgtEl>
                                          <p:spTgt spid="8"/>
                                        </p:tgtEl>
                                      </p:cBhvr>
                                    </p:animEffect>
                                  </p:childTnLst>
                                </p:cTn>
                              </p:par>
                              <p:par>
                                <p:cTn id="125" presetID="53" presetClass="entr" presetSubtype="16" fill="hold" grpId="0" nodeType="withEffect">
                                  <p:stCondLst>
                                    <p:cond delay="750"/>
                                  </p:stCondLst>
                                  <p:childTnLst>
                                    <p:set>
                                      <p:cBhvr>
                                        <p:cTn id="126" dur="1" fill="hold">
                                          <p:stCondLst>
                                            <p:cond delay="0"/>
                                          </p:stCondLst>
                                        </p:cTn>
                                        <p:tgtEl>
                                          <p:spTgt spid="10"/>
                                        </p:tgtEl>
                                        <p:attrNameLst>
                                          <p:attrName>style.visibility</p:attrName>
                                        </p:attrNameLst>
                                      </p:cBhvr>
                                      <p:to>
                                        <p:strVal val="visible"/>
                                      </p:to>
                                    </p:set>
                                    <p:anim calcmode="lin" valueType="num">
                                      <p:cBhvr>
                                        <p:cTn id="127" dur="500" fill="hold"/>
                                        <p:tgtEl>
                                          <p:spTgt spid="10"/>
                                        </p:tgtEl>
                                        <p:attrNameLst>
                                          <p:attrName>ppt_w</p:attrName>
                                        </p:attrNameLst>
                                      </p:cBhvr>
                                      <p:tavLst>
                                        <p:tav tm="0">
                                          <p:val>
                                            <p:fltVal val="0"/>
                                          </p:val>
                                        </p:tav>
                                        <p:tav tm="100000">
                                          <p:val>
                                            <p:strVal val="#ppt_w"/>
                                          </p:val>
                                        </p:tav>
                                      </p:tavLst>
                                    </p:anim>
                                    <p:anim calcmode="lin" valueType="num">
                                      <p:cBhvr>
                                        <p:cTn id="128" dur="500" fill="hold"/>
                                        <p:tgtEl>
                                          <p:spTgt spid="10"/>
                                        </p:tgtEl>
                                        <p:attrNameLst>
                                          <p:attrName>ppt_h</p:attrName>
                                        </p:attrNameLst>
                                      </p:cBhvr>
                                      <p:tavLst>
                                        <p:tav tm="0">
                                          <p:val>
                                            <p:fltVal val="0"/>
                                          </p:val>
                                        </p:tav>
                                        <p:tav tm="100000">
                                          <p:val>
                                            <p:strVal val="#ppt_h"/>
                                          </p:val>
                                        </p:tav>
                                      </p:tavLst>
                                    </p:anim>
                                    <p:animEffect transition="in" filter="fade">
                                      <p:cBhvr>
                                        <p:cTn id="129" dur="500"/>
                                        <p:tgtEl>
                                          <p:spTgt spid="10"/>
                                        </p:tgtEl>
                                      </p:cBhvr>
                                    </p:animEffect>
                                  </p:childTnLst>
                                </p:cTn>
                              </p:par>
                              <p:par>
                                <p:cTn id="130" presetID="53" presetClass="entr" presetSubtype="16" fill="hold" grpId="0" nodeType="withEffect">
                                  <p:stCondLst>
                                    <p:cond delay="750"/>
                                  </p:stCondLst>
                                  <p:childTnLst>
                                    <p:set>
                                      <p:cBhvr>
                                        <p:cTn id="131" dur="1" fill="hold">
                                          <p:stCondLst>
                                            <p:cond delay="0"/>
                                          </p:stCondLst>
                                        </p:cTn>
                                        <p:tgtEl>
                                          <p:spTgt spid="26"/>
                                        </p:tgtEl>
                                        <p:attrNameLst>
                                          <p:attrName>style.visibility</p:attrName>
                                        </p:attrNameLst>
                                      </p:cBhvr>
                                      <p:to>
                                        <p:strVal val="visible"/>
                                      </p:to>
                                    </p:set>
                                    <p:anim calcmode="lin" valueType="num">
                                      <p:cBhvr>
                                        <p:cTn id="132" dur="500" fill="hold"/>
                                        <p:tgtEl>
                                          <p:spTgt spid="26"/>
                                        </p:tgtEl>
                                        <p:attrNameLst>
                                          <p:attrName>ppt_w</p:attrName>
                                        </p:attrNameLst>
                                      </p:cBhvr>
                                      <p:tavLst>
                                        <p:tav tm="0">
                                          <p:val>
                                            <p:fltVal val="0"/>
                                          </p:val>
                                        </p:tav>
                                        <p:tav tm="100000">
                                          <p:val>
                                            <p:strVal val="#ppt_w"/>
                                          </p:val>
                                        </p:tav>
                                      </p:tavLst>
                                    </p:anim>
                                    <p:anim calcmode="lin" valueType="num">
                                      <p:cBhvr>
                                        <p:cTn id="133" dur="500" fill="hold"/>
                                        <p:tgtEl>
                                          <p:spTgt spid="26"/>
                                        </p:tgtEl>
                                        <p:attrNameLst>
                                          <p:attrName>ppt_h</p:attrName>
                                        </p:attrNameLst>
                                      </p:cBhvr>
                                      <p:tavLst>
                                        <p:tav tm="0">
                                          <p:val>
                                            <p:fltVal val="0"/>
                                          </p:val>
                                        </p:tav>
                                        <p:tav tm="100000">
                                          <p:val>
                                            <p:strVal val="#ppt_h"/>
                                          </p:val>
                                        </p:tav>
                                      </p:tavLst>
                                    </p:anim>
                                    <p:animEffect transition="in" filter="fade">
                                      <p:cBhvr>
                                        <p:cTn id="134" dur="500"/>
                                        <p:tgtEl>
                                          <p:spTgt spid="26"/>
                                        </p:tgtEl>
                                      </p:cBhvr>
                                    </p:animEffect>
                                  </p:childTnLst>
                                </p:cTn>
                              </p:par>
                              <p:par>
                                <p:cTn id="135" presetID="53" presetClass="entr" presetSubtype="16" fill="hold" grpId="0" nodeType="withEffect">
                                  <p:stCondLst>
                                    <p:cond delay="750"/>
                                  </p:stCondLst>
                                  <p:childTnLst>
                                    <p:set>
                                      <p:cBhvr>
                                        <p:cTn id="136" dur="1" fill="hold">
                                          <p:stCondLst>
                                            <p:cond delay="0"/>
                                          </p:stCondLst>
                                        </p:cTn>
                                        <p:tgtEl>
                                          <p:spTgt spid="11"/>
                                        </p:tgtEl>
                                        <p:attrNameLst>
                                          <p:attrName>style.visibility</p:attrName>
                                        </p:attrNameLst>
                                      </p:cBhvr>
                                      <p:to>
                                        <p:strVal val="visible"/>
                                      </p:to>
                                    </p:set>
                                    <p:anim calcmode="lin" valueType="num">
                                      <p:cBhvr>
                                        <p:cTn id="137" dur="500" fill="hold"/>
                                        <p:tgtEl>
                                          <p:spTgt spid="11"/>
                                        </p:tgtEl>
                                        <p:attrNameLst>
                                          <p:attrName>ppt_w</p:attrName>
                                        </p:attrNameLst>
                                      </p:cBhvr>
                                      <p:tavLst>
                                        <p:tav tm="0">
                                          <p:val>
                                            <p:fltVal val="0"/>
                                          </p:val>
                                        </p:tav>
                                        <p:tav tm="100000">
                                          <p:val>
                                            <p:strVal val="#ppt_w"/>
                                          </p:val>
                                        </p:tav>
                                      </p:tavLst>
                                    </p:anim>
                                    <p:anim calcmode="lin" valueType="num">
                                      <p:cBhvr>
                                        <p:cTn id="138" dur="500" fill="hold"/>
                                        <p:tgtEl>
                                          <p:spTgt spid="11"/>
                                        </p:tgtEl>
                                        <p:attrNameLst>
                                          <p:attrName>ppt_h</p:attrName>
                                        </p:attrNameLst>
                                      </p:cBhvr>
                                      <p:tavLst>
                                        <p:tav tm="0">
                                          <p:val>
                                            <p:fltVal val="0"/>
                                          </p:val>
                                        </p:tav>
                                        <p:tav tm="100000">
                                          <p:val>
                                            <p:strVal val="#ppt_h"/>
                                          </p:val>
                                        </p:tav>
                                      </p:tavLst>
                                    </p:anim>
                                    <p:animEffect transition="in" filter="fade">
                                      <p:cBhvr>
                                        <p:cTn id="139" dur="500"/>
                                        <p:tgtEl>
                                          <p:spTgt spid="11"/>
                                        </p:tgtEl>
                                      </p:cBhvr>
                                    </p:animEffect>
                                  </p:childTnLst>
                                </p:cTn>
                              </p:par>
                              <p:par>
                                <p:cTn id="140" presetID="53" presetClass="entr" presetSubtype="16" fill="hold" grpId="0" nodeType="withEffect">
                                  <p:stCondLst>
                                    <p:cond delay="750"/>
                                  </p:stCondLst>
                                  <p:childTnLst>
                                    <p:set>
                                      <p:cBhvr>
                                        <p:cTn id="141" dur="1" fill="hold">
                                          <p:stCondLst>
                                            <p:cond delay="0"/>
                                          </p:stCondLst>
                                        </p:cTn>
                                        <p:tgtEl>
                                          <p:spTgt spid="35"/>
                                        </p:tgtEl>
                                        <p:attrNameLst>
                                          <p:attrName>style.visibility</p:attrName>
                                        </p:attrNameLst>
                                      </p:cBhvr>
                                      <p:to>
                                        <p:strVal val="visible"/>
                                      </p:to>
                                    </p:set>
                                    <p:anim calcmode="lin" valueType="num">
                                      <p:cBhvr>
                                        <p:cTn id="142" dur="500" fill="hold"/>
                                        <p:tgtEl>
                                          <p:spTgt spid="35"/>
                                        </p:tgtEl>
                                        <p:attrNameLst>
                                          <p:attrName>ppt_w</p:attrName>
                                        </p:attrNameLst>
                                      </p:cBhvr>
                                      <p:tavLst>
                                        <p:tav tm="0">
                                          <p:val>
                                            <p:fltVal val="0"/>
                                          </p:val>
                                        </p:tav>
                                        <p:tav tm="100000">
                                          <p:val>
                                            <p:strVal val="#ppt_w"/>
                                          </p:val>
                                        </p:tav>
                                      </p:tavLst>
                                    </p:anim>
                                    <p:anim calcmode="lin" valueType="num">
                                      <p:cBhvr>
                                        <p:cTn id="143" dur="500" fill="hold"/>
                                        <p:tgtEl>
                                          <p:spTgt spid="35"/>
                                        </p:tgtEl>
                                        <p:attrNameLst>
                                          <p:attrName>ppt_h</p:attrName>
                                        </p:attrNameLst>
                                      </p:cBhvr>
                                      <p:tavLst>
                                        <p:tav tm="0">
                                          <p:val>
                                            <p:fltVal val="0"/>
                                          </p:val>
                                        </p:tav>
                                        <p:tav tm="100000">
                                          <p:val>
                                            <p:strVal val="#ppt_h"/>
                                          </p:val>
                                        </p:tav>
                                      </p:tavLst>
                                    </p:anim>
                                    <p:animEffect transition="in" filter="fade">
                                      <p:cBhvr>
                                        <p:cTn id="144" dur="500"/>
                                        <p:tgtEl>
                                          <p:spTgt spid="35"/>
                                        </p:tgtEl>
                                      </p:cBhvr>
                                    </p:animEffect>
                                  </p:childTnLst>
                                </p:cTn>
                              </p:par>
                              <p:par>
                                <p:cTn id="145" presetID="53" presetClass="entr" presetSubtype="16" fill="hold" grpId="0" nodeType="withEffect">
                                  <p:stCondLst>
                                    <p:cond delay="750"/>
                                  </p:stCondLst>
                                  <p:childTnLst>
                                    <p:set>
                                      <p:cBhvr>
                                        <p:cTn id="146" dur="1" fill="hold">
                                          <p:stCondLst>
                                            <p:cond delay="0"/>
                                          </p:stCondLst>
                                        </p:cTn>
                                        <p:tgtEl>
                                          <p:spTgt spid="12"/>
                                        </p:tgtEl>
                                        <p:attrNameLst>
                                          <p:attrName>style.visibility</p:attrName>
                                        </p:attrNameLst>
                                      </p:cBhvr>
                                      <p:to>
                                        <p:strVal val="visible"/>
                                      </p:to>
                                    </p:set>
                                    <p:anim calcmode="lin" valueType="num">
                                      <p:cBhvr>
                                        <p:cTn id="147" dur="500" fill="hold"/>
                                        <p:tgtEl>
                                          <p:spTgt spid="12"/>
                                        </p:tgtEl>
                                        <p:attrNameLst>
                                          <p:attrName>ppt_w</p:attrName>
                                        </p:attrNameLst>
                                      </p:cBhvr>
                                      <p:tavLst>
                                        <p:tav tm="0">
                                          <p:val>
                                            <p:fltVal val="0"/>
                                          </p:val>
                                        </p:tav>
                                        <p:tav tm="100000">
                                          <p:val>
                                            <p:strVal val="#ppt_w"/>
                                          </p:val>
                                        </p:tav>
                                      </p:tavLst>
                                    </p:anim>
                                    <p:anim calcmode="lin" valueType="num">
                                      <p:cBhvr>
                                        <p:cTn id="148" dur="500" fill="hold"/>
                                        <p:tgtEl>
                                          <p:spTgt spid="12"/>
                                        </p:tgtEl>
                                        <p:attrNameLst>
                                          <p:attrName>ppt_h</p:attrName>
                                        </p:attrNameLst>
                                      </p:cBhvr>
                                      <p:tavLst>
                                        <p:tav tm="0">
                                          <p:val>
                                            <p:fltVal val="0"/>
                                          </p:val>
                                        </p:tav>
                                        <p:tav tm="100000">
                                          <p:val>
                                            <p:strVal val="#ppt_h"/>
                                          </p:val>
                                        </p:tav>
                                      </p:tavLst>
                                    </p:anim>
                                    <p:animEffect transition="in" filter="fade">
                                      <p:cBhvr>
                                        <p:cTn id="149" dur="500"/>
                                        <p:tgtEl>
                                          <p:spTgt spid="12"/>
                                        </p:tgtEl>
                                      </p:cBhvr>
                                    </p:animEffect>
                                  </p:childTnLst>
                                </p:cTn>
                              </p:par>
                              <p:par>
                                <p:cTn id="150" presetID="16" presetClass="entr" presetSubtype="37" fill="hold" nodeType="withEffect">
                                  <p:stCondLst>
                                    <p:cond delay="500"/>
                                  </p:stCondLst>
                                  <p:childTnLst>
                                    <p:set>
                                      <p:cBhvr>
                                        <p:cTn id="151" dur="1" fill="hold">
                                          <p:stCondLst>
                                            <p:cond delay="0"/>
                                          </p:stCondLst>
                                        </p:cTn>
                                        <p:tgtEl>
                                          <p:spTgt spid="4"/>
                                        </p:tgtEl>
                                        <p:attrNameLst>
                                          <p:attrName>style.visibility</p:attrName>
                                        </p:attrNameLst>
                                      </p:cBhvr>
                                      <p:to>
                                        <p:strVal val="visible"/>
                                      </p:to>
                                    </p:set>
                                    <p:animEffect transition="in" filter="barn(outVertical)">
                                      <p:cBhvr>
                                        <p:cTn id="152" dur="1000"/>
                                        <p:tgtEl>
                                          <p:spTgt spid="4"/>
                                        </p:tgtEl>
                                      </p:cBhvr>
                                    </p:animEffect>
                                  </p:childTnLst>
                                </p:cTn>
                              </p:par>
                              <p:par>
                                <p:cTn id="153" presetID="10" presetClass="entr" presetSubtype="0" fill="hold" grpId="0" nodeType="withEffect">
                                  <p:stCondLst>
                                    <p:cond delay="500"/>
                                  </p:stCondLst>
                                  <p:childTnLst>
                                    <p:set>
                                      <p:cBhvr>
                                        <p:cTn id="154" dur="1" fill="hold">
                                          <p:stCondLst>
                                            <p:cond delay="0"/>
                                          </p:stCondLst>
                                        </p:cTn>
                                        <p:tgtEl>
                                          <p:spTgt spid="29"/>
                                        </p:tgtEl>
                                        <p:attrNameLst>
                                          <p:attrName>style.visibility</p:attrName>
                                        </p:attrNameLst>
                                      </p:cBhvr>
                                      <p:to>
                                        <p:strVal val="visible"/>
                                      </p:to>
                                    </p:set>
                                    <p:animEffect transition="in" filter="fade">
                                      <p:cBhvr>
                                        <p:cTn id="155" dur="500"/>
                                        <p:tgtEl>
                                          <p:spTgt spid="29"/>
                                        </p:tgtEl>
                                      </p:cBhvr>
                                    </p:animEffect>
                                  </p:childTnLst>
                                </p:cTn>
                              </p:par>
                              <p:par>
                                <p:cTn id="156" presetID="63" presetClass="path" presetSubtype="0" decel="50000" fill="hold" grpId="1" nodeType="withEffect">
                                  <p:stCondLst>
                                    <p:cond delay="500"/>
                                  </p:stCondLst>
                                  <p:childTnLst>
                                    <p:animMotion origin="layout" path="M 0.01523 -7.40741E-7 L -0.10886 -7.40741E-7 " pathEditMode="relative" rAng="0" ptsTypes="AA">
                                      <p:cBhvr>
                                        <p:cTn id="157" dur="750" spd="-100000" fill="hold"/>
                                        <p:tgtEl>
                                          <p:spTgt spid="29"/>
                                        </p:tgtEl>
                                        <p:attrNameLst>
                                          <p:attrName>ppt_x</p:attrName>
                                          <p:attrName>ppt_y</p:attrName>
                                        </p:attrNameLst>
                                      </p:cBhvr>
                                      <p:rCtr x="-6211" y="0"/>
                                    </p:animMotion>
                                  </p:childTnLst>
                                </p:cTn>
                              </p:par>
                              <p:par>
                                <p:cTn id="158" presetID="35" presetClass="path" presetSubtype="0" accel="50000" decel="50000" fill="hold" grpId="2" nodeType="withEffect">
                                  <p:stCondLst>
                                    <p:cond delay="1250"/>
                                  </p:stCondLst>
                                  <p:childTnLst>
                                    <p:animMotion origin="layout" path="M 0.01601 -7.40741E-7 L 8.33333E-7 -7.40741E-7 " pathEditMode="relative" rAng="0" ptsTypes="AA">
                                      <p:cBhvr>
                                        <p:cTn id="159" dur="750" fill="hold"/>
                                        <p:tgtEl>
                                          <p:spTgt spid="29"/>
                                        </p:tgtEl>
                                        <p:attrNameLst>
                                          <p:attrName>ppt_x</p:attrName>
                                          <p:attrName>ppt_y</p:attrName>
                                        </p:attrNameLst>
                                      </p:cBhvr>
                                      <p:rCtr x="-807" y="0"/>
                                    </p:animMotion>
                                  </p:childTnLst>
                                </p:cTn>
                              </p:par>
                              <p:par>
                                <p:cTn id="160" presetID="10" presetClass="entr" presetSubtype="0" fill="hold" grpId="0" nodeType="withEffect">
                                  <p:stCondLst>
                                    <p:cond delay="500"/>
                                  </p:stCondLst>
                                  <p:childTnLst>
                                    <p:set>
                                      <p:cBhvr>
                                        <p:cTn id="161" dur="1" fill="hold">
                                          <p:stCondLst>
                                            <p:cond delay="0"/>
                                          </p:stCondLst>
                                        </p:cTn>
                                        <p:tgtEl>
                                          <p:spTgt spid="31"/>
                                        </p:tgtEl>
                                        <p:attrNameLst>
                                          <p:attrName>style.visibility</p:attrName>
                                        </p:attrNameLst>
                                      </p:cBhvr>
                                      <p:to>
                                        <p:strVal val="visible"/>
                                      </p:to>
                                    </p:set>
                                    <p:animEffect transition="in" filter="fade">
                                      <p:cBhvr>
                                        <p:cTn id="162" dur="500"/>
                                        <p:tgtEl>
                                          <p:spTgt spid="31"/>
                                        </p:tgtEl>
                                      </p:cBhvr>
                                    </p:animEffect>
                                  </p:childTnLst>
                                </p:cTn>
                              </p:par>
                              <p:par>
                                <p:cTn id="163" presetID="64" presetClass="path" presetSubtype="0" decel="30000" fill="hold" grpId="1" nodeType="withEffect">
                                  <p:stCondLst>
                                    <p:cond delay="500"/>
                                  </p:stCondLst>
                                  <p:childTnLst>
                                    <p:animMotion origin="layout" path="M 1.11022E-16 0.03889 L 1.11022E-16 -0.14815 " pathEditMode="relative" rAng="0" ptsTypes="AA">
                                      <p:cBhvr>
                                        <p:cTn id="164" dur="750" spd="-100000" fill="hold"/>
                                        <p:tgtEl>
                                          <p:spTgt spid="31"/>
                                        </p:tgtEl>
                                        <p:attrNameLst>
                                          <p:attrName>ppt_x</p:attrName>
                                          <p:attrName>ppt_y</p:attrName>
                                        </p:attrNameLst>
                                      </p:cBhvr>
                                      <p:rCtr x="0" y="-9352"/>
                                    </p:animMotion>
                                  </p:childTnLst>
                                </p:cTn>
                              </p:par>
                              <p:par>
                                <p:cTn id="165" presetID="64" presetClass="path" presetSubtype="0" accel="30000" decel="30000" fill="hold" grpId="2" nodeType="withEffect">
                                  <p:stCondLst>
                                    <p:cond delay="1250"/>
                                  </p:stCondLst>
                                  <p:childTnLst>
                                    <p:animMotion origin="layout" path="M 3.95833E-6 0.03842 L 3.95833E-6 2.96296E-6 " pathEditMode="relative" rAng="0" ptsTypes="AA">
                                      <p:cBhvr>
                                        <p:cTn id="166" dur="750" fill="hold"/>
                                        <p:tgtEl>
                                          <p:spTgt spid="31"/>
                                        </p:tgtEl>
                                        <p:attrNameLst>
                                          <p:attrName>ppt_x</p:attrName>
                                          <p:attrName>ppt_y</p:attrName>
                                        </p:attrNameLst>
                                      </p:cBhvr>
                                      <p:rCtr x="0" y="-1921"/>
                                    </p:animMotion>
                                  </p:childTnLst>
                                </p:cTn>
                              </p:par>
                              <p:par>
                                <p:cTn id="167" presetID="10" presetClass="entr" presetSubtype="0" fill="hold" grpId="0" nodeType="withEffect">
                                  <p:stCondLst>
                                    <p:cond delay="500"/>
                                  </p:stCondLst>
                                  <p:childTnLst>
                                    <p:set>
                                      <p:cBhvr>
                                        <p:cTn id="168" dur="1" fill="hold">
                                          <p:stCondLst>
                                            <p:cond delay="0"/>
                                          </p:stCondLst>
                                        </p:cTn>
                                        <p:tgtEl>
                                          <p:spTgt spid="30"/>
                                        </p:tgtEl>
                                        <p:attrNameLst>
                                          <p:attrName>style.visibility</p:attrName>
                                        </p:attrNameLst>
                                      </p:cBhvr>
                                      <p:to>
                                        <p:strVal val="visible"/>
                                      </p:to>
                                    </p:set>
                                    <p:animEffect transition="in" filter="fade">
                                      <p:cBhvr>
                                        <p:cTn id="169" dur="500"/>
                                        <p:tgtEl>
                                          <p:spTgt spid="30"/>
                                        </p:tgtEl>
                                      </p:cBhvr>
                                    </p:animEffect>
                                  </p:childTnLst>
                                </p:cTn>
                              </p:par>
                              <p:par>
                                <p:cTn id="170" presetID="42" presetClass="path" presetSubtype="0" decel="30000" fill="hold" grpId="1" nodeType="withEffect">
                                  <p:stCondLst>
                                    <p:cond delay="500"/>
                                  </p:stCondLst>
                                  <p:childTnLst>
                                    <p:animMotion origin="layout" path="M -6.25E-7 -0.03982 L -6.25E-7 0.14814 " pathEditMode="relative" rAng="0" ptsTypes="AA">
                                      <p:cBhvr>
                                        <p:cTn id="171" dur="750" spd="-100000" fill="hold"/>
                                        <p:tgtEl>
                                          <p:spTgt spid="30"/>
                                        </p:tgtEl>
                                        <p:attrNameLst>
                                          <p:attrName>ppt_x</p:attrName>
                                          <p:attrName>ppt_y</p:attrName>
                                        </p:attrNameLst>
                                      </p:cBhvr>
                                      <p:rCtr x="0" y="9398"/>
                                    </p:animMotion>
                                  </p:childTnLst>
                                </p:cTn>
                              </p:par>
                              <p:par>
                                <p:cTn id="172" presetID="42" presetClass="path" presetSubtype="0" accel="30000" decel="30000" fill="hold" grpId="2" nodeType="withEffect">
                                  <p:stCondLst>
                                    <p:cond delay="1250"/>
                                  </p:stCondLst>
                                  <p:childTnLst>
                                    <p:animMotion origin="layout" path="M -6.25E-7 -0.03982 L -6.25E-7 4.44444E-6 " pathEditMode="relative" rAng="0" ptsTypes="AA">
                                      <p:cBhvr>
                                        <p:cTn id="173" dur="750" fill="hold"/>
                                        <p:tgtEl>
                                          <p:spTgt spid="30"/>
                                        </p:tgtEl>
                                        <p:attrNameLst>
                                          <p:attrName>ppt_x</p:attrName>
                                          <p:attrName>ppt_y</p:attrName>
                                        </p:attrNameLst>
                                      </p:cBhvr>
                                      <p:rCtr x="0" y="1991"/>
                                    </p:animMotion>
                                  </p:childTnLst>
                                </p:cTn>
                              </p:par>
                              <p:par>
                                <p:cTn id="174" presetID="10" presetClass="entr" presetSubtype="0" fill="hold" grpId="0" nodeType="withEffect">
                                  <p:stCondLst>
                                    <p:cond delay="500"/>
                                  </p:stCondLst>
                                  <p:childTnLst>
                                    <p:set>
                                      <p:cBhvr>
                                        <p:cTn id="175" dur="1" fill="hold">
                                          <p:stCondLst>
                                            <p:cond delay="0"/>
                                          </p:stCondLst>
                                        </p:cTn>
                                        <p:tgtEl>
                                          <p:spTgt spid="32"/>
                                        </p:tgtEl>
                                        <p:attrNameLst>
                                          <p:attrName>style.visibility</p:attrName>
                                        </p:attrNameLst>
                                      </p:cBhvr>
                                      <p:to>
                                        <p:strVal val="visible"/>
                                      </p:to>
                                    </p:set>
                                    <p:animEffect transition="in" filter="fade">
                                      <p:cBhvr>
                                        <p:cTn id="176" dur="500"/>
                                        <p:tgtEl>
                                          <p:spTgt spid="32"/>
                                        </p:tgtEl>
                                      </p:cBhvr>
                                    </p:animEffect>
                                  </p:childTnLst>
                                </p:cTn>
                              </p:par>
                              <p:par>
                                <p:cTn id="177" presetID="63" presetClass="path" presetSubtype="0" decel="50000" fill="hold" grpId="1" nodeType="withEffect">
                                  <p:stCondLst>
                                    <p:cond delay="500"/>
                                  </p:stCondLst>
                                  <p:childTnLst>
                                    <p:animMotion origin="layout" path="M -0.02774 -1.48148E-6 L 0.11081 -1.48148E-6 " pathEditMode="relative" rAng="0" ptsTypes="AA">
                                      <p:cBhvr>
                                        <p:cTn id="178" dur="750" spd="-100000" fill="hold"/>
                                        <p:tgtEl>
                                          <p:spTgt spid="32"/>
                                        </p:tgtEl>
                                        <p:attrNameLst>
                                          <p:attrName>ppt_x</p:attrName>
                                          <p:attrName>ppt_y</p:attrName>
                                        </p:attrNameLst>
                                      </p:cBhvr>
                                      <p:rCtr x="6927" y="0"/>
                                    </p:animMotion>
                                  </p:childTnLst>
                                </p:cTn>
                              </p:par>
                              <p:par>
                                <p:cTn id="179" presetID="35" presetClass="path" presetSubtype="0" accel="50000" decel="50000" fill="hold" grpId="2" nodeType="withEffect">
                                  <p:stCondLst>
                                    <p:cond delay="1250"/>
                                  </p:stCondLst>
                                  <p:childTnLst>
                                    <p:animMotion origin="layout" path="M -0.028 -1.48148E-6 L 1.875E-6 -1.48148E-6 " pathEditMode="relative" rAng="0" ptsTypes="AA">
                                      <p:cBhvr>
                                        <p:cTn id="180" dur="750" fill="hold"/>
                                        <p:tgtEl>
                                          <p:spTgt spid="32"/>
                                        </p:tgtEl>
                                        <p:attrNameLst>
                                          <p:attrName>ppt_x</p:attrName>
                                          <p:attrName>ppt_y</p:attrName>
                                        </p:attrNameLst>
                                      </p:cBhvr>
                                      <p:rCtr x="1393" y="0"/>
                                    </p:animMotion>
                                  </p:childTnLst>
                                </p:cTn>
                              </p:par>
                              <p:par>
                                <p:cTn id="181" presetID="10" presetClass="entr" presetSubtype="0" fill="hold" grpId="0" nodeType="withEffect">
                                  <p:stCondLst>
                                    <p:cond delay="1500"/>
                                  </p:stCondLst>
                                  <p:childTnLst>
                                    <p:set>
                                      <p:cBhvr>
                                        <p:cTn id="182" dur="1" fill="hold">
                                          <p:stCondLst>
                                            <p:cond delay="0"/>
                                          </p:stCondLst>
                                        </p:cTn>
                                        <p:tgtEl>
                                          <p:spTgt spid="33"/>
                                        </p:tgtEl>
                                        <p:attrNameLst>
                                          <p:attrName>style.visibility</p:attrName>
                                        </p:attrNameLst>
                                      </p:cBhvr>
                                      <p:to>
                                        <p:strVal val="visible"/>
                                      </p:to>
                                    </p:set>
                                    <p:animEffect transition="in" filter="fade">
                                      <p:cBhvr>
                                        <p:cTn id="183" dur="750"/>
                                        <p:tgtEl>
                                          <p:spTgt spid="33"/>
                                        </p:tgtEl>
                                      </p:cBhvr>
                                    </p:animEffect>
                                  </p:childTnLst>
                                </p:cTn>
                              </p:par>
                              <p:par>
                                <p:cTn id="184" presetID="10" presetClass="entr" presetSubtype="0" fill="hold" grpId="0" nodeType="withEffect">
                                  <p:stCondLst>
                                    <p:cond delay="1500"/>
                                  </p:stCondLst>
                                  <p:childTnLst>
                                    <p:set>
                                      <p:cBhvr>
                                        <p:cTn id="185" dur="1" fill="hold">
                                          <p:stCondLst>
                                            <p:cond delay="0"/>
                                          </p:stCondLst>
                                        </p:cTn>
                                        <p:tgtEl>
                                          <p:spTgt spid="36"/>
                                        </p:tgtEl>
                                        <p:attrNameLst>
                                          <p:attrName>style.visibility</p:attrName>
                                        </p:attrNameLst>
                                      </p:cBhvr>
                                      <p:to>
                                        <p:strVal val="visible"/>
                                      </p:to>
                                    </p:set>
                                    <p:animEffect transition="in" filter="fade">
                                      <p:cBhvr>
                                        <p:cTn id="186" dur="750"/>
                                        <p:tgtEl>
                                          <p:spTgt spid="36"/>
                                        </p:tgtEl>
                                      </p:cBhvr>
                                    </p:animEffect>
                                  </p:childTnLst>
                                </p:cTn>
                              </p:par>
                              <p:par>
                                <p:cTn id="187" presetID="10" presetClass="entr" presetSubtype="0" fill="hold" grpId="0" nodeType="withEffect">
                                  <p:stCondLst>
                                    <p:cond delay="1500"/>
                                  </p:stCondLst>
                                  <p:childTnLst>
                                    <p:set>
                                      <p:cBhvr>
                                        <p:cTn id="188" dur="1" fill="hold">
                                          <p:stCondLst>
                                            <p:cond delay="0"/>
                                          </p:stCondLst>
                                        </p:cTn>
                                        <p:tgtEl>
                                          <p:spTgt spid="37"/>
                                        </p:tgtEl>
                                        <p:attrNameLst>
                                          <p:attrName>style.visibility</p:attrName>
                                        </p:attrNameLst>
                                      </p:cBhvr>
                                      <p:to>
                                        <p:strVal val="visible"/>
                                      </p:to>
                                    </p:set>
                                    <p:animEffect transition="in" filter="fade">
                                      <p:cBhvr>
                                        <p:cTn id="189" dur="750"/>
                                        <p:tgtEl>
                                          <p:spTgt spid="37"/>
                                        </p:tgtEl>
                                      </p:cBhvr>
                                    </p:animEffect>
                                  </p:childTnLst>
                                </p:cTn>
                              </p:par>
                              <p:par>
                                <p:cTn id="190" presetID="10" presetClass="entr" presetSubtype="0" fill="hold" grpId="0" nodeType="withEffect">
                                  <p:stCondLst>
                                    <p:cond delay="1500"/>
                                  </p:stCondLst>
                                  <p:childTnLst>
                                    <p:set>
                                      <p:cBhvr>
                                        <p:cTn id="191" dur="1" fill="hold">
                                          <p:stCondLst>
                                            <p:cond delay="0"/>
                                          </p:stCondLst>
                                        </p:cTn>
                                        <p:tgtEl>
                                          <p:spTgt spid="38"/>
                                        </p:tgtEl>
                                        <p:attrNameLst>
                                          <p:attrName>style.visibility</p:attrName>
                                        </p:attrNameLst>
                                      </p:cBhvr>
                                      <p:to>
                                        <p:strVal val="visible"/>
                                      </p:to>
                                    </p:set>
                                    <p:animEffect transition="in" filter="fade">
                                      <p:cBhvr>
                                        <p:cTn id="192" dur="750"/>
                                        <p:tgtEl>
                                          <p:spTgt spid="38"/>
                                        </p:tgtEl>
                                      </p:cBhvr>
                                    </p:animEffect>
                                  </p:childTnLst>
                                </p:cTn>
                              </p:par>
                              <p:par>
                                <p:cTn id="193" presetID="4" presetClass="entr" presetSubtype="32" fill="hold" grpId="0" nodeType="withEffect">
                                  <p:stCondLst>
                                    <p:cond delay="0"/>
                                  </p:stCondLst>
                                  <p:childTnLst>
                                    <p:set>
                                      <p:cBhvr>
                                        <p:cTn id="194" dur="1" fill="hold">
                                          <p:stCondLst>
                                            <p:cond delay="0"/>
                                          </p:stCondLst>
                                        </p:cTn>
                                        <p:tgtEl>
                                          <p:spTgt spid="40"/>
                                        </p:tgtEl>
                                        <p:attrNameLst>
                                          <p:attrName>style.visibility</p:attrName>
                                        </p:attrNameLst>
                                      </p:cBhvr>
                                      <p:to>
                                        <p:strVal val="visible"/>
                                      </p:to>
                                    </p:set>
                                    <p:animEffect transition="in" filter="box(out)">
                                      <p:cBhvr>
                                        <p:cTn id="195" dur="1500"/>
                                        <p:tgtEl>
                                          <p:spTgt spid="40"/>
                                        </p:tgtEl>
                                      </p:cBhvr>
                                    </p:animEffect>
                                  </p:childTnLst>
                                </p:cTn>
                              </p:par>
                              <p:par>
                                <p:cTn id="196" presetID="10" presetClass="entr" presetSubtype="0" fill="hold" grpId="0" nodeType="withEffect">
                                  <p:stCondLst>
                                    <p:cond delay="500"/>
                                  </p:stCondLst>
                                  <p:childTnLst>
                                    <p:set>
                                      <p:cBhvr>
                                        <p:cTn id="197" dur="1" fill="hold">
                                          <p:stCondLst>
                                            <p:cond delay="0"/>
                                          </p:stCondLst>
                                        </p:cTn>
                                        <p:tgtEl>
                                          <p:spTgt spid="39"/>
                                        </p:tgtEl>
                                        <p:attrNameLst>
                                          <p:attrName>style.visibility</p:attrName>
                                        </p:attrNameLst>
                                      </p:cBhvr>
                                      <p:to>
                                        <p:strVal val="visible"/>
                                      </p:to>
                                    </p:set>
                                    <p:animEffect transition="in" filter="fade">
                                      <p:cBhvr>
                                        <p:cTn id="198" dur="500"/>
                                        <p:tgtEl>
                                          <p:spTgt spid="39"/>
                                        </p:tgtEl>
                                      </p:cBhvr>
                                    </p:animEffect>
                                  </p:childTnLst>
                                </p:cTn>
                              </p:par>
                              <p:par>
                                <p:cTn id="199" presetID="63" presetClass="path" presetSubtype="0" decel="50000" fill="hold" grpId="1" nodeType="withEffect">
                                  <p:stCondLst>
                                    <p:cond delay="500"/>
                                  </p:stCondLst>
                                  <p:childTnLst>
                                    <p:animMotion origin="layout" path="M -0.02774 -1.85185E-6 L 0.1108 -1.85185E-6 " pathEditMode="relative" rAng="0" ptsTypes="AA">
                                      <p:cBhvr>
                                        <p:cTn id="200" dur="750" spd="-100000" fill="hold"/>
                                        <p:tgtEl>
                                          <p:spTgt spid="39"/>
                                        </p:tgtEl>
                                        <p:attrNameLst>
                                          <p:attrName>ppt_x</p:attrName>
                                          <p:attrName>ppt_y</p:attrName>
                                        </p:attrNameLst>
                                      </p:cBhvr>
                                      <p:rCtr x="6927" y="0"/>
                                    </p:animMotion>
                                  </p:childTnLst>
                                </p:cTn>
                              </p:par>
                              <p:par>
                                <p:cTn id="201" presetID="35" presetClass="path" presetSubtype="0" accel="50000" decel="50000" fill="hold" grpId="2" nodeType="withEffect">
                                  <p:stCondLst>
                                    <p:cond delay="1250"/>
                                  </p:stCondLst>
                                  <p:childTnLst>
                                    <p:animMotion origin="layout" path="M -0.028 -1.85185E-6 L 4.16667E-6 -1.85185E-6 " pathEditMode="relative" rAng="0" ptsTypes="AA">
                                      <p:cBhvr>
                                        <p:cTn id="202" dur="750" fill="hold"/>
                                        <p:tgtEl>
                                          <p:spTgt spid="39"/>
                                        </p:tgtEl>
                                        <p:attrNameLst>
                                          <p:attrName>ppt_x</p:attrName>
                                          <p:attrName>ppt_y</p:attrName>
                                        </p:attrNameLst>
                                      </p:cBhvr>
                                      <p:rCtr x="1393" y="0"/>
                                    </p:animMotion>
                                  </p:childTnLst>
                                </p:cTn>
                              </p:par>
                              <p:par>
                                <p:cTn id="203" presetID="10" presetClass="entr" presetSubtype="0" fill="hold" grpId="0" nodeType="withEffect">
                                  <p:stCondLst>
                                    <p:cond delay="1500"/>
                                  </p:stCondLst>
                                  <p:childTnLst>
                                    <p:set>
                                      <p:cBhvr>
                                        <p:cTn id="204" dur="1" fill="hold">
                                          <p:stCondLst>
                                            <p:cond delay="0"/>
                                          </p:stCondLst>
                                        </p:cTn>
                                        <p:tgtEl>
                                          <p:spTgt spid="41"/>
                                        </p:tgtEl>
                                        <p:attrNameLst>
                                          <p:attrName>style.visibility</p:attrName>
                                        </p:attrNameLst>
                                      </p:cBhvr>
                                      <p:to>
                                        <p:strVal val="visible"/>
                                      </p:to>
                                    </p:set>
                                    <p:animEffect transition="in" filter="fade">
                                      <p:cBhvr>
                                        <p:cTn id="205" dur="7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7" grpId="0" animBg="1"/>
      <p:bldP spid="20" grpId="0" animBg="1"/>
      <p:bldP spid="23" grpId="0" animBg="1"/>
      <p:bldP spid="26" grpId="0" animBg="1"/>
      <p:bldP spid="29" grpId="0"/>
      <p:bldP spid="29" grpId="1"/>
      <p:bldP spid="29" grpId="2"/>
      <p:bldP spid="30" grpId="0"/>
      <p:bldP spid="30" grpId="1"/>
      <p:bldP spid="30" grpId="2"/>
      <p:bldP spid="31" grpId="0"/>
      <p:bldP spid="31" grpId="1"/>
      <p:bldP spid="31" grpId="2"/>
      <p:bldP spid="32" grpId="0"/>
      <p:bldP spid="32" grpId="1"/>
      <p:bldP spid="32" grpId="2"/>
      <p:bldP spid="33" grpId="0"/>
      <p:bldP spid="34" grpId="0" animBg="1"/>
      <p:bldP spid="35" grpId="0" animBg="1"/>
      <p:bldP spid="36" grpId="0"/>
      <p:bldP spid="37" grpId="0"/>
      <p:bldP spid="38" grpId="0"/>
      <p:bldP spid="40" grpId="0"/>
      <p:bldP spid="39" grpId="0"/>
      <p:bldP spid="39" grpId="1"/>
      <p:bldP spid="39" grpId="2"/>
      <p:bldP spid="4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Raft</a:t>
            </a:r>
          </a:p>
        </p:txBody>
      </p:sp>
      <p:pic>
        <p:nvPicPr>
          <p:cNvPr id="2050" name="Picture 2" descr="img">
            <a:extLst>
              <a:ext uri="{FF2B5EF4-FFF2-40B4-BE49-F238E27FC236}">
                <a16:creationId xmlns:a16="http://schemas.microsoft.com/office/drawing/2014/main" id="{82B06037-2815-485F-A155-F94DA5410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38" y="1927241"/>
            <a:ext cx="6048375" cy="271462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80A93256-5CAD-4A04-A597-B32C7A4403D4}"/>
              </a:ext>
            </a:extLst>
          </p:cNvPr>
          <p:cNvSpPr/>
          <p:nvPr/>
        </p:nvSpPr>
        <p:spPr>
          <a:xfrm>
            <a:off x="6277628" y="2152129"/>
            <a:ext cx="5629450" cy="2264851"/>
          </a:xfrm>
          <a:prstGeom prst="rect">
            <a:avLst/>
          </a:prstGeom>
        </p:spPr>
        <p:txBody>
          <a:bodyPr wrap="square">
            <a:spAutoFit/>
          </a:bodyPr>
          <a:lstStyle/>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在 Raft 中，每个服务器都处于这三个角色之一 ：</a:t>
            </a:r>
          </a:p>
          <a:p>
            <a:pPr marL="285750" indent="-285750">
              <a:lnSpc>
                <a:spcPct val="150000"/>
              </a:lnSpc>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Leader</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 领导者，通常一个系统中是一主（Leader）多从（Follower）。Leader 负责处理所有的客户端请求。</a:t>
            </a:r>
          </a:p>
          <a:p>
            <a:pPr marL="285750" indent="-285750">
              <a:lnSpc>
                <a:spcPct val="150000"/>
              </a:lnSpc>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Follower</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 跟随者，不会发送任何请求，只是简单的 响应来自 Leader 或者 Candidate 的请求。</a:t>
            </a:r>
          </a:p>
          <a:p>
            <a:pPr marL="285750" indent="-285750">
              <a:lnSpc>
                <a:spcPct val="150000"/>
              </a:lnSpc>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Candidate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 参选者，选举新 Leader 时的临时角色。</a:t>
            </a:r>
          </a:p>
        </p:txBody>
      </p:sp>
    </p:spTree>
    <p:extLst>
      <p:ext uri="{BB962C8B-B14F-4D97-AF65-F5344CB8AC3E}">
        <p14:creationId xmlns:p14="http://schemas.microsoft.com/office/powerpoint/2010/main" val="368452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Raft</a:t>
            </a:r>
          </a:p>
        </p:txBody>
      </p:sp>
      <p:sp>
        <p:nvSpPr>
          <p:cNvPr id="2" name="矩形 1">
            <a:extLst>
              <a:ext uri="{FF2B5EF4-FFF2-40B4-BE49-F238E27FC236}">
                <a16:creationId xmlns:a16="http://schemas.microsoft.com/office/drawing/2014/main" id="{EFC36D2D-8E7A-4261-8D38-636FA2CD29D5}"/>
              </a:ext>
            </a:extLst>
          </p:cNvPr>
          <p:cNvSpPr/>
          <p:nvPr/>
        </p:nvSpPr>
        <p:spPr>
          <a:xfrm>
            <a:off x="2193233" y="2151727"/>
            <a:ext cx="8491331" cy="2554545"/>
          </a:xfrm>
          <a:prstGeom prst="rect">
            <a:avLst/>
          </a:prstGeom>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Raft 使用一种</a:t>
            </a:r>
            <a:r>
              <a:rPr lang="zh-CN" altLang="en-US" sz="1600" b="1" dirty="0">
                <a:solidFill>
                  <a:srgbClr val="788BA9"/>
                </a:solidFill>
                <a:latin typeface="微软雅黑" panose="020B0503020204020204" pitchFamily="34" charset="-122"/>
                <a:ea typeface="微软雅黑" panose="020B0503020204020204" pitchFamily="34" charset="-122"/>
                <a:cs typeface="+mn-ea"/>
              </a:rPr>
              <a:t>心跳机制</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来</a:t>
            </a:r>
            <a:r>
              <a:rPr lang="zh-CN" altLang="en-US" sz="1600" b="1" dirty="0">
                <a:solidFill>
                  <a:srgbClr val="788BA9"/>
                </a:solidFill>
                <a:latin typeface="微软雅黑" panose="020B0503020204020204" pitchFamily="34" charset="-122"/>
                <a:ea typeface="微软雅黑" panose="020B0503020204020204" pitchFamily="34" charset="-122"/>
                <a:cs typeface="+mn-ea"/>
              </a:rPr>
              <a:t>触发 Leader 选举</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Leader 需要</a:t>
            </a:r>
            <a:r>
              <a:rPr lang="zh-CN" altLang="en-US" sz="1600" b="1" dirty="0">
                <a:solidFill>
                  <a:srgbClr val="788BA9"/>
                </a:solidFill>
                <a:latin typeface="微软雅黑" panose="020B0503020204020204" pitchFamily="34" charset="-122"/>
                <a:ea typeface="微软雅黑" panose="020B0503020204020204" pitchFamily="34" charset="-122"/>
                <a:cs typeface="+mn-ea"/>
              </a:rPr>
              <a:t>周期性</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的向所有 Follower 发送</a:t>
            </a:r>
            <a:r>
              <a:rPr lang="zh-CN" altLang="en-US" sz="1600" b="1" dirty="0">
                <a:solidFill>
                  <a:srgbClr val="788BA9"/>
                </a:solidFill>
                <a:latin typeface="微软雅黑" panose="020B0503020204020204" pitchFamily="34" charset="-122"/>
                <a:ea typeface="微软雅黑" panose="020B0503020204020204" pitchFamily="34" charset="-122"/>
                <a:cs typeface="+mn-ea"/>
              </a:rPr>
              <a:t>心跳消息</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，以此维持自己的权威并阻止新 Leader 的产生。</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每个 Follower 都设置了一个随机的竞选超时时间，如果在竞选超时时间内没有收到 Leader 的心跳消息，就会认为当前 Term 没有可用的 Leader，并发起选举来选出新的 Leader。</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Candidate 会并行的向集群中的所有服务器节点发送投票请求（RequestVote RPC），它会保持当前状态直到以下三件事情之一发生：</a:t>
            </a:r>
          </a:p>
          <a:p>
            <a:pPr marL="285750" indent="-285750">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自己成为 Leader</a:t>
            </a:r>
          </a:p>
          <a:p>
            <a:pPr marL="285750" indent="-285750">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其他的服务器成为 Leader</a:t>
            </a:r>
          </a:p>
          <a:p>
            <a:pPr marL="285750" indent="-285750">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没有任何服务器成为 Leader</a:t>
            </a:r>
          </a:p>
        </p:txBody>
      </p:sp>
    </p:spTree>
    <p:extLst>
      <p:ext uri="{BB962C8B-B14F-4D97-AF65-F5344CB8AC3E}">
        <p14:creationId xmlns:p14="http://schemas.microsoft.com/office/powerpoint/2010/main" val="2532648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rPr>
              <a:t>单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rPr>
              <a:t>Candidate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rPr>
              <a:t>选举</a:t>
            </a:r>
          </a:p>
        </p:txBody>
      </p:sp>
      <p:pic>
        <p:nvPicPr>
          <p:cNvPr id="3074" name="Picture 2" descr="img">
            <a:extLst>
              <a:ext uri="{FF2B5EF4-FFF2-40B4-BE49-F238E27FC236}">
                <a16:creationId xmlns:a16="http://schemas.microsoft.com/office/drawing/2014/main" id="{8B2AD2AE-25DF-4849-B27E-33F5636F086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4583" y="1087165"/>
            <a:ext cx="4767967" cy="251401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g">
            <a:extLst>
              <a:ext uri="{FF2B5EF4-FFF2-40B4-BE49-F238E27FC236}">
                <a16:creationId xmlns:a16="http://schemas.microsoft.com/office/drawing/2014/main" id="{EE420AC3-2137-4E4B-9F6D-78EB722A5520}"/>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806492" y="992126"/>
            <a:ext cx="5156222" cy="271873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g">
            <a:extLst>
              <a:ext uri="{FF2B5EF4-FFF2-40B4-BE49-F238E27FC236}">
                <a16:creationId xmlns:a16="http://schemas.microsoft.com/office/drawing/2014/main" id="{C539DB63-20DA-402E-9DCA-A2CE17A84F83}"/>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4583" y="3581427"/>
            <a:ext cx="5156223" cy="271873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g">
            <a:extLst>
              <a:ext uri="{FF2B5EF4-FFF2-40B4-BE49-F238E27FC236}">
                <a16:creationId xmlns:a16="http://schemas.microsoft.com/office/drawing/2014/main" id="{446F3BB4-30ED-4143-B2F2-608F6543CA1A}"/>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864391" y="3642485"/>
            <a:ext cx="5040423" cy="265767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481FE735-4261-457A-979A-24141A81FFF5}"/>
              </a:ext>
            </a:extLst>
          </p:cNvPr>
          <p:cNvSpPr/>
          <p:nvPr/>
        </p:nvSpPr>
        <p:spPr>
          <a:xfrm>
            <a:off x="3515839" y="1990979"/>
            <a:ext cx="3008785" cy="523220"/>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）一个分布式系统的最初阶段，此时只有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Follower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，没有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5" name="矩形 4">
            <a:extLst>
              <a:ext uri="{FF2B5EF4-FFF2-40B4-BE49-F238E27FC236}">
                <a16:creationId xmlns:a16="http://schemas.microsoft.com/office/drawing/2014/main" id="{5178C340-6AC1-484E-AC22-4B5077713C67}"/>
              </a:ext>
            </a:extLst>
          </p:cNvPr>
          <p:cNvSpPr/>
          <p:nvPr/>
        </p:nvSpPr>
        <p:spPr>
          <a:xfrm>
            <a:off x="9361378" y="1990979"/>
            <a:ext cx="2865349" cy="523220"/>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）此时，</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A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向所有其他节点发送投票请求。</a:t>
            </a:r>
          </a:p>
        </p:txBody>
      </p:sp>
      <p:sp>
        <p:nvSpPr>
          <p:cNvPr id="6" name="矩形 5">
            <a:extLst>
              <a:ext uri="{FF2B5EF4-FFF2-40B4-BE49-F238E27FC236}">
                <a16:creationId xmlns:a16="http://schemas.microsoft.com/office/drawing/2014/main" id="{B8B2B5C7-5AFA-440D-9BA0-2414007790F4}"/>
              </a:ext>
            </a:extLst>
          </p:cNvPr>
          <p:cNvSpPr/>
          <p:nvPr/>
        </p:nvSpPr>
        <p:spPr>
          <a:xfrm>
            <a:off x="3673891" y="4583297"/>
            <a:ext cx="3229628" cy="954107"/>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3</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）其它节点会对投票请求进行回复，如果超过半数以上的节点投票了，那么该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Candidate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就会立即变成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Term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为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7" name="矩形 6">
            <a:extLst>
              <a:ext uri="{FF2B5EF4-FFF2-40B4-BE49-F238E27FC236}">
                <a16:creationId xmlns:a16="http://schemas.microsoft.com/office/drawing/2014/main" id="{95BC3EBB-6BD3-4B0B-AC10-AF7766420727}"/>
              </a:ext>
            </a:extLst>
          </p:cNvPr>
          <p:cNvSpPr/>
          <p:nvPr/>
        </p:nvSpPr>
        <p:spPr>
          <a:xfrm>
            <a:off x="9167637" y="4404371"/>
            <a:ext cx="2941990" cy="738664"/>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4</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会周期性地发送心跳消息给所有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Follower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接收到心跳包，会重新开始计时。</a:t>
            </a:r>
          </a:p>
        </p:txBody>
      </p:sp>
    </p:spTree>
    <p:extLst>
      <p:ext uri="{BB962C8B-B14F-4D97-AF65-F5344CB8AC3E}">
        <p14:creationId xmlns:p14="http://schemas.microsoft.com/office/powerpoint/2010/main" val="577058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img">
            <a:extLst>
              <a:ext uri="{FF2B5EF4-FFF2-40B4-BE49-F238E27FC236}">
                <a16:creationId xmlns:a16="http://schemas.microsoft.com/office/drawing/2014/main" id="{226B32E8-6ED6-4712-A8DC-E9079B8B5B9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508241" y="3638210"/>
            <a:ext cx="4328998" cy="2282563"/>
          </a:xfrm>
          <a:prstGeom prst="rect">
            <a:avLst/>
          </a:prstGeom>
          <a:noFill/>
          <a:extLst>
            <a:ext uri="{909E8E84-426E-40DD-AFC4-6F175D3DCCD1}">
              <a14:hiddenFill xmlns:a14="http://schemas.microsoft.com/office/drawing/2010/main">
                <a:solidFill>
                  <a:srgbClr val="FFFFFF"/>
                </a:solidFill>
              </a14:hiddenFill>
            </a:ext>
          </a:extLst>
        </p:spPr>
      </p:pic>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多</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rPr>
              <a:t>Candidate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rPr>
              <a:t>选举</a:t>
            </a:r>
          </a:p>
        </p:txBody>
      </p:sp>
      <p:sp>
        <p:nvSpPr>
          <p:cNvPr id="4" name="矩形 3">
            <a:extLst>
              <a:ext uri="{FF2B5EF4-FFF2-40B4-BE49-F238E27FC236}">
                <a16:creationId xmlns:a16="http://schemas.microsoft.com/office/drawing/2014/main" id="{481FE735-4261-457A-979A-24141A81FFF5}"/>
              </a:ext>
            </a:extLst>
          </p:cNvPr>
          <p:cNvSpPr/>
          <p:nvPr/>
        </p:nvSpPr>
        <p:spPr>
          <a:xfrm>
            <a:off x="6157038" y="1863065"/>
            <a:ext cx="4016941" cy="1169551"/>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）如果有多个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成为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Candidate</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，并且所获得票数相同，那么就需要重新开始投票。例如图中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Candidate B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Candidate D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都发起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Term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为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4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的选举，且都获得两票，因此需要重新开始投票。</a:t>
            </a:r>
          </a:p>
        </p:txBody>
      </p:sp>
      <p:sp>
        <p:nvSpPr>
          <p:cNvPr id="5" name="矩形 4">
            <a:extLst>
              <a:ext uri="{FF2B5EF4-FFF2-40B4-BE49-F238E27FC236}">
                <a16:creationId xmlns:a16="http://schemas.microsoft.com/office/drawing/2014/main" id="{5178C340-6AC1-484E-AC22-4B5077713C67}"/>
              </a:ext>
            </a:extLst>
          </p:cNvPr>
          <p:cNvSpPr/>
          <p:nvPr/>
        </p:nvSpPr>
        <p:spPr>
          <a:xfrm>
            <a:off x="6157038" y="4410159"/>
            <a:ext cx="4016941" cy="738664"/>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）当重新开始投票时，由于每个节点设置的随机竞选超时时间不同，因此能下一次再次出现多个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Candidate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并获得同样票数的概率很低。</a:t>
            </a:r>
          </a:p>
        </p:txBody>
      </p:sp>
      <p:pic>
        <p:nvPicPr>
          <p:cNvPr id="5122" name="Picture 2" descr="img">
            <a:extLst>
              <a:ext uri="{FF2B5EF4-FFF2-40B4-BE49-F238E27FC236}">
                <a16:creationId xmlns:a16="http://schemas.microsoft.com/office/drawing/2014/main" id="{1E1580B5-4E4E-4050-A615-C8DF03D402E8}"/>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508241" y="1098399"/>
            <a:ext cx="4328997" cy="2282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616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 name="矩形 2">
            <a:extLst>
              <a:ext uri="{FF2B5EF4-FFF2-40B4-BE49-F238E27FC236}">
                <a16:creationId xmlns:a16="http://schemas.microsoft.com/office/drawing/2014/main" id="{EFE16ECF-0379-4813-96B4-DB47D00A47D5}"/>
              </a:ext>
            </a:extLst>
          </p:cNvPr>
          <p:cNvSpPr/>
          <p:nvPr/>
        </p:nvSpPr>
        <p:spPr>
          <a:xfrm>
            <a:off x="5702008" y="1732025"/>
            <a:ext cx="6096000" cy="1569660"/>
          </a:xfrm>
          <a:prstGeom prst="rect">
            <a:avLst/>
          </a:prstGeom>
        </p:spPr>
        <p:txBody>
          <a:bodyPr>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日志由含日志索引（</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log index</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）的日志条目（</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log entry</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）组成。每个日志条目包含它被创建时的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Term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号（下图中方框中的数字），和一个复制状态机需要执行的指令。如果一个日志条目被复制到半数以上的服务器上，就被认为可以提交（</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Commit</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）了。</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日志条目中的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Term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号被用来检查是否出现不一致的情况。</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日志条目中的日志索引（一个整数值）用来表明它在日志中的位置。</a:t>
            </a:r>
          </a:p>
        </p:txBody>
      </p:sp>
      <p:sp>
        <p:nvSpPr>
          <p:cNvPr id="9" name="Rectangle 2">
            <a:extLst>
              <a:ext uri="{FF2B5EF4-FFF2-40B4-BE49-F238E27FC236}">
                <a16:creationId xmlns:a16="http://schemas.microsoft.com/office/drawing/2014/main" id="{3640BF67-501A-4E54-8F24-23E8BFDD3C98}"/>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日志复制</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pic>
        <p:nvPicPr>
          <p:cNvPr id="1029" name="Picture 5" descr="img">
            <a:extLst>
              <a:ext uri="{FF2B5EF4-FFF2-40B4-BE49-F238E27FC236}">
                <a16:creationId xmlns:a16="http://schemas.microsoft.com/office/drawing/2014/main" id="{61D2B2AD-E4E8-4556-97B7-DF79CD660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341" y="1982466"/>
            <a:ext cx="4443412" cy="333431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3B9B1350-C2D3-4BCD-BA0B-46C5D223E2E3}"/>
              </a:ext>
            </a:extLst>
          </p:cNvPr>
          <p:cNvSpPr/>
          <p:nvPr/>
        </p:nvSpPr>
        <p:spPr>
          <a:xfrm>
            <a:off x="5702008" y="3556316"/>
            <a:ext cx="6096000" cy="1569660"/>
          </a:xfrm>
          <a:prstGeom prst="rect">
            <a:avLst/>
          </a:prstGeom>
        </p:spPr>
        <p:txBody>
          <a:bodyPr>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Raft 日志同步保证如下两点：</a:t>
            </a:r>
          </a:p>
          <a:p>
            <a:endPar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如果不同日志中的两个日志条目有着相同的日志索引和 Term，则它们所存储的命令是相同的。</a:t>
            </a:r>
          </a:p>
          <a:p>
            <a:pPr marL="285750" indent="-285750">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如果不同日志中的两个日志条目有着相同的日志索引和 Term，则它们之前的所有条目都是完全一样的。</a:t>
            </a:r>
          </a:p>
        </p:txBody>
      </p:sp>
    </p:spTree>
    <p:extLst>
      <p:ext uri="{BB962C8B-B14F-4D97-AF65-F5344CB8AC3E}">
        <p14:creationId xmlns:p14="http://schemas.microsoft.com/office/powerpoint/2010/main" val="385629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9" name="Rectangle 2">
            <a:extLst>
              <a:ext uri="{FF2B5EF4-FFF2-40B4-BE49-F238E27FC236}">
                <a16:creationId xmlns:a16="http://schemas.microsoft.com/office/drawing/2014/main" id="{3640BF67-501A-4E54-8F24-23E8BFDD3C98}"/>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日志复制</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pic>
        <p:nvPicPr>
          <p:cNvPr id="6146" name="Picture 2" descr="img">
            <a:extLst>
              <a:ext uri="{FF2B5EF4-FFF2-40B4-BE49-F238E27FC236}">
                <a16:creationId xmlns:a16="http://schemas.microsoft.com/office/drawing/2014/main" id="{9DB1505A-50A8-4E10-BB9E-ACBBD2B3B2E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605" y="1109663"/>
            <a:ext cx="4280656" cy="231933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g">
            <a:extLst>
              <a:ext uri="{FF2B5EF4-FFF2-40B4-BE49-F238E27FC236}">
                <a16:creationId xmlns:a16="http://schemas.microsoft.com/office/drawing/2014/main" id="{253057CF-AE4C-4820-A753-7A26FD7EC8A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576652" y="841150"/>
            <a:ext cx="4280657" cy="2319337"/>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g">
            <a:extLst>
              <a:ext uri="{FF2B5EF4-FFF2-40B4-BE49-F238E27FC236}">
                <a16:creationId xmlns:a16="http://schemas.microsoft.com/office/drawing/2014/main" id="{C606D163-1F33-4242-B4E7-F0BD0CCE8DF5}"/>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605" y="3919977"/>
            <a:ext cx="4280656" cy="2319337"/>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img">
            <a:extLst>
              <a:ext uri="{FF2B5EF4-FFF2-40B4-BE49-F238E27FC236}">
                <a16:creationId xmlns:a16="http://schemas.microsoft.com/office/drawing/2014/main" id="{FE826A0E-AC05-4061-89E6-A1FCD08D6EB1}"/>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576653" y="3775257"/>
            <a:ext cx="4280656" cy="231933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F6F25692-44AF-4067-8567-85DC3F811D77}"/>
              </a:ext>
            </a:extLst>
          </p:cNvPr>
          <p:cNvSpPr/>
          <p:nvPr/>
        </p:nvSpPr>
        <p:spPr>
          <a:xfrm>
            <a:off x="3615863" y="1828095"/>
            <a:ext cx="2576372" cy="738664"/>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（1）来自客户端的修改都会被传入 Leader。注意该修改还未被提交，只是写入日志中。</a:t>
            </a:r>
          </a:p>
        </p:txBody>
      </p:sp>
      <p:sp>
        <p:nvSpPr>
          <p:cNvPr id="14" name="矩形 13">
            <a:extLst>
              <a:ext uri="{FF2B5EF4-FFF2-40B4-BE49-F238E27FC236}">
                <a16:creationId xmlns:a16="http://schemas.microsoft.com/office/drawing/2014/main" id="{10D5F91D-FBF0-47FA-A568-A28E7E1C6D5B}"/>
              </a:ext>
            </a:extLst>
          </p:cNvPr>
          <p:cNvSpPr/>
          <p:nvPr/>
        </p:nvSpPr>
        <p:spPr>
          <a:xfrm>
            <a:off x="3615863" y="4186959"/>
            <a:ext cx="2576372" cy="738664"/>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3</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会等待大多数的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也进行了修改，然后才将修改提交。</a:t>
            </a:r>
          </a:p>
        </p:txBody>
      </p:sp>
      <p:sp>
        <p:nvSpPr>
          <p:cNvPr id="15" name="矩形 14">
            <a:extLst>
              <a:ext uri="{FF2B5EF4-FFF2-40B4-BE49-F238E27FC236}">
                <a16:creationId xmlns:a16="http://schemas.microsoft.com/office/drawing/2014/main" id="{17EAD9DE-5692-44E4-9712-9ACC40C3AE53}"/>
              </a:ext>
            </a:extLst>
          </p:cNvPr>
          <p:cNvSpPr/>
          <p:nvPr/>
        </p:nvSpPr>
        <p:spPr>
          <a:xfrm>
            <a:off x="9376344" y="1828095"/>
            <a:ext cx="2576372" cy="523220"/>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会把修改复制到所有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Follower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5" name="矩形 4">
            <a:extLst>
              <a:ext uri="{FF2B5EF4-FFF2-40B4-BE49-F238E27FC236}">
                <a16:creationId xmlns:a16="http://schemas.microsoft.com/office/drawing/2014/main" id="{F50395A8-81FF-4FF1-882F-82FC06566E72}"/>
              </a:ext>
            </a:extLst>
          </p:cNvPr>
          <p:cNvSpPr/>
          <p:nvPr/>
        </p:nvSpPr>
        <p:spPr>
          <a:xfrm>
            <a:off x="9382472" y="4250384"/>
            <a:ext cx="2570244" cy="954107"/>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4</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）此时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会通知的所有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让它们也提交修改，此时所有节点的值达成一致。</a:t>
            </a:r>
          </a:p>
        </p:txBody>
      </p:sp>
    </p:spTree>
    <p:extLst>
      <p:ext uri="{BB962C8B-B14F-4D97-AF65-F5344CB8AC3E}">
        <p14:creationId xmlns:p14="http://schemas.microsoft.com/office/powerpoint/2010/main" val="375376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9" name="Rectangle 2">
            <a:extLst>
              <a:ext uri="{FF2B5EF4-FFF2-40B4-BE49-F238E27FC236}">
                <a16:creationId xmlns:a16="http://schemas.microsoft.com/office/drawing/2014/main" id="{3640BF67-501A-4E54-8F24-23E8BFDD3C98}"/>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日志复制</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pic>
        <p:nvPicPr>
          <p:cNvPr id="8194" name="Picture 2" descr="img">
            <a:extLst>
              <a:ext uri="{FF2B5EF4-FFF2-40B4-BE49-F238E27FC236}">
                <a16:creationId xmlns:a16="http://schemas.microsoft.com/office/drawing/2014/main" id="{0615F098-F8BB-48BA-B636-2036266941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44" y="1566162"/>
            <a:ext cx="5100589" cy="3503958"/>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E1C7A410-B755-4F44-BA69-7261B5D7ADA6}"/>
              </a:ext>
            </a:extLst>
          </p:cNvPr>
          <p:cNvSpPr/>
          <p:nvPr/>
        </p:nvSpPr>
        <p:spPr>
          <a:xfrm>
            <a:off x="6096000" y="2151727"/>
            <a:ext cx="5701748" cy="2800767"/>
          </a:xfrm>
          <a:prstGeom prst="rect">
            <a:avLst/>
          </a:prstGeom>
        </p:spPr>
        <p:txBody>
          <a:bodyPr wrap="square">
            <a:spAutoFit/>
          </a:bodyPr>
          <a:lstStyle/>
          <a:p>
            <a:r>
              <a:rPr lang="en-US" altLang="zh-CN" sz="1600" b="1" dirty="0">
                <a:solidFill>
                  <a:srgbClr val="788BA9"/>
                </a:solidFill>
                <a:latin typeface="微软雅黑" panose="020B0503020204020204" pitchFamily="34" charset="-122"/>
                <a:ea typeface="微软雅黑" panose="020B0503020204020204" pitchFamily="34" charset="-122"/>
                <a:cs typeface="+mn-ea"/>
              </a:rPr>
              <a:t>Leader </a:t>
            </a:r>
            <a:r>
              <a:rPr lang="zh-CN" altLang="en-US" sz="1600" b="1" dirty="0">
                <a:solidFill>
                  <a:srgbClr val="788BA9"/>
                </a:solidFill>
                <a:latin typeface="微软雅黑" panose="020B0503020204020204" pitchFamily="34" charset="-122"/>
                <a:ea typeface="微软雅黑" panose="020B0503020204020204" pitchFamily="34" charset="-122"/>
                <a:cs typeface="+mn-ea"/>
              </a:rPr>
              <a:t>和 </a:t>
            </a:r>
            <a:r>
              <a:rPr lang="en-US" altLang="zh-CN" sz="1600" b="1" dirty="0">
                <a:solidFill>
                  <a:srgbClr val="788BA9"/>
                </a:solidFill>
                <a:latin typeface="微软雅黑" panose="020B0503020204020204" pitchFamily="34" charset="-122"/>
                <a:ea typeface="微软雅黑" panose="020B0503020204020204" pitchFamily="34" charset="-122"/>
                <a:cs typeface="+mn-ea"/>
              </a:rPr>
              <a:t>Follower </a:t>
            </a:r>
            <a:r>
              <a:rPr lang="zh-CN" altLang="en-US" sz="1600" b="1" dirty="0">
                <a:solidFill>
                  <a:srgbClr val="788BA9"/>
                </a:solidFill>
                <a:latin typeface="微软雅黑" panose="020B0503020204020204" pitchFamily="34" charset="-122"/>
                <a:ea typeface="微软雅黑" panose="020B0503020204020204" pitchFamily="34" charset="-122"/>
                <a:cs typeface="+mn-ea"/>
              </a:rPr>
              <a:t>日志一致的保证</a:t>
            </a:r>
            <a:endParaRPr lang="en-US" altLang="zh-CN" sz="1600" b="1" dirty="0">
              <a:solidFill>
                <a:srgbClr val="788BA9"/>
              </a:solidFill>
              <a:latin typeface="微软雅黑" panose="020B0503020204020204" pitchFamily="34" charset="-122"/>
              <a:ea typeface="微软雅黑" panose="020B0503020204020204" pitchFamily="34" charset="-122"/>
              <a:cs typeface="+mn-ea"/>
            </a:endParaRPr>
          </a:p>
          <a:p>
            <a:endParaRPr lang="zh-CN" altLang="en-US" sz="1600" b="1" dirty="0">
              <a:solidFill>
                <a:srgbClr val="D67A71"/>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通过强制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复制它的日志来处理日志的不一致，</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上的不一致的日志会被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的日志覆盖。</a:t>
            </a:r>
          </a:p>
          <a:p>
            <a:pPr marL="285750" indent="-285750">
              <a:buFont typeface="Wingdings" panose="05000000000000000000" pitchFamily="2" charset="2"/>
              <a:buChar char="l"/>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为了使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的日志同自己的一致，</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需要找到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同它的日志一致的地方，然后覆盖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在该位置之后的条目。</a:t>
            </a:r>
          </a:p>
          <a:p>
            <a:pPr marL="285750" indent="-285750">
              <a:buFont typeface="Wingdings" panose="05000000000000000000" pitchFamily="2" charset="2"/>
              <a:buChar char="l"/>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会从后往前试，每次日志条目失败后尝试前一个日志条目，直到成功找到每个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的日志一致位点，然后向后逐条覆盖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在该位置之后的条目。</a:t>
            </a:r>
          </a:p>
        </p:txBody>
      </p:sp>
      <p:sp>
        <p:nvSpPr>
          <p:cNvPr id="4" name="矩形 3">
            <a:extLst>
              <a:ext uri="{FF2B5EF4-FFF2-40B4-BE49-F238E27FC236}">
                <a16:creationId xmlns:a16="http://schemas.microsoft.com/office/drawing/2014/main" id="{1AEEDBA9-D9D4-49B0-B513-3C84630FB897}"/>
              </a:ext>
            </a:extLst>
          </p:cNvPr>
          <p:cNvSpPr/>
          <p:nvPr/>
        </p:nvSpPr>
        <p:spPr>
          <a:xfrm>
            <a:off x="652344" y="5291838"/>
            <a:ext cx="4646374" cy="1200329"/>
          </a:xfrm>
          <a:prstGeom prst="rect">
            <a:avLst/>
          </a:prstGeom>
        </p:spPr>
        <p:txBody>
          <a:bodyPr wrap="square">
            <a:spAutoFit/>
          </a:bodyPr>
          <a:lstStyle/>
          <a:p>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上图阐述了 </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可能存在多种日志不一致的可能，每一个方框表示一个日志条目，里面的数字表示任期号 。</a:t>
            </a:r>
          </a:p>
          <a:p>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当一个 </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成功当选时，</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可能出现以下情况（</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a-f</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p>
          <a:p>
            <a:pPr marL="171450" indent="-171450">
              <a:buFont typeface="Wingdings" panose="05000000000000000000" pitchFamily="2" charset="2"/>
              <a:buChar char="l"/>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存在未更新日志条目，如（</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a</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b</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p>
          <a:p>
            <a:pPr marL="171450" indent="-171450">
              <a:buFont typeface="Wingdings" panose="05000000000000000000" pitchFamily="2" charset="2"/>
              <a:buChar char="l"/>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存在未提交日志条目，如（</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c</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d</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p>
          <a:p>
            <a:pPr marL="171450" indent="-171450">
              <a:buFont typeface="Wingdings" panose="05000000000000000000" pitchFamily="2" charset="2"/>
              <a:buChar char="l"/>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或两种情况都存在，如（</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e</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f</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6" name="矩形 5">
            <a:extLst>
              <a:ext uri="{FF2B5EF4-FFF2-40B4-BE49-F238E27FC236}">
                <a16:creationId xmlns:a16="http://schemas.microsoft.com/office/drawing/2014/main" id="{7311E010-293C-414A-AFC6-C5C6860EBBD6}"/>
              </a:ext>
            </a:extLst>
          </p:cNvPr>
          <p:cNvSpPr/>
          <p:nvPr/>
        </p:nvSpPr>
        <p:spPr>
          <a:xfrm>
            <a:off x="5105985" y="896273"/>
            <a:ext cx="1980029" cy="400110"/>
          </a:xfrm>
          <a:prstGeom prst="rect">
            <a:avLst/>
          </a:prstGeom>
        </p:spPr>
        <p:txBody>
          <a:bodyPr wrap="none">
            <a:spAutoFit/>
          </a:bodyPr>
          <a:lstStyle/>
          <a:p>
            <a:r>
              <a:rPr lang="zh-CN" altLang="en-US" sz="2000" b="1" dirty="0">
                <a:solidFill>
                  <a:srgbClr val="D67A71"/>
                </a:solidFill>
                <a:latin typeface="微软雅黑" panose="020B0503020204020204" pitchFamily="34" charset="-122"/>
                <a:ea typeface="微软雅黑" panose="020B0503020204020204" pitchFamily="34" charset="-122"/>
                <a:cs typeface="+mn-ea"/>
              </a:rPr>
              <a:t>日志数据一致性</a:t>
            </a:r>
          </a:p>
        </p:txBody>
      </p:sp>
    </p:spTree>
    <p:extLst>
      <p:ext uri="{BB962C8B-B14F-4D97-AF65-F5344CB8AC3E}">
        <p14:creationId xmlns:p14="http://schemas.microsoft.com/office/powerpoint/2010/main" val="123030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590C5E30-3DEA-42FA-881A-F670B5B56DBB}"/>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C17AE6DC-5474-4A86-9B6F-C2DE177A3186}"/>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A2D7ECC5-A7C5-4D44-8E9B-875EFB3180F4}"/>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9035C640-ABBB-4E0B-B564-F41AA47B6767}"/>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400EB5E3-BFA3-4EFC-9932-6DE8BDDB39B2}"/>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4</a:t>
            </a:r>
          </a:p>
        </p:txBody>
      </p:sp>
      <p:sp>
        <p:nvSpPr>
          <p:cNvPr id="8" name="矩形 7">
            <a:extLst>
              <a:ext uri="{FF2B5EF4-FFF2-40B4-BE49-F238E27FC236}">
                <a16:creationId xmlns:a16="http://schemas.microsoft.com/office/drawing/2014/main" id="{E77565DA-C8FD-4A67-A232-3E929AE61447}"/>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1BAAEBB1-8C86-4C09-871C-BAA30A8B28E3}"/>
              </a:ext>
            </a:extLst>
          </p:cNvPr>
          <p:cNvSpPr txBox="1"/>
          <p:nvPr/>
        </p:nvSpPr>
        <p:spPr>
          <a:xfrm>
            <a:off x="7128930" y="3305875"/>
            <a:ext cx="4372087" cy="670120"/>
          </a:xfrm>
          <a:prstGeom prst="rect">
            <a:avLst/>
          </a:prstGeom>
          <a:noFill/>
        </p:spPr>
        <p:txBody>
          <a:bodyPr wrap="square" rtlCol="0">
            <a:spAutoFit/>
          </a:bodyPr>
          <a:lstStyle/>
          <a:p>
            <a:pPr algn="r">
              <a:lnSpc>
                <a:spcPct val="130000"/>
              </a:lnSpc>
            </a:pPr>
            <a:r>
              <a:rPr lang="zh-CN" altLang="en-US" sz="3200" b="1" dirty="0">
                <a:solidFill>
                  <a:schemeClr val="tx1">
                    <a:lumMod val="50000"/>
                    <a:lumOff val="50000"/>
                  </a:schemeClr>
                </a:solidFill>
                <a:latin typeface="+mj-ea"/>
                <a:ea typeface="+mj-ea"/>
                <a:cs typeface="+mn-ea"/>
                <a:sym typeface="+mn-lt"/>
              </a:rPr>
              <a:t>分布式设计</a:t>
            </a:r>
            <a:endParaRPr lang="en-US" altLang="zh-CN" sz="3200"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BFBD8239-C32A-4950-8CEB-4FFB072B1417}"/>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04</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61530E3A-D7DB-4BA2-89B7-54A2B1AC8CEF}"/>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754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集群和分片</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2050" name="Picture 2" descr="HDFS Architecture">
            <a:extLst>
              <a:ext uri="{FF2B5EF4-FFF2-40B4-BE49-F238E27FC236}">
                <a16:creationId xmlns:a16="http://schemas.microsoft.com/office/drawing/2014/main" id="{6BA5D398-7282-420F-B295-EB9A3775EB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819" y="2119312"/>
            <a:ext cx="5223706" cy="3609975"/>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DAE8C44D-3703-4DA5-9E8E-6AC10F9A4969}"/>
              </a:ext>
            </a:extLst>
          </p:cNvPr>
          <p:cNvSpPr txBox="1"/>
          <p:nvPr/>
        </p:nvSpPr>
        <p:spPr>
          <a:xfrm>
            <a:off x="3716486" y="1128713"/>
            <a:ext cx="4759028" cy="369332"/>
          </a:xfrm>
          <a:prstGeom prst="rect">
            <a:avLst/>
          </a:prstGeom>
          <a:noFill/>
        </p:spPr>
        <p:txBody>
          <a:bodyPr wrap="square" anchor="ctr">
            <a:spAutoFit/>
          </a:bodyPr>
          <a:lstStyle/>
          <a:p>
            <a:pPr algn="ctr"/>
            <a:r>
              <a:rPr lang="zh-CN" altLang="en-US" sz="1800" b="1" dirty="0">
                <a:solidFill>
                  <a:srgbClr val="788BA9"/>
                </a:solidFill>
                <a:latin typeface="微软雅黑" panose="020B0503020204020204" pitchFamily="34" charset="-122"/>
                <a:ea typeface="微软雅黑" panose="020B0503020204020204" pitchFamily="34" charset="-122"/>
                <a:cs typeface="+mn-ea"/>
              </a:rPr>
              <a:t>案例一、</a:t>
            </a:r>
            <a:r>
              <a:rPr lang="en-US" altLang="zh-CN" sz="1800" b="1" dirty="0">
                <a:solidFill>
                  <a:srgbClr val="788BA9"/>
                </a:solidFill>
                <a:latin typeface="微软雅黑" panose="020B0503020204020204" pitchFamily="34" charset="-122"/>
                <a:ea typeface="微软雅黑" panose="020B0503020204020204" pitchFamily="34" charset="-122"/>
                <a:cs typeface="+mn-ea"/>
              </a:rPr>
              <a:t>HDFS</a:t>
            </a:r>
            <a:endParaRPr lang="zh-CN" altLang="en-US" sz="1800" b="1" dirty="0">
              <a:solidFill>
                <a:srgbClr val="788BA9"/>
              </a:solidFill>
              <a:latin typeface="微软雅黑" panose="020B0503020204020204" pitchFamily="34" charset="-122"/>
              <a:ea typeface="微软雅黑" panose="020B0503020204020204" pitchFamily="34" charset="-122"/>
              <a:cs typeface="+mn-ea"/>
            </a:endParaRPr>
          </a:p>
        </p:txBody>
      </p:sp>
      <p:sp>
        <p:nvSpPr>
          <p:cNvPr id="9" name="文本框 8">
            <a:extLst>
              <a:ext uri="{FF2B5EF4-FFF2-40B4-BE49-F238E27FC236}">
                <a16:creationId xmlns:a16="http://schemas.microsoft.com/office/drawing/2014/main" id="{D3BFE7B2-4366-42F2-B663-BB2AB7894E7D}"/>
              </a:ext>
            </a:extLst>
          </p:cNvPr>
          <p:cNvSpPr txBox="1"/>
          <p:nvPr/>
        </p:nvSpPr>
        <p:spPr>
          <a:xfrm>
            <a:off x="6096000" y="2946617"/>
            <a:ext cx="5734050" cy="1815882"/>
          </a:xfrm>
          <a:prstGeom prst="rect">
            <a:avLst/>
          </a:prstGeom>
          <a:noFill/>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HDFS 采用</a:t>
            </a:r>
            <a:r>
              <a:rPr lang="zh-CN" altLang="en-US" sz="1600" b="1" dirty="0">
                <a:solidFill>
                  <a:srgbClr val="788BA9"/>
                </a:solidFill>
                <a:latin typeface="微软雅黑" panose="020B0503020204020204" pitchFamily="34" charset="-122"/>
                <a:ea typeface="微软雅黑" panose="020B0503020204020204" pitchFamily="34" charset="-122"/>
                <a:cs typeface="+mn-ea"/>
              </a:rPr>
              <a:t>主从架构</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，由单个 NameNode(NN) 和多个 DataNode(DN) 组成。</a:t>
            </a:r>
          </a:p>
          <a:p>
            <a:r>
              <a:rPr lang="zh-CN" altLang="en-US" sz="1600" b="1" dirty="0">
                <a:solidFill>
                  <a:srgbClr val="D67A71"/>
                </a:solidFill>
                <a:latin typeface="微软雅黑" panose="020B0503020204020204" pitchFamily="34" charset="-122"/>
                <a:ea typeface="微软雅黑" panose="020B0503020204020204" pitchFamily="34" charset="-122"/>
                <a:cs typeface="+mn-ea"/>
              </a:rPr>
              <a:t>NameNode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负责管理文件系统的命名空间以及客户端对文件的访问。</a:t>
            </a:r>
          </a:p>
          <a:p>
            <a:r>
              <a:rPr lang="zh-CN" altLang="en-US" sz="1600" b="1" dirty="0">
                <a:solidFill>
                  <a:srgbClr val="D67A71"/>
                </a:solidFill>
                <a:latin typeface="微软雅黑" panose="020B0503020204020204" pitchFamily="34" charset="-122"/>
                <a:ea typeface="微软雅黑" panose="020B0503020204020204" pitchFamily="34" charset="-122"/>
                <a:cs typeface="+mn-ea"/>
              </a:rPr>
              <a:t>DataNode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负责文件数据的存储和读写操作，HDFS 将文件数据分割成若干数据块（Block），每个 DataNode 存储一部分数据块，这样文件就分布存储在整个 HDFS 服务器集群中。</a:t>
            </a:r>
          </a:p>
        </p:txBody>
      </p:sp>
    </p:spTree>
    <p:extLst>
      <p:ext uri="{BB962C8B-B14F-4D97-AF65-F5344CB8AC3E}">
        <p14:creationId xmlns:p14="http://schemas.microsoft.com/office/powerpoint/2010/main" val="311824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分片</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7" name="文本框 6">
            <a:extLst>
              <a:ext uri="{FF2B5EF4-FFF2-40B4-BE49-F238E27FC236}">
                <a16:creationId xmlns:a16="http://schemas.microsoft.com/office/drawing/2014/main" id="{DAE8C44D-3703-4DA5-9E8E-6AC10F9A4969}"/>
              </a:ext>
            </a:extLst>
          </p:cNvPr>
          <p:cNvSpPr txBox="1"/>
          <p:nvPr/>
        </p:nvSpPr>
        <p:spPr>
          <a:xfrm>
            <a:off x="3716486" y="1128713"/>
            <a:ext cx="4759028" cy="369332"/>
          </a:xfrm>
          <a:prstGeom prst="rect">
            <a:avLst/>
          </a:prstGeom>
          <a:noFill/>
        </p:spPr>
        <p:txBody>
          <a:bodyPr wrap="square" anchor="ctr">
            <a:spAutoFit/>
          </a:bodyPr>
          <a:lstStyle/>
          <a:p>
            <a:pPr algn="ctr"/>
            <a:r>
              <a:rPr lang="zh-CN" altLang="en-US" sz="1800" b="1" dirty="0">
                <a:solidFill>
                  <a:srgbClr val="788BA9"/>
                </a:solidFill>
                <a:latin typeface="微软雅黑" panose="020B0503020204020204" pitchFamily="34" charset="-122"/>
                <a:ea typeface="微软雅黑" panose="020B0503020204020204" pitchFamily="34" charset="-122"/>
                <a:cs typeface="+mn-ea"/>
              </a:rPr>
              <a:t>案例二、</a:t>
            </a:r>
            <a:r>
              <a:rPr lang="en-US" altLang="zh-CN" sz="1800" b="1" dirty="0">
                <a:solidFill>
                  <a:srgbClr val="788BA9"/>
                </a:solidFill>
                <a:latin typeface="微软雅黑" panose="020B0503020204020204" pitchFamily="34" charset="-122"/>
                <a:ea typeface="微软雅黑" panose="020B0503020204020204" pitchFamily="34" charset="-122"/>
                <a:cs typeface="+mn-ea"/>
              </a:rPr>
              <a:t>HBase</a:t>
            </a:r>
            <a:endParaRPr lang="zh-CN" altLang="en-US" sz="1800" b="1" dirty="0">
              <a:solidFill>
                <a:srgbClr val="788BA9"/>
              </a:solidFill>
              <a:latin typeface="微软雅黑" panose="020B0503020204020204" pitchFamily="34" charset="-122"/>
              <a:ea typeface="微软雅黑" panose="020B0503020204020204" pitchFamily="34" charset="-122"/>
              <a:cs typeface="+mn-ea"/>
            </a:endParaRPr>
          </a:p>
        </p:txBody>
      </p:sp>
      <p:pic>
        <p:nvPicPr>
          <p:cNvPr id="3074" name="Picture 2" descr="Hadoop NoSQL database HBase [28]. ">
            <a:extLst>
              <a:ext uri="{FF2B5EF4-FFF2-40B4-BE49-F238E27FC236}">
                <a16:creationId xmlns:a16="http://schemas.microsoft.com/office/drawing/2014/main" id="{E340B4FB-443A-4AC9-8133-0059F899FF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691" y="1841263"/>
            <a:ext cx="5424422" cy="4691392"/>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97F67C74-11F4-4FFE-BC48-7654C6DC91EC}"/>
              </a:ext>
            </a:extLst>
          </p:cNvPr>
          <p:cNvSpPr txBox="1"/>
          <p:nvPr/>
        </p:nvSpPr>
        <p:spPr>
          <a:xfrm>
            <a:off x="5914373" y="2786575"/>
            <a:ext cx="5231583" cy="2800767"/>
          </a:xfrm>
          <a:prstGeom prst="rect">
            <a:avLst/>
          </a:prstGeom>
          <a:noFill/>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HBase 是一个构建在 HDFS 之上的列式数据库。</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Hbase 采用</a:t>
            </a:r>
            <a:r>
              <a:rPr lang="zh-CN" altLang="en-US" sz="1600" b="1" dirty="0">
                <a:solidFill>
                  <a:schemeClr val="accent1"/>
                </a:solidFill>
                <a:latin typeface="微软雅黑" panose="020B0503020204020204" pitchFamily="34" charset="-122"/>
                <a:ea typeface="微软雅黑" panose="020B0503020204020204" pitchFamily="34" charset="-122"/>
                <a:cs typeface="+mn-ea"/>
              </a:rPr>
              <a:t>主从架构</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HBase 有一个 master 节点。</a:t>
            </a:r>
            <a:r>
              <a:rPr lang="zh-CN" altLang="en-US" sz="1600" b="1" dirty="0">
                <a:solidFill>
                  <a:srgbClr val="D67A71"/>
                </a:solidFill>
                <a:latin typeface="微软雅黑" panose="020B0503020204020204" pitchFamily="34" charset="-122"/>
                <a:ea typeface="微软雅黑" panose="020B0503020204020204" pitchFamily="34" charset="-122"/>
                <a:cs typeface="+mn-ea"/>
              </a:rPr>
              <a:t>master 节点</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负责将区域（region）分配给 region 节点；恢复 region 节点的故障。</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HBase 有多个 region 节点。</a:t>
            </a:r>
            <a:r>
              <a:rPr lang="zh-CN" altLang="en-US" sz="1600" b="1" dirty="0">
                <a:solidFill>
                  <a:srgbClr val="D67A71"/>
                </a:solidFill>
                <a:latin typeface="微软雅黑" panose="020B0503020204020204" pitchFamily="34" charset="-122"/>
                <a:ea typeface="微软雅黑" panose="020B0503020204020204" pitchFamily="34" charset="-122"/>
                <a:cs typeface="+mn-ea"/>
              </a:rPr>
              <a:t>region 节点</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负责零个或多个区域（region）的管理并相应客户端的读写请求。region 节点还负责区域的划分并通知 master 节点有了新的子区域。</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1600" b="0" i="0" dirty="0">
                <a:solidFill>
                  <a:srgbClr val="2C3E50"/>
                </a:solidFill>
                <a:effectLst/>
                <a:latin typeface="-apple-system"/>
              </a:rPr>
              <a:t>HBase </a:t>
            </a:r>
            <a:r>
              <a:rPr lang="zh-CN" altLang="en-US" sz="1600" b="0" i="0" dirty="0">
                <a:solidFill>
                  <a:srgbClr val="2C3E50"/>
                </a:solidFill>
                <a:effectLst/>
                <a:latin typeface="-apple-system"/>
              </a:rPr>
              <a:t>自动把表水平划分成区域（</a:t>
            </a:r>
            <a:r>
              <a:rPr lang="en-US" altLang="zh-CN" sz="1600" b="0" i="0" dirty="0">
                <a:solidFill>
                  <a:srgbClr val="2C3E50"/>
                </a:solidFill>
                <a:effectLst/>
                <a:latin typeface="-apple-system"/>
              </a:rPr>
              <a:t>region</a:t>
            </a:r>
            <a:r>
              <a:rPr lang="zh-CN" altLang="en-US" sz="1600" b="0" i="0" dirty="0">
                <a:solidFill>
                  <a:srgbClr val="2C3E50"/>
                </a:solidFill>
                <a:effectLst/>
                <a:latin typeface="-apple-system"/>
              </a:rPr>
              <a:t>）。</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HBase 依赖 ZooKeeper 来实现故障恢复。</a:t>
            </a:r>
          </a:p>
        </p:txBody>
      </p:sp>
    </p:spTree>
    <p:extLst>
      <p:ext uri="{BB962C8B-B14F-4D97-AF65-F5344CB8AC3E}">
        <p14:creationId xmlns:p14="http://schemas.microsoft.com/office/powerpoint/2010/main" val="2449612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F03375D2-EEC1-40D3-A94D-671BBC33FEA8}"/>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502F086D-0E2C-4032-8EDE-D133576A8E13}"/>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CEC9865F-933A-4D90-9158-52E4E8877463}"/>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1B7B1D8D-2C66-4186-B067-551AA9F0F0AB}"/>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C68EDFA9-B1F0-42B6-A89E-CDC01811E8E0}"/>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1</a:t>
            </a:r>
          </a:p>
        </p:txBody>
      </p:sp>
      <p:sp>
        <p:nvSpPr>
          <p:cNvPr id="8" name="矩形 7">
            <a:extLst>
              <a:ext uri="{FF2B5EF4-FFF2-40B4-BE49-F238E27FC236}">
                <a16:creationId xmlns:a16="http://schemas.microsoft.com/office/drawing/2014/main" id="{B92C1757-59E8-4E67-922C-ABA34372C269}"/>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AA69907C-C887-4B2C-8EA2-03066CCE5F81}"/>
              </a:ext>
            </a:extLst>
          </p:cNvPr>
          <p:cNvSpPr txBox="1"/>
          <p:nvPr/>
        </p:nvSpPr>
        <p:spPr>
          <a:xfrm>
            <a:off x="7128930" y="3305875"/>
            <a:ext cx="4372087" cy="670120"/>
          </a:xfrm>
          <a:prstGeom prst="rect">
            <a:avLst/>
          </a:prstGeom>
          <a:noFill/>
        </p:spPr>
        <p:txBody>
          <a:bodyPr wrap="square" rtlCol="0">
            <a:spAutoFit/>
          </a:bodyPr>
          <a:lstStyle/>
          <a:p>
            <a:pPr algn="r">
              <a:lnSpc>
                <a:spcPct val="130000"/>
              </a:lnSpc>
            </a:pPr>
            <a:r>
              <a:rPr lang="zh-CN" altLang="en-US" sz="3200" b="1" dirty="0">
                <a:solidFill>
                  <a:schemeClr val="tx1">
                    <a:lumMod val="50000"/>
                    <a:lumOff val="50000"/>
                  </a:schemeClr>
                </a:solidFill>
                <a:latin typeface="+mj-ea"/>
                <a:ea typeface="+mj-ea"/>
                <a:cs typeface="+mn-ea"/>
                <a:sym typeface="+mn-lt"/>
              </a:rPr>
              <a:t>分布式简介</a:t>
            </a:r>
            <a:endParaRPr lang="en-US" altLang="zh-CN"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848FB63E-07DE-483C-B082-5CF4766D2171}"/>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01</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EBAE5495-19F8-4ABE-B3BA-C6139AF428AC}"/>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21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副本机制</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4100" name="Picture 4" descr="img">
            <a:extLst>
              <a:ext uri="{FF2B5EF4-FFF2-40B4-BE49-F238E27FC236}">
                <a16:creationId xmlns:a16="http://schemas.microsoft.com/office/drawing/2014/main" id="{5AEA9585-8D4B-48D2-9D03-0B39595428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41464"/>
            <a:ext cx="3623838" cy="3668785"/>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4CA00600-F1AA-4480-80D1-917B86BC4AF3}"/>
              </a:ext>
            </a:extLst>
          </p:cNvPr>
          <p:cNvSpPr txBox="1"/>
          <p:nvPr/>
        </p:nvSpPr>
        <p:spPr>
          <a:xfrm>
            <a:off x="3716486" y="1128713"/>
            <a:ext cx="4759028" cy="369332"/>
          </a:xfrm>
          <a:prstGeom prst="rect">
            <a:avLst/>
          </a:prstGeom>
          <a:noFill/>
        </p:spPr>
        <p:txBody>
          <a:bodyPr wrap="square" anchor="ctr">
            <a:spAutoFit/>
          </a:bodyPr>
          <a:lstStyle/>
          <a:p>
            <a:pPr algn="ctr"/>
            <a:r>
              <a:rPr lang="zh-CN" altLang="en-US" sz="1800" b="1" dirty="0">
                <a:solidFill>
                  <a:srgbClr val="788BA9"/>
                </a:solidFill>
                <a:latin typeface="微软雅黑" panose="020B0503020204020204" pitchFamily="34" charset="-122"/>
                <a:ea typeface="微软雅黑" panose="020B0503020204020204" pitchFamily="34" charset="-122"/>
                <a:cs typeface="+mn-ea"/>
              </a:rPr>
              <a:t>案例一、</a:t>
            </a:r>
            <a:r>
              <a:rPr lang="en-US" altLang="zh-CN" sz="1800" b="1" dirty="0">
                <a:solidFill>
                  <a:srgbClr val="788BA9"/>
                </a:solidFill>
                <a:latin typeface="微软雅黑" panose="020B0503020204020204" pitchFamily="34" charset="-122"/>
                <a:ea typeface="微软雅黑" panose="020B0503020204020204" pitchFamily="34" charset="-122"/>
                <a:cs typeface="+mn-ea"/>
              </a:rPr>
              <a:t>Redis</a:t>
            </a:r>
            <a:endParaRPr lang="zh-CN" altLang="en-US" sz="1800" b="1" dirty="0">
              <a:solidFill>
                <a:srgbClr val="788BA9"/>
              </a:solidFill>
              <a:latin typeface="微软雅黑" panose="020B0503020204020204" pitchFamily="34" charset="-122"/>
              <a:ea typeface="微软雅黑" panose="020B0503020204020204" pitchFamily="34" charset="-122"/>
              <a:cs typeface="+mn-ea"/>
            </a:endParaRPr>
          </a:p>
        </p:txBody>
      </p:sp>
      <p:sp>
        <p:nvSpPr>
          <p:cNvPr id="9" name="文本框 8">
            <a:extLst>
              <a:ext uri="{FF2B5EF4-FFF2-40B4-BE49-F238E27FC236}">
                <a16:creationId xmlns:a16="http://schemas.microsoft.com/office/drawing/2014/main" id="{2C10F1B3-B1BA-46A8-9C7F-FBBD670D133F}"/>
              </a:ext>
            </a:extLst>
          </p:cNvPr>
          <p:cNvSpPr txBox="1"/>
          <p:nvPr/>
        </p:nvSpPr>
        <p:spPr>
          <a:xfrm>
            <a:off x="7247676" y="2944804"/>
            <a:ext cx="4466558" cy="1815882"/>
          </a:xfrm>
          <a:prstGeom prst="rect">
            <a:avLst/>
          </a:prstGeom>
          <a:noFill/>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Redis 的复制功能分为两个操作：</a:t>
            </a:r>
          </a:p>
          <a:p>
            <a:pPr marL="285750" indent="-285750">
              <a:buFont typeface="Wingdings" panose="05000000000000000000" pitchFamily="2" charset="2"/>
              <a:buChar char="l"/>
            </a:pPr>
            <a:r>
              <a:rPr lang="zh-CN" altLang="en-US" sz="1600" b="1" dirty="0">
                <a:solidFill>
                  <a:srgbClr val="D67A71"/>
                </a:solidFill>
                <a:latin typeface="微软雅黑" panose="020B0503020204020204" pitchFamily="34" charset="-122"/>
                <a:ea typeface="微软雅黑" panose="020B0503020204020204" pitchFamily="34" charset="-122"/>
                <a:cs typeface="+mn-ea"/>
              </a:rPr>
              <a:t>同步（sync）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用于将从服务器的数据库状态更新至主服务器当前的数据库状态。</a:t>
            </a:r>
          </a:p>
          <a:p>
            <a:pPr marL="285750" indent="-285750">
              <a:buFont typeface="Wingdings" panose="05000000000000000000" pitchFamily="2" charset="2"/>
              <a:buChar char="l"/>
            </a:pPr>
            <a:r>
              <a:rPr lang="zh-CN" altLang="en-US" sz="1600" b="1" dirty="0">
                <a:solidFill>
                  <a:srgbClr val="D67A71"/>
                </a:solidFill>
                <a:latin typeface="微软雅黑" panose="020B0503020204020204" pitchFamily="34" charset="-122"/>
                <a:ea typeface="微软雅黑" panose="020B0503020204020204" pitchFamily="34" charset="-122"/>
                <a:cs typeface="+mn-ea"/>
              </a:rPr>
              <a:t>命令传播（command propagate）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当主服务器的数据库状态被修改，导致主从数据库状态不一致时，让主从服务器的数据库重新回到一致状态。</a:t>
            </a:r>
          </a:p>
        </p:txBody>
      </p:sp>
      <p:pic>
        <p:nvPicPr>
          <p:cNvPr id="4102" name="Picture 6" descr="img">
            <a:extLst>
              <a:ext uri="{FF2B5EF4-FFF2-40B4-BE49-F238E27FC236}">
                <a16:creationId xmlns:a16="http://schemas.microsoft.com/office/drawing/2014/main" id="{83BB4D2F-F6D6-4F13-B42E-CECD08B524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3838" y="2054660"/>
            <a:ext cx="3663454" cy="3668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392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选举</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5" name="图片 4">
            <a:extLst>
              <a:ext uri="{FF2B5EF4-FFF2-40B4-BE49-F238E27FC236}">
                <a16:creationId xmlns:a16="http://schemas.microsoft.com/office/drawing/2014/main" id="{B5F47011-FFCA-4F32-8155-233D259E01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6949" y="3429000"/>
            <a:ext cx="3722852" cy="2652263"/>
          </a:xfrm>
          <a:prstGeom prst="rect">
            <a:avLst/>
          </a:prstGeom>
        </p:spPr>
      </p:pic>
      <p:pic>
        <p:nvPicPr>
          <p:cNvPr id="7" name="图片 6">
            <a:extLst>
              <a:ext uri="{FF2B5EF4-FFF2-40B4-BE49-F238E27FC236}">
                <a16:creationId xmlns:a16="http://schemas.microsoft.com/office/drawing/2014/main" id="{8BA64864-3147-4628-B630-5BD150E222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1160" y="3429000"/>
            <a:ext cx="3717509" cy="2798876"/>
          </a:xfrm>
          <a:prstGeom prst="rect">
            <a:avLst/>
          </a:prstGeom>
        </p:spPr>
      </p:pic>
      <p:sp>
        <p:nvSpPr>
          <p:cNvPr id="11" name="文本框 10">
            <a:extLst>
              <a:ext uri="{FF2B5EF4-FFF2-40B4-BE49-F238E27FC236}">
                <a16:creationId xmlns:a16="http://schemas.microsoft.com/office/drawing/2014/main" id="{EC9241F5-5CD7-40C3-A30B-7107D3FB7C3C}"/>
              </a:ext>
            </a:extLst>
          </p:cNvPr>
          <p:cNvSpPr txBox="1"/>
          <p:nvPr/>
        </p:nvSpPr>
        <p:spPr>
          <a:xfrm>
            <a:off x="3716486" y="919159"/>
            <a:ext cx="4759028" cy="369332"/>
          </a:xfrm>
          <a:prstGeom prst="rect">
            <a:avLst/>
          </a:prstGeom>
          <a:noFill/>
        </p:spPr>
        <p:txBody>
          <a:bodyPr wrap="square" anchor="ctr">
            <a:spAutoFit/>
          </a:bodyPr>
          <a:lstStyle/>
          <a:p>
            <a:pPr algn="ctr"/>
            <a:r>
              <a:rPr lang="zh-CN" altLang="en-US" sz="1800" b="1" dirty="0">
                <a:solidFill>
                  <a:srgbClr val="788BA9"/>
                </a:solidFill>
                <a:latin typeface="微软雅黑" panose="020B0503020204020204" pitchFamily="34" charset="-122"/>
                <a:ea typeface="微软雅黑" panose="020B0503020204020204" pitchFamily="34" charset="-122"/>
                <a:cs typeface="+mn-ea"/>
              </a:rPr>
              <a:t>案例一、</a:t>
            </a:r>
            <a:r>
              <a:rPr lang="en-US" altLang="zh-CN" sz="1800" b="1" dirty="0">
                <a:solidFill>
                  <a:srgbClr val="788BA9"/>
                </a:solidFill>
                <a:latin typeface="微软雅黑" panose="020B0503020204020204" pitchFamily="34" charset="-122"/>
                <a:ea typeface="微软雅黑" panose="020B0503020204020204" pitchFamily="34" charset="-122"/>
                <a:cs typeface="+mn-ea"/>
              </a:rPr>
              <a:t>Redis</a:t>
            </a:r>
            <a:endParaRPr lang="zh-CN" altLang="en-US" sz="1800" b="1" dirty="0">
              <a:solidFill>
                <a:srgbClr val="788BA9"/>
              </a:solidFill>
              <a:latin typeface="微软雅黑" panose="020B0503020204020204" pitchFamily="34" charset="-122"/>
              <a:ea typeface="微软雅黑" panose="020B0503020204020204" pitchFamily="34" charset="-122"/>
              <a:cs typeface="+mn-ea"/>
            </a:endParaRPr>
          </a:p>
        </p:txBody>
      </p:sp>
      <p:sp>
        <p:nvSpPr>
          <p:cNvPr id="18" name="文本框 17">
            <a:extLst>
              <a:ext uri="{FF2B5EF4-FFF2-40B4-BE49-F238E27FC236}">
                <a16:creationId xmlns:a16="http://schemas.microsoft.com/office/drawing/2014/main" id="{889465D5-86A1-441C-81FE-09C083D5E0D9}"/>
              </a:ext>
            </a:extLst>
          </p:cNvPr>
          <p:cNvSpPr txBox="1"/>
          <p:nvPr/>
        </p:nvSpPr>
        <p:spPr>
          <a:xfrm>
            <a:off x="2426276" y="1490225"/>
            <a:ext cx="7497041" cy="1815882"/>
          </a:xfrm>
          <a:prstGeom prst="rect">
            <a:avLst/>
          </a:prstGeom>
          <a:noFill/>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Redis 采用</a:t>
            </a:r>
            <a:r>
              <a:rPr lang="zh-CN" altLang="en-US" sz="1600" b="1" dirty="0">
                <a:solidFill>
                  <a:srgbClr val="788BA9"/>
                </a:solidFill>
                <a:latin typeface="微软雅黑" panose="020B0503020204020204" pitchFamily="34" charset="-122"/>
                <a:ea typeface="微软雅黑" panose="020B0503020204020204" pitchFamily="34" charset="-122"/>
                <a:cs typeface="+mn-ea"/>
              </a:rPr>
              <a:t>主从结构</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Redis 哨兵（Sentinel）是 Redis 的高可用解决方案：由一个或多个 Sentinel 实例组成的 Sentinel 集群可以监视任意多个主服务器，以及这些主服务器的所有从服务器，并在被监视的主服务器进入下线状态时，自动将下线主服务器的某个从服务器升级为新的主服务器，然后由新的主服务器代替已下线的主服务器继续处理命令请求。</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Redis Sentinel 系统选举 Leader 的算法是 Raft 的实现。</a:t>
            </a:r>
          </a:p>
        </p:txBody>
      </p:sp>
    </p:spTree>
    <p:extLst>
      <p:ext uri="{BB962C8B-B14F-4D97-AF65-F5344CB8AC3E}">
        <p14:creationId xmlns:p14="http://schemas.microsoft.com/office/powerpoint/2010/main" val="57393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选举</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10" name="图片 9">
            <a:extLst>
              <a:ext uri="{FF2B5EF4-FFF2-40B4-BE49-F238E27FC236}">
                <a16:creationId xmlns:a16="http://schemas.microsoft.com/office/drawing/2014/main" id="{6EE5AEFF-F2B4-478D-9C5B-C0F616E98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4995" y="1356099"/>
            <a:ext cx="3717509" cy="2798876"/>
          </a:xfrm>
          <a:prstGeom prst="rect">
            <a:avLst/>
          </a:prstGeom>
        </p:spPr>
      </p:pic>
      <p:pic>
        <p:nvPicPr>
          <p:cNvPr id="13" name="图片 12">
            <a:extLst>
              <a:ext uri="{FF2B5EF4-FFF2-40B4-BE49-F238E27FC236}">
                <a16:creationId xmlns:a16="http://schemas.microsoft.com/office/drawing/2014/main" id="{0762EF64-4D79-427D-BC98-D139231A2D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1480" y="1282522"/>
            <a:ext cx="3815235" cy="2872453"/>
          </a:xfrm>
          <a:prstGeom prst="rect">
            <a:avLst/>
          </a:prstGeom>
        </p:spPr>
      </p:pic>
      <p:pic>
        <p:nvPicPr>
          <p:cNvPr id="3" name="图片 2">
            <a:extLst>
              <a:ext uri="{FF2B5EF4-FFF2-40B4-BE49-F238E27FC236}">
                <a16:creationId xmlns:a16="http://schemas.microsoft.com/office/drawing/2014/main" id="{31D64135-1406-43E9-9F9F-2293617314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4995" y="4167140"/>
            <a:ext cx="3717509" cy="2526126"/>
          </a:xfrm>
          <a:prstGeom prst="rect">
            <a:avLst/>
          </a:prstGeom>
        </p:spPr>
      </p:pic>
      <p:pic>
        <p:nvPicPr>
          <p:cNvPr id="6" name="图片 5">
            <a:extLst>
              <a:ext uri="{FF2B5EF4-FFF2-40B4-BE49-F238E27FC236}">
                <a16:creationId xmlns:a16="http://schemas.microsoft.com/office/drawing/2014/main" id="{FDEBB2DD-51B9-4277-AF65-6FFE803FAD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0342" y="4023778"/>
            <a:ext cx="3717509" cy="2812849"/>
          </a:xfrm>
          <a:prstGeom prst="rect">
            <a:avLst/>
          </a:prstGeom>
        </p:spPr>
      </p:pic>
      <p:sp>
        <p:nvSpPr>
          <p:cNvPr id="16" name="文本框 15">
            <a:extLst>
              <a:ext uri="{FF2B5EF4-FFF2-40B4-BE49-F238E27FC236}">
                <a16:creationId xmlns:a16="http://schemas.microsoft.com/office/drawing/2014/main" id="{B17C503D-08F2-4A8F-946C-54F6C914E5FC}"/>
              </a:ext>
            </a:extLst>
          </p:cNvPr>
          <p:cNvSpPr txBox="1"/>
          <p:nvPr/>
        </p:nvSpPr>
        <p:spPr>
          <a:xfrm>
            <a:off x="3716486" y="919159"/>
            <a:ext cx="4759028" cy="369332"/>
          </a:xfrm>
          <a:prstGeom prst="rect">
            <a:avLst/>
          </a:prstGeom>
          <a:noFill/>
        </p:spPr>
        <p:txBody>
          <a:bodyPr wrap="square" anchor="ctr">
            <a:spAutoFit/>
          </a:bodyPr>
          <a:lstStyle/>
          <a:p>
            <a:pPr algn="ctr"/>
            <a:r>
              <a:rPr lang="zh-CN" altLang="en-US" sz="1800" b="1" dirty="0">
                <a:solidFill>
                  <a:srgbClr val="788BA9"/>
                </a:solidFill>
                <a:latin typeface="微软雅黑" panose="020B0503020204020204" pitchFamily="34" charset="-122"/>
                <a:ea typeface="微软雅黑" panose="020B0503020204020204" pitchFamily="34" charset="-122"/>
                <a:cs typeface="+mn-ea"/>
              </a:rPr>
              <a:t>案例一、</a:t>
            </a:r>
            <a:r>
              <a:rPr lang="en-US" altLang="zh-CN" sz="1800" b="1" dirty="0">
                <a:solidFill>
                  <a:srgbClr val="788BA9"/>
                </a:solidFill>
                <a:latin typeface="微软雅黑" panose="020B0503020204020204" pitchFamily="34" charset="-122"/>
                <a:ea typeface="微软雅黑" panose="020B0503020204020204" pitchFamily="34" charset="-122"/>
                <a:cs typeface="+mn-ea"/>
              </a:rPr>
              <a:t>Redis</a:t>
            </a:r>
            <a:endParaRPr lang="zh-CN" altLang="en-US" sz="1800" b="1" dirty="0">
              <a:solidFill>
                <a:srgbClr val="788BA9"/>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332381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选举</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4" name="图片 3">
            <a:extLst>
              <a:ext uri="{FF2B5EF4-FFF2-40B4-BE49-F238E27FC236}">
                <a16:creationId xmlns:a16="http://schemas.microsoft.com/office/drawing/2014/main" id="{E5667492-B7B0-4F57-906E-C749F2F1D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2720" y="1601922"/>
            <a:ext cx="6766560" cy="2585037"/>
          </a:xfrm>
          <a:prstGeom prst="rect">
            <a:avLst/>
          </a:prstGeom>
        </p:spPr>
      </p:pic>
      <p:sp>
        <p:nvSpPr>
          <p:cNvPr id="12" name="文本框 11">
            <a:extLst>
              <a:ext uri="{FF2B5EF4-FFF2-40B4-BE49-F238E27FC236}">
                <a16:creationId xmlns:a16="http://schemas.microsoft.com/office/drawing/2014/main" id="{7EC9E0C6-2930-41C0-A18F-DFC51FD7D319}"/>
              </a:ext>
            </a:extLst>
          </p:cNvPr>
          <p:cNvSpPr txBox="1"/>
          <p:nvPr/>
        </p:nvSpPr>
        <p:spPr>
          <a:xfrm>
            <a:off x="2688608" y="4498095"/>
            <a:ext cx="7178040" cy="1323439"/>
          </a:xfrm>
          <a:prstGeom prst="rect">
            <a:avLst/>
          </a:prstGeom>
          <a:noFill/>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在选举产生出 Sentinel Leader 后，Sentinel Leader 将对已下线的主服务器执行故障转移操作。操作含以下三个步骤：</a:t>
            </a:r>
          </a:p>
          <a:p>
            <a:pPr marL="342900" indent="-342900">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选出新的主服务器</a:t>
            </a:r>
          </a:p>
          <a:p>
            <a:pPr marL="342900" indent="-342900">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修改从服务器的复制目标</a:t>
            </a:r>
          </a:p>
          <a:p>
            <a:pPr marL="342900" indent="-342900">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将旧的主服务器变为从服务器</a:t>
            </a:r>
          </a:p>
        </p:txBody>
      </p:sp>
      <p:sp>
        <p:nvSpPr>
          <p:cNvPr id="14" name="文本框 13">
            <a:extLst>
              <a:ext uri="{FF2B5EF4-FFF2-40B4-BE49-F238E27FC236}">
                <a16:creationId xmlns:a16="http://schemas.microsoft.com/office/drawing/2014/main" id="{45FCAB38-79BE-4E4C-8F08-E2116AB48C4A}"/>
              </a:ext>
            </a:extLst>
          </p:cNvPr>
          <p:cNvSpPr txBox="1"/>
          <p:nvPr/>
        </p:nvSpPr>
        <p:spPr>
          <a:xfrm>
            <a:off x="3716486" y="919159"/>
            <a:ext cx="4759028" cy="369332"/>
          </a:xfrm>
          <a:prstGeom prst="rect">
            <a:avLst/>
          </a:prstGeom>
          <a:noFill/>
        </p:spPr>
        <p:txBody>
          <a:bodyPr wrap="square" anchor="ctr">
            <a:spAutoFit/>
          </a:bodyPr>
          <a:lstStyle/>
          <a:p>
            <a:pPr algn="ctr"/>
            <a:r>
              <a:rPr lang="zh-CN" altLang="en-US" sz="1800" b="1" dirty="0">
                <a:solidFill>
                  <a:srgbClr val="788BA9"/>
                </a:solidFill>
                <a:latin typeface="微软雅黑" panose="020B0503020204020204" pitchFamily="34" charset="-122"/>
                <a:ea typeface="微软雅黑" panose="020B0503020204020204" pitchFamily="34" charset="-122"/>
                <a:cs typeface="+mn-ea"/>
              </a:rPr>
              <a:t>案例一、</a:t>
            </a:r>
            <a:r>
              <a:rPr lang="en-US" altLang="zh-CN" sz="1800" b="1" dirty="0">
                <a:solidFill>
                  <a:srgbClr val="788BA9"/>
                </a:solidFill>
                <a:latin typeface="微软雅黑" panose="020B0503020204020204" pitchFamily="34" charset="-122"/>
                <a:ea typeface="微软雅黑" panose="020B0503020204020204" pitchFamily="34" charset="-122"/>
                <a:cs typeface="+mn-ea"/>
              </a:rPr>
              <a:t>Redis</a:t>
            </a:r>
            <a:endParaRPr lang="zh-CN" altLang="en-US" sz="1800" b="1" dirty="0">
              <a:solidFill>
                <a:srgbClr val="788BA9"/>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3911301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258644" y="1153537"/>
            <a:ext cx="9893541" cy="1289905"/>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负载均衡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Load Balance</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，简称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LB</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）目标是尽力将网络流量平均分发到多个服务器上，以提高系统整体的响应速度和可用性。</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不患寡而患不均</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负载均衡的主要作用：高并发、伸缩性、高可用、安全防护。</a:t>
            </a:r>
          </a:p>
        </p:txBody>
      </p:sp>
      <p:sp>
        <p:nvSpPr>
          <p:cNvPr id="31" name="矩形 30">
            <a:extLst>
              <a:ext uri="{FF2B5EF4-FFF2-40B4-BE49-F238E27FC236}">
                <a16:creationId xmlns:a16="http://schemas.microsoft.com/office/drawing/2014/main" id="{6927CEC5-46F9-40FF-9E5A-FE5AB6A761A8}"/>
              </a:ext>
            </a:extLst>
          </p:cNvPr>
          <p:cNvSpPr/>
          <p:nvPr/>
        </p:nvSpPr>
        <p:spPr>
          <a:xfrm>
            <a:off x="258644" y="2795071"/>
            <a:ext cx="3774094" cy="2536400"/>
          </a:xfrm>
          <a:prstGeom prst="rect">
            <a:avLst/>
          </a:prstGeom>
        </p:spPr>
        <p:txBody>
          <a:bodyPr wrap="square">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从载体来看，可以将负载均衡分为两类：</a:t>
            </a:r>
          </a:p>
          <a:p>
            <a:pPr indent="-2857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硬件负载均衡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：主流产品有：</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F5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A10</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indent="-2857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软件负载均衡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：主流产品有：</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Nginx</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HAProxy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LVS</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2" name="矩形 31">
            <a:extLst>
              <a:ext uri="{FF2B5EF4-FFF2-40B4-BE49-F238E27FC236}">
                <a16:creationId xmlns:a16="http://schemas.microsoft.com/office/drawing/2014/main" id="{18640620-B30B-4D5C-9618-391FFBC4920E}"/>
              </a:ext>
            </a:extLst>
          </p:cNvPr>
          <p:cNvSpPr/>
          <p:nvPr/>
        </p:nvSpPr>
        <p:spPr>
          <a:xfrm>
            <a:off x="4425831" y="2795071"/>
            <a:ext cx="5849365" cy="3782895"/>
          </a:xfrm>
          <a:prstGeom prst="rect">
            <a:avLst/>
          </a:prstGeom>
        </p:spPr>
        <p:txBody>
          <a:bodyPr wrap="square">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从通信层面来看，可以分类为：</a:t>
            </a:r>
          </a:p>
          <a:p>
            <a:pPr indent="-2857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七层负载均衡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：就是可以根据访问用户的 HTTP 请求头、URL 信息将请求转发到特定的主机。</a:t>
            </a:r>
          </a:p>
          <a:p>
            <a:pPr marL="0" lvl="1"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DNS 重定向</a:t>
            </a:r>
          </a:p>
          <a:p>
            <a:pPr marL="0" lvl="1"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HTTP 重定向</a:t>
            </a:r>
          </a:p>
          <a:p>
            <a:pPr marL="0" lvl="1"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反向代理</a:t>
            </a:r>
          </a:p>
          <a:p>
            <a:pPr indent="-2857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四层负载均衡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：基于 IP 地址和端口进行请求的转发。</a:t>
            </a:r>
          </a:p>
          <a:p>
            <a:pPr marL="0" lvl="1"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修改 IP 地址</a:t>
            </a:r>
          </a:p>
          <a:p>
            <a:pPr marL="0" lvl="1"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修改 MAC 地址</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负载均衡</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58287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负载均衡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随机算法</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8" name="Picture 2" descr="https://raw.githubusercontent.com/dunwu/images/dev/snap/20210415165323.png">
            <a:extLst>
              <a:ext uri="{FF2B5EF4-FFF2-40B4-BE49-F238E27FC236}">
                <a16:creationId xmlns:a16="http://schemas.microsoft.com/office/drawing/2014/main" id="{12FC9E2D-6115-4BC3-8D62-50896E4E9E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761" y="1265330"/>
            <a:ext cx="6755458" cy="432734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4B8C5BBB-B4FF-4A0A-BF8E-CD42FB3E1EC5}"/>
              </a:ext>
            </a:extLst>
          </p:cNvPr>
          <p:cNvSpPr/>
          <p:nvPr/>
        </p:nvSpPr>
        <p:spPr>
          <a:xfrm>
            <a:off x="6888219" y="2368549"/>
            <a:ext cx="5011681" cy="2120902"/>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随机（Random） 算法</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a:t>
            </a:r>
            <a:r>
              <a:rPr lang="zh-CN" altLang="en-US" b="1" dirty="0">
                <a:solidFill>
                  <a:srgbClr val="788BA9"/>
                </a:solidFill>
              </a:rPr>
              <a:t>请求随机分发</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到候选服务器。</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随机算法适合服务器硬件相同的场景。学习过概率论的都知道，调用量较小的时候，可能负载并不均匀，调用量越大，负载越均衡。</a:t>
            </a:r>
          </a:p>
        </p:txBody>
      </p:sp>
    </p:spTree>
    <p:extLst>
      <p:ext uri="{BB962C8B-B14F-4D97-AF65-F5344CB8AC3E}">
        <p14:creationId xmlns:p14="http://schemas.microsoft.com/office/powerpoint/2010/main" val="561705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负载均衡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轮询算法</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9" name="矩形 8">
            <a:extLst>
              <a:ext uri="{FF2B5EF4-FFF2-40B4-BE49-F238E27FC236}">
                <a16:creationId xmlns:a16="http://schemas.microsoft.com/office/drawing/2014/main" id="{4B8C5BBB-B4FF-4A0A-BF8E-CD42FB3E1EC5}"/>
              </a:ext>
            </a:extLst>
          </p:cNvPr>
          <p:cNvSpPr/>
          <p:nvPr/>
        </p:nvSpPr>
        <p:spPr>
          <a:xfrm>
            <a:off x="6888219" y="2160800"/>
            <a:ext cx="5011681" cy="2536400"/>
          </a:xfrm>
          <a:prstGeom prst="rect">
            <a:avLst/>
          </a:prstGeom>
        </p:spPr>
        <p:txBody>
          <a:bodyPr wrap="square">
            <a:spAutoFit/>
          </a:bodyPr>
          <a:lstStyle/>
          <a:p>
            <a:pPr>
              <a:lnSpc>
                <a:spcPct val="150000"/>
              </a:lnSpc>
            </a:pPr>
            <a:r>
              <a:rPr lang="zh-CN" altLang="en-US" b="1" dirty="0">
                <a:solidFill>
                  <a:srgbClr val="D67A71"/>
                </a:solidFill>
              </a:rPr>
              <a:t>轮询（</a:t>
            </a:r>
            <a:r>
              <a:rPr lang="en-US" altLang="zh-CN" b="1" dirty="0">
                <a:solidFill>
                  <a:srgbClr val="D67A71"/>
                </a:solidFill>
              </a:rPr>
              <a:t>Round Robin</a:t>
            </a:r>
            <a:r>
              <a:rPr lang="zh-CN" altLang="en-US" b="1" dirty="0">
                <a:solidFill>
                  <a:srgbClr val="D67A71"/>
                </a:solidFill>
              </a:rPr>
              <a:t>） 算法</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的策略是：将</a:t>
            </a:r>
            <a:r>
              <a:rPr lang="zh-CN" altLang="en-US" b="1" dirty="0">
                <a:solidFill>
                  <a:srgbClr val="788BA9"/>
                </a:solidFill>
              </a:rPr>
              <a:t>请求依次分发</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到候选服务器。</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该算法适合场景：各服务器处理能力相近，且每个事务工作量差异不大。如果存在较大差异，那么处理较慢的服务器就可能会积压请求，最终无法承担过大的负载。</a:t>
            </a:r>
          </a:p>
        </p:txBody>
      </p:sp>
      <p:pic>
        <p:nvPicPr>
          <p:cNvPr id="7" name="Picture 2" descr="https://raw.githubusercontent.com/dunwu/images/dev/snap/20210415164758.png">
            <a:extLst>
              <a:ext uri="{FF2B5EF4-FFF2-40B4-BE49-F238E27FC236}">
                <a16:creationId xmlns:a16="http://schemas.microsoft.com/office/drawing/2014/main" id="{D6CA6450-D2C0-44D8-8323-E700D6C1BC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41" y="1232528"/>
            <a:ext cx="6844578" cy="4384427"/>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471132FF-FC7C-48BF-A6B7-334A4900467B}"/>
              </a:ext>
            </a:extLst>
          </p:cNvPr>
          <p:cNvSpPr/>
          <p:nvPr/>
        </p:nvSpPr>
        <p:spPr>
          <a:xfrm>
            <a:off x="258644" y="5316657"/>
            <a:ext cx="6446956" cy="1289905"/>
          </a:xfrm>
          <a:prstGeom prst="rect">
            <a:avLst/>
          </a:prstGeom>
        </p:spPr>
        <p:txBody>
          <a:bodyPr wrap="square">
            <a:spAutoFit/>
          </a:bodyPr>
          <a:lstStyle/>
          <a:p>
            <a:pPr>
              <a:lnSpc>
                <a:spcPct val="150000"/>
              </a:lnSpc>
            </a:pP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如图所示，负载均衡器收到来自客户端的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6 </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个请求，</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(1, 3, 5) </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的请求会被发送到服务器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(2, 4, 6) </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的请求会被发送到服务器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Tree>
    <p:extLst>
      <p:ext uri="{BB962C8B-B14F-4D97-AF65-F5344CB8AC3E}">
        <p14:creationId xmlns:p14="http://schemas.microsoft.com/office/powerpoint/2010/main" val="2363522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负载均衡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随机和轮询策略的问题</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9" name="矩形 8">
            <a:extLst>
              <a:ext uri="{FF2B5EF4-FFF2-40B4-BE49-F238E27FC236}">
                <a16:creationId xmlns:a16="http://schemas.microsoft.com/office/drawing/2014/main" id="{4B8C5BBB-B4FF-4A0A-BF8E-CD42FB3E1EC5}"/>
              </a:ext>
            </a:extLst>
          </p:cNvPr>
          <p:cNvSpPr/>
          <p:nvPr/>
        </p:nvSpPr>
        <p:spPr>
          <a:xfrm>
            <a:off x="6788130" y="1953050"/>
            <a:ext cx="5011681" cy="2951898"/>
          </a:xfrm>
          <a:prstGeom prst="rect">
            <a:avLst/>
          </a:prstGeom>
        </p:spPr>
        <p:txBody>
          <a:bodyPr wrap="square">
            <a:spAutoFit/>
          </a:bodyPr>
          <a:lstStyle/>
          <a:p>
            <a:pPr>
              <a:lnSpc>
                <a:spcPct val="150000"/>
              </a:lnSpc>
            </a:pPr>
            <a:r>
              <a:rPr lang="zh-CN" altLang="en-US" b="1" dirty="0">
                <a:solidFill>
                  <a:srgbClr val="D67A71"/>
                </a:solidFill>
              </a:rPr>
              <a:t>随机和轮询策略的问题</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由于每个请求的连接时长不一样，如果采用简单的轮循或随机算法，都可能出现某些服务器当前连接数过大，而另一些服务器的连接过小的情况。这就造成了负载并非真正均衡。</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虽然，轮询或算法都可以通过加权重属性的方式进行负载调整，但加权方式难以应对动态变化。</a:t>
            </a:r>
          </a:p>
        </p:txBody>
      </p:sp>
      <p:pic>
        <p:nvPicPr>
          <p:cNvPr id="11" name="Picture 2" descr="https://raw.githubusercontent.com/dunwu/images/dev/snap/20210415171432.png">
            <a:extLst>
              <a:ext uri="{FF2B5EF4-FFF2-40B4-BE49-F238E27FC236}">
                <a16:creationId xmlns:a16="http://schemas.microsoft.com/office/drawing/2014/main" id="{36A246FE-EAC7-42D8-8395-4C60C0F3AD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00" y="1118085"/>
            <a:ext cx="6413500" cy="4621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356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负载均衡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最小活跃数算法</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9" name="矩形 8">
            <a:extLst>
              <a:ext uri="{FF2B5EF4-FFF2-40B4-BE49-F238E27FC236}">
                <a16:creationId xmlns:a16="http://schemas.microsoft.com/office/drawing/2014/main" id="{4B8C5BBB-B4FF-4A0A-BF8E-CD42FB3E1EC5}"/>
              </a:ext>
            </a:extLst>
          </p:cNvPr>
          <p:cNvSpPr/>
          <p:nvPr/>
        </p:nvSpPr>
        <p:spPr>
          <a:xfrm>
            <a:off x="6792588" y="1877809"/>
            <a:ext cx="5011681" cy="3782895"/>
          </a:xfrm>
          <a:prstGeom prst="rect">
            <a:avLst/>
          </a:prstGeom>
        </p:spPr>
        <p:txBody>
          <a:bodyPr wrap="square">
            <a:spAutoFit/>
          </a:bodyPr>
          <a:lstStyle/>
          <a:p>
            <a:pPr>
              <a:lnSpc>
                <a:spcPct val="150000"/>
              </a:lnSpc>
            </a:pPr>
            <a:r>
              <a:rPr lang="zh-CN" altLang="en-US" b="1" dirty="0">
                <a:solidFill>
                  <a:srgbClr val="D67A71"/>
                </a:solidFill>
              </a:rPr>
              <a:t>最小活跃数（</a:t>
            </a:r>
            <a:r>
              <a:rPr lang="en-US" altLang="zh-CN" b="1" dirty="0">
                <a:solidFill>
                  <a:srgbClr val="D67A71"/>
                </a:solidFill>
              </a:rPr>
              <a:t>Least Active</a:t>
            </a:r>
            <a:r>
              <a:rPr lang="zh-CN" altLang="en-US" b="1" dirty="0">
                <a:solidFill>
                  <a:srgbClr val="D67A71"/>
                </a:solidFill>
              </a:rPr>
              <a:t>）策略</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将请求分发到连接数</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请求数最少的候选服务器（目前处理请求最少的服务器）。</a:t>
            </a:r>
          </a:p>
          <a:p>
            <a:pPr>
              <a:lnSpc>
                <a:spcPct val="150000"/>
              </a:lnSpc>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最小活跃数算法会记录当前时刻，每个候选节点正在处理的连接数，然后选择连接数最小的节点。该策略能够动态、实时地反应服务器的当前状况，较为合理地将负责分配均匀，适用于对当前系统负载较为敏感的场景。</a:t>
            </a:r>
          </a:p>
        </p:txBody>
      </p:sp>
      <p:pic>
        <p:nvPicPr>
          <p:cNvPr id="7" name="Picture 2" descr="https://raw.githubusercontent.com/dunwu/images/dev/snap/20210415165935.png">
            <a:extLst>
              <a:ext uri="{FF2B5EF4-FFF2-40B4-BE49-F238E27FC236}">
                <a16:creationId xmlns:a16="http://schemas.microsoft.com/office/drawing/2014/main" id="{CD549DDF-3CEB-4AD1-BCC9-8BFB128F71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089" y="1368064"/>
            <a:ext cx="6413500" cy="3902299"/>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2BED7D4A-8BB6-4174-B5AC-304554D7A025}"/>
              </a:ext>
            </a:extLst>
          </p:cNvPr>
          <p:cNvSpPr/>
          <p:nvPr/>
        </p:nvSpPr>
        <p:spPr>
          <a:xfrm>
            <a:off x="640250" y="5223501"/>
            <a:ext cx="5891177" cy="874407"/>
          </a:xfrm>
          <a:prstGeom prst="rect">
            <a:avLst/>
          </a:prstGeom>
        </p:spPr>
        <p:txBody>
          <a:bodyPr wrap="square">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如图中，服务器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当前连接数最小，那么新到来的请求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6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就会被发送到服务器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上。</a:t>
            </a:r>
          </a:p>
        </p:txBody>
      </p:sp>
    </p:spTree>
    <p:extLst>
      <p:ext uri="{BB962C8B-B14F-4D97-AF65-F5344CB8AC3E}">
        <p14:creationId xmlns:p14="http://schemas.microsoft.com/office/powerpoint/2010/main" val="110100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负载均衡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哈希算法</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9" name="矩形 8">
            <a:extLst>
              <a:ext uri="{FF2B5EF4-FFF2-40B4-BE49-F238E27FC236}">
                <a16:creationId xmlns:a16="http://schemas.microsoft.com/office/drawing/2014/main" id="{4B8C5BBB-B4FF-4A0A-BF8E-CD42FB3E1EC5}"/>
              </a:ext>
            </a:extLst>
          </p:cNvPr>
          <p:cNvSpPr/>
          <p:nvPr/>
        </p:nvSpPr>
        <p:spPr>
          <a:xfrm>
            <a:off x="6693239" y="1219839"/>
            <a:ext cx="5011681" cy="4198393"/>
          </a:xfrm>
          <a:prstGeom prst="rect">
            <a:avLst/>
          </a:prstGeom>
        </p:spPr>
        <p:txBody>
          <a:bodyPr wrap="square">
            <a:spAutoFit/>
          </a:bodyPr>
          <a:lstStyle/>
          <a:p>
            <a:pPr>
              <a:lnSpc>
                <a:spcPct val="150000"/>
              </a:lnSpc>
            </a:pPr>
            <a:r>
              <a:rPr lang="zh-CN" altLang="en-US" b="1" dirty="0">
                <a:solidFill>
                  <a:srgbClr val="D67A71"/>
                </a:solidFill>
              </a:rPr>
              <a:t>哈希（</a:t>
            </a:r>
            <a:r>
              <a:rPr lang="en-US" altLang="zh-CN" b="1" dirty="0">
                <a:solidFill>
                  <a:srgbClr val="D67A71"/>
                </a:solidFill>
              </a:rPr>
              <a:t>IP Hash</a:t>
            </a:r>
            <a:r>
              <a:rPr lang="zh-CN" altLang="en-US" b="1" dirty="0">
                <a:solidFill>
                  <a:srgbClr val="D67A71"/>
                </a:solidFill>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算法根据一个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（可以是唯一</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ID</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等），通过哈希计算得到一个数值，用该数值在候选服务器列表的进行取模运算，得到的结果便是选中的服务器。</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可以保证同一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的客户端的请求会转发到同一台服务器上，用来实现会话粘滞（</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Sticky Session</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哈希策略保证特定用户总是请求到相同的服务器，若服务器宕机，会话会丢失。</a:t>
            </a:r>
          </a:p>
        </p:txBody>
      </p:sp>
      <p:pic>
        <p:nvPicPr>
          <p:cNvPr id="10" name="Picture 2" descr="https://raw.githubusercontent.com/dunwu/images/dev/snap/20210415172716.png">
            <a:extLst>
              <a:ext uri="{FF2B5EF4-FFF2-40B4-BE49-F238E27FC236}">
                <a16:creationId xmlns:a16="http://schemas.microsoft.com/office/drawing/2014/main" id="{58DCF64A-7AFF-46BF-9C6D-E857F925FE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44" y="1368064"/>
            <a:ext cx="6434595" cy="3901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519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圆角 17">
            <a:extLst>
              <a:ext uri="{FF2B5EF4-FFF2-40B4-BE49-F238E27FC236}">
                <a16:creationId xmlns:a16="http://schemas.microsoft.com/office/drawing/2014/main" id="{ACB14E70-3163-4AF1-B168-6BFB5745568F}"/>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19" name="Rectangle 2">
            <a:extLst>
              <a:ext uri="{FF2B5EF4-FFF2-40B4-BE49-F238E27FC236}">
                <a16:creationId xmlns:a16="http://schemas.microsoft.com/office/drawing/2014/main" id="{CC691A36-6C16-42FB-B9E1-521B6A9B081D}"/>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什么是分布式</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25" name="文本框 24">
            <a:extLst>
              <a:ext uri="{FF2B5EF4-FFF2-40B4-BE49-F238E27FC236}">
                <a16:creationId xmlns:a16="http://schemas.microsoft.com/office/drawing/2014/main" id="{03E2F6DB-FC7D-4ABA-A2EC-C6199EDEAC51}"/>
              </a:ext>
            </a:extLst>
          </p:cNvPr>
          <p:cNvSpPr txBox="1"/>
          <p:nvPr/>
        </p:nvSpPr>
        <p:spPr>
          <a:xfrm>
            <a:off x="1404486" y="1345907"/>
            <a:ext cx="9383028" cy="1422954"/>
          </a:xfrm>
          <a:prstGeom prst="rect">
            <a:avLst/>
          </a:prstGeom>
          <a:noFill/>
        </p:spPr>
        <p:txBody>
          <a:bodyPr wrap="square">
            <a:spAutoFit/>
          </a:bodyPr>
          <a:lstStyle/>
          <a:p>
            <a:pPr>
              <a:lnSpc>
                <a:spcPct val="150000"/>
              </a:lnSpc>
            </a:pPr>
            <a:r>
              <a:rPr lang="zh-CN" altLang="en-US" sz="2000" b="1" dirty="0">
                <a:solidFill>
                  <a:srgbClr val="D67A71"/>
                </a:solidFill>
                <a:latin typeface="+mn-ea"/>
                <a:cs typeface="+mn-ea"/>
              </a:rPr>
              <a:t>分布式系统</a:t>
            </a:r>
            <a:r>
              <a:rPr lang="zh-CN" altLang="en-US" sz="2000" dirty="0">
                <a:solidFill>
                  <a:schemeClr val="bg1">
                    <a:lumMod val="50000"/>
                  </a:schemeClr>
                </a:solidFill>
                <a:latin typeface="+mn-ea"/>
                <a:cs typeface="+mn-ea"/>
              </a:rPr>
              <a:t>是由一组通过网络进行通信、为了完成共同的任务而协调工作的计算机节点组成的系统。 分布式系统的出现是为了用廉价的、普通的机器完成单个计算机无法完成的计算、存储任务。</a:t>
            </a:r>
            <a:r>
              <a:rPr lang="zh-CN" altLang="en-US" sz="2000" b="1" dirty="0">
                <a:solidFill>
                  <a:srgbClr val="788BA9"/>
                </a:solidFill>
                <a:latin typeface="+mn-ea"/>
                <a:cs typeface="+mn-ea"/>
              </a:rPr>
              <a:t>其目的是利用更多的机器，处理更多的数据</a:t>
            </a:r>
            <a:r>
              <a:rPr lang="zh-CN" altLang="en-US" sz="2000" dirty="0">
                <a:solidFill>
                  <a:schemeClr val="bg1">
                    <a:lumMod val="50000"/>
                  </a:schemeClr>
                </a:solidFill>
                <a:latin typeface="+mn-ea"/>
                <a:cs typeface="+mn-ea"/>
              </a:rPr>
              <a:t>。</a:t>
            </a:r>
            <a:endParaRPr lang="en-US" altLang="zh-CN" sz="2000" dirty="0">
              <a:solidFill>
                <a:schemeClr val="bg1">
                  <a:lumMod val="50000"/>
                </a:schemeClr>
              </a:solidFill>
              <a:latin typeface="+mn-ea"/>
              <a:cs typeface="+mn-ea"/>
            </a:endParaRPr>
          </a:p>
        </p:txBody>
      </p:sp>
      <p:sp>
        <p:nvSpPr>
          <p:cNvPr id="27" name="文本框 26">
            <a:extLst>
              <a:ext uri="{FF2B5EF4-FFF2-40B4-BE49-F238E27FC236}">
                <a16:creationId xmlns:a16="http://schemas.microsoft.com/office/drawing/2014/main" id="{E3C3A62F-53CA-42C7-B0F2-4487E9AA6CA2}"/>
              </a:ext>
            </a:extLst>
          </p:cNvPr>
          <p:cNvSpPr txBox="1"/>
          <p:nvPr/>
        </p:nvSpPr>
        <p:spPr>
          <a:xfrm>
            <a:off x="1404486" y="3023806"/>
            <a:ext cx="9383028" cy="499624"/>
          </a:xfrm>
          <a:prstGeom prst="rect">
            <a:avLst/>
          </a:prstGeom>
          <a:noFill/>
        </p:spPr>
        <p:txBody>
          <a:bodyPr wrap="square">
            <a:spAutoFit/>
          </a:bodyPr>
          <a:lstStyle/>
          <a:p>
            <a:pPr>
              <a:lnSpc>
                <a:spcPct val="150000"/>
              </a:lnSpc>
            </a:pPr>
            <a:r>
              <a:rPr lang="zh-CN" altLang="en-US" sz="2000" dirty="0">
                <a:solidFill>
                  <a:schemeClr val="bg1">
                    <a:lumMod val="50000"/>
                  </a:schemeClr>
                </a:solidFill>
                <a:latin typeface="+mn-ea"/>
                <a:cs typeface="+mn-ea"/>
              </a:rPr>
              <a:t>大型系统的分布式系统架构也不是一蹴而就，而是遵循</a:t>
            </a:r>
            <a:r>
              <a:rPr lang="zh-CN" altLang="en-US" sz="2000" b="1" dirty="0">
                <a:solidFill>
                  <a:srgbClr val="788BA9"/>
                </a:solidFill>
                <a:latin typeface="+mn-ea"/>
                <a:cs typeface="+mn-ea"/>
              </a:rPr>
              <a:t>逐步进化</a:t>
            </a:r>
            <a:r>
              <a:rPr lang="zh-CN" altLang="en-US" sz="2000" dirty="0">
                <a:solidFill>
                  <a:schemeClr val="bg1">
                    <a:lumMod val="50000"/>
                  </a:schemeClr>
                </a:solidFill>
                <a:latin typeface="+mn-ea"/>
                <a:cs typeface="+mn-ea"/>
              </a:rPr>
              <a:t>的过程。</a:t>
            </a:r>
            <a:endParaRPr lang="en-US" altLang="zh-CN" sz="2000" dirty="0">
              <a:solidFill>
                <a:schemeClr val="bg1">
                  <a:lumMod val="50000"/>
                </a:schemeClr>
              </a:solidFill>
              <a:latin typeface="+mn-ea"/>
              <a:cs typeface="+mn-ea"/>
            </a:endParaRPr>
          </a:p>
        </p:txBody>
      </p:sp>
      <p:pic>
        <p:nvPicPr>
          <p:cNvPr id="1034" name="Picture 10">
            <a:extLst>
              <a:ext uri="{FF2B5EF4-FFF2-40B4-BE49-F238E27FC236}">
                <a16:creationId xmlns:a16="http://schemas.microsoft.com/office/drawing/2014/main" id="{BACF1606-F1B7-43A1-BC91-B230907782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5564" y="3778375"/>
            <a:ext cx="6769820" cy="2559838"/>
          </a:xfrm>
          <a:prstGeom prst="rect">
            <a:avLst/>
          </a:prstGeom>
          <a:noFill/>
          <a:extLst>
            <a:ext uri="{909E8E84-426E-40DD-AFC4-6F175D3DCCD1}">
              <a14:hiddenFill xmlns:a14="http://schemas.microsoft.com/office/drawing/2010/main">
                <a:solidFill>
                  <a:srgbClr val="FFFFFF"/>
                </a:solidFill>
              </a14:hiddenFill>
            </a:ext>
          </a:extLst>
        </p:spPr>
      </p:pic>
      <p:sp>
        <p:nvSpPr>
          <p:cNvPr id="28" name="文本框 27">
            <a:extLst>
              <a:ext uri="{FF2B5EF4-FFF2-40B4-BE49-F238E27FC236}">
                <a16:creationId xmlns:a16="http://schemas.microsoft.com/office/drawing/2014/main" id="{D1C5F456-107A-4E51-90C2-0B81C69096E0}"/>
              </a:ext>
            </a:extLst>
          </p:cNvPr>
          <p:cNvSpPr txBox="1"/>
          <p:nvPr/>
        </p:nvSpPr>
        <p:spPr>
          <a:xfrm>
            <a:off x="3872807" y="6338056"/>
            <a:ext cx="3929514" cy="418191"/>
          </a:xfrm>
          <a:prstGeom prst="rect">
            <a:avLst/>
          </a:prstGeom>
          <a:noFill/>
        </p:spPr>
        <p:txBody>
          <a:bodyPr wrap="square">
            <a:spAutoFit/>
          </a:bodyPr>
          <a:lstStyle/>
          <a:p>
            <a:pPr algn="ctr">
              <a:lnSpc>
                <a:spcPct val="150000"/>
              </a:lnSpc>
            </a:pPr>
            <a:r>
              <a:rPr lang="zh-CN" altLang="en-US" sz="1600" i="1" dirty="0">
                <a:solidFill>
                  <a:schemeClr val="bg1">
                    <a:lumMod val="50000"/>
                  </a:schemeClr>
                </a:solidFill>
                <a:latin typeface="+mn-ea"/>
                <a:cs typeface="+mn-ea"/>
              </a:rPr>
              <a:t>程序猿的进化</a:t>
            </a:r>
            <a:endParaRPr lang="en-US" altLang="zh-CN" sz="1600" i="1" dirty="0">
              <a:solidFill>
                <a:schemeClr val="bg1">
                  <a:lumMod val="50000"/>
                </a:schemeClr>
              </a:solidFill>
              <a:latin typeface="+mn-ea"/>
              <a:cs typeface="+mn-ea"/>
            </a:endParaRPr>
          </a:p>
        </p:txBody>
      </p:sp>
    </p:spTree>
    <p:extLst>
      <p:ext uri="{BB962C8B-B14F-4D97-AF65-F5344CB8AC3E}">
        <p14:creationId xmlns:p14="http://schemas.microsoft.com/office/powerpoint/2010/main" val="14496897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命名服务</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2" name="矩形 1">
            <a:extLst>
              <a:ext uri="{FF2B5EF4-FFF2-40B4-BE49-F238E27FC236}">
                <a16:creationId xmlns:a16="http://schemas.microsoft.com/office/drawing/2014/main" id="{0C9EE105-7787-4905-98AA-21D0E97083D7}"/>
              </a:ext>
            </a:extLst>
          </p:cNvPr>
          <p:cNvSpPr/>
          <p:nvPr/>
        </p:nvSpPr>
        <p:spPr>
          <a:xfrm>
            <a:off x="2459607" y="2160800"/>
            <a:ext cx="7636042" cy="2536400"/>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命名服务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就是指通过指定的名字来获取资源或者服务的地址。</a:t>
            </a: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上游一般通过命名服务发现所有的下游节点，并通过多种负载均衡方法把流量分配给下游节点。</a:t>
            </a: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当下游节点出现问题时，它可能会被隔离以提高负载均衡的效率。被隔离的节点定期被健康检查，成功后重新加入正常节点。</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代表产品有：</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Etcd</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Nacos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等。</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142600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命名服务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ZooKeeper</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 name="矩形 2">
            <a:extLst>
              <a:ext uri="{FF2B5EF4-FFF2-40B4-BE49-F238E27FC236}">
                <a16:creationId xmlns:a16="http://schemas.microsoft.com/office/drawing/2014/main" id="{A68AFE54-C6D7-4B83-9914-55C3AFADC1BA}"/>
              </a:ext>
            </a:extLst>
          </p:cNvPr>
          <p:cNvSpPr/>
          <p:nvPr/>
        </p:nvSpPr>
        <p:spPr>
          <a:xfrm>
            <a:off x="1183417" y="1268777"/>
            <a:ext cx="10328953" cy="954107"/>
          </a:xfrm>
          <a:prstGeom prst="rect">
            <a:avLst/>
          </a:prstGeom>
        </p:spPr>
        <p:txBody>
          <a:bodyPr wrap="square">
            <a:spAutoFit/>
          </a:bodyPr>
          <a:lstStyle/>
          <a:p>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是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Apache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的顶级项目。</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为分布式应用提供了高效且可靠的</a:t>
            </a:r>
            <a:r>
              <a:rPr lang="zh-CN" altLang="en-US" sz="1400" b="1" dirty="0">
                <a:solidFill>
                  <a:srgbClr val="D67A71"/>
                </a:solidFill>
                <a:latin typeface="微软雅黑" panose="020B0503020204020204" pitchFamily="34" charset="-122"/>
                <a:ea typeface="微软雅黑" panose="020B0503020204020204" pitchFamily="34" charset="-122"/>
                <a:cs typeface="+mn-ea"/>
              </a:rPr>
              <a:t>分布式协调服务</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，提供了诸如</a:t>
            </a:r>
            <a:r>
              <a:rPr lang="zh-CN" altLang="en-US" sz="1400" b="1" dirty="0">
                <a:solidFill>
                  <a:srgbClr val="788BA9"/>
                </a:solidFill>
                <a:latin typeface="微软雅黑" panose="020B0503020204020204" pitchFamily="34" charset="-122"/>
                <a:ea typeface="微软雅黑" panose="020B0503020204020204" pitchFamily="34" charset="-122"/>
                <a:cs typeface="+mn-ea"/>
              </a:rPr>
              <a:t>统一命名服务</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1400" b="1" dirty="0">
                <a:solidFill>
                  <a:srgbClr val="788BA9"/>
                </a:solidFill>
                <a:latin typeface="微软雅黑" panose="020B0503020204020204" pitchFamily="34" charset="-122"/>
                <a:ea typeface="微软雅黑" panose="020B0503020204020204" pitchFamily="34" charset="-122"/>
                <a:cs typeface="+mn-ea"/>
              </a:rPr>
              <a:t>配置管理</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和</a:t>
            </a:r>
            <a:r>
              <a:rPr lang="zh-CN" altLang="en-US" sz="1400" b="1" dirty="0">
                <a:solidFill>
                  <a:srgbClr val="788BA9"/>
                </a:solidFill>
                <a:latin typeface="微软雅黑" panose="020B0503020204020204" pitchFamily="34" charset="-122"/>
                <a:ea typeface="微软雅黑" panose="020B0503020204020204" pitchFamily="34" charset="-122"/>
                <a:cs typeface="+mn-ea"/>
              </a:rPr>
              <a:t>分布式锁</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等分布式的基础服务。在解决分布式数据一致性方面，</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并没有直接采用 </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算法，而是采用了名为 </a:t>
            </a:r>
            <a:r>
              <a:rPr lang="en-US" altLang="zh-CN" sz="1400" b="1" dirty="0">
                <a:solidFill>
                  <a:srgbClr val="D67A71"/>
                </a:solidFill>
                <a:latin typeface="微软雅黑" panose="020B0503020204020204" pitchFamily="34" charset="-122"/>
                <a:ea typeface="微软雅黑" panose="020B0503020204020204" pitchFamily="34" charset="-122"/>
                <a:cs typeface="+mn-ea"/>
              </a:rPr>
              <a:t>ZAB</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的一致性协议。</a:t>
            </a:r>
          </a:p>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很多大名鼎鼎的框架都基于 </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来实现分布式高可用，如：</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Dubbo</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Kafka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等。</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2" name="矩形 1">
            <a:extLst>
              <a:ext uri="{FF2B5EF4-FFF2-40B4-BE49-F238E27FC236}">
                <a16:creationId xmlns:a16="http://schemas.microsoft.com/office/drawing/2014/main" id="{E43CD24E-8D15-4250-B065-892FE5CC0965}"/>
              </a:ext>
            </a:extLst>
          </p:cNvPr>
          <p:cNvSpPr/>
          <p:nvPr/>
        </p:nvSpPr>
        <p:spPr>
          <a:xfrm>
            <a:off x="1183417" y="2563118"/>
            <a:ext cx="4410823" cy="307777"/>
          </a:xfrm>
          <a:prstGeom prst="rect">
            <a:avLst/>
          </a:prstGeom>
        </p:spPr>
        <p:txBody>
          <a:bodyPr wrap="non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ZooKeeper 的</a:t>
            </a:r>
            <a:r>
              <a:rPr lang="zh-CN" altLang="en-US" sz="1400" b="1" dirty="0">
                <a:solidFill>
                  <a:srgbClr val="D67A71"/>
                </a:solidFill>
                <a:latin typeface="微软雅黑" panose="020B0503020204020204" pitchFamily="34" charset="-122"/>
                <a:ea typeface="微软雅黑" panose="020B0503020204020204" pitchFamily="34" charset="-122"/>
                <a:cs typeface="+mn-ea"/>
              </a:rPr>
              <a:t>数据模型</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是一个</a:t>
            </a:r>
            <a:r>
              <a:rPr lang="zh-CN" altLang="en-US" sz="1400" b="1" dirty="0">
                <a:solidFill>
                  <a:srgbClr val="788BA9"/>
                </a:solidFill>
                <a:latin typeface="微软雅黑" panose="020B0503020204020204" pitchFamily="34" charset="-122"/>
                <a:ea typeface="微软雅黑" panose="020B0503020204020204" pitchFamily="34" charset="-122"/>
                <a:cs typeface="+mn-ea"/>
              </a:rPr>
              <a:t>树形结构的文件系统</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4" name="矩形 3">
            <a:extLst>
              <a:ext uri="{FF2B5EF4-FFF2-40B4-BE49-F238E27FC236}">
                <a16:creationId xmlns:a16="http://schemas.microsoft.com/office/drawing/2014/main" id="{BB088F4E-F1A7-4914-B41E-BBA7BDBF3EF4}"/>
              </a:ext>
            </a:extLst>
          </p:cNvPr>
          <p:cNvSpPr/>
          <p:nvPr/>
        </p:nvSpPr>
        <p:spPr>
          <a:xfrm>
            <a:off x="5880009" y="2563118"/>
            <a:ext cx="6096000" cy="2677656"/>
          </a:xfrm>
          <a:prstGeom prst="rect">
            <a:avLst/>
          </a:prstGeom>
        </p:spPr>
        <p:txBody>
          <a:bodyPr>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ZooKeeper 的</a:t>
            </a:r>
            <a:r>
              <a:rPr lang="zh-CN" altLang="en-US" sz="1400" b="1" dirty="0">
                <a:solidFill>
                  <a:srgbClr val="D67A71"/>
                </a:solidFill>
                <a:latin typeface="微软雅黑" panose="020B0503020204020204" pitchFamily="34" charset="-122"/>
                <a:ea typeface="微软雅黑" panose="020B0503020204020204" pitchFamily="34" charset="-122"/>
                <a:cs typeface="+mn-ea"/>
              </a:rPr>
              <a:t>特性</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p>
          <a:p>
            <a:endPar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顺序一致性</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采用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CAP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CP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模型，数据是强一致的。</a:t>
            </a: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原子性</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：所有事务请求的处理结果在整个集群中所有机器上的应用情况是一致的，即整个集群要么都成功应用了某个事务，要么都没有应用。 实现方式可见：事务</a:t>
            </a: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单一视图</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：无论客户端连接的是哪个 Zookeeper 服务器，其看到的服务端数据模型都是一致的。</a:t>
            </a: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高性能</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 ZooKeeper 将数据全量存储在内存中，所以其性能很高。由于 ZooKeeper 的写操作都是基于事务的，因此 ZooKeeper 适合读多写少的场景；如果写操作频繁，性能会大大下滑。</a:t>
            </a: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高可用</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 基于副本和选举机制实现。此外 ZooKeeper 支持故障恢复。</a:t>
            </a:r>
          </a:p>
        </p:txBody>
      </p:sp>
      <p:pic>
        <p:nvPicPr>
          <p:cNvPr id="2052" name="Picture 4" descr="img">
            <a:extLst>
              <a:ext uri="{FF2B5EF4-FFF2-40B4-BE49-F238E27FC236}">
                <a16:creationId xmlns:a16="http://schemas.microsoft.com/office/drawing/2014/main" id="{598CDC08-550B-4B90-833E-A1BA62E1B8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5469" y="3045555"/>
            <a:ext cx="2797497" cy="3472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331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命名服务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ZooKeeper</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 name="矩形 2">
            <a:extLst>
              <a:ext uri="{FF2B5EF4-FFF2-40B4-BE49-F238E27FC236}">
                <a16:creationId xmlns:a16="http://schemas.microsoft.com/office/drawing/2014/main" id="{A68AFE54-C6D7-4B83-9914-55C3AFADC1BA}"/>
              </a:ext>
            </a:extLst>
          </p:cNvPr>
          <p:cNvSpPr/>
          <p:nvPr/>
        </p:nvSpPr>
        <p:spPr>
          <a:xfrm>
            <a:off x="1255335" y="1088530"/>
            <a:ext cx="10328953" cy="1169551"/>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Zookeeper 集群是一个基于</a:t>
            </a:r>
            <a:r>
              <a:rPr lang="zh-CN" altLang="en-US" sz="1400" b="1" dirty="0">
                <a:solidFill>
                  <a:srgbClr val="D67A71"/>
                </a:solidFill>
                <a:latin typeface="微软雅黑" panose="020B0503020204020204" pitchFamily="34" charset="-122"/>
                <a:ea typeface="微软雅黑" panose="020B0503020204020204" pitchFamily="34" charset="-122"/>
                <a:cs typeface="+mn-ea"/>
              </a:rPr>
              <a:t>主从复制</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的高可用集群，每个服务器承担如下三种角色中的一种</a:t>
            </a: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Leader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 - 它负责发起并维护与各 Follwer 及 Observer 间的心跳。</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Follower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 - 它会响应 Leader 的心跳。Follower 可直接处理并返回客户端的读请求，同时会将写请求转发给 Leader 处理，并且负责在 Leader 处理写请求时对请求进行投票。一个 Zookeeper 集群可能同时存在多个 Follower。</a:t>
            </a: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Observer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 - 角色与 Follower 类似，但是无投票权。</a:t>
            </a:r>
          </a:p>
        </p:txBody>
      </p:sp>
      <p:pic>
        <p:nvPicPr>
          <p:cNvPr id="1026" name="Picture 2" descr="img">
            <a:extLst>
              <a:ext uri="{FF2B5EF4-FFF2-40B4-BE49-F238E27FC236}">
                <a16:creationId xmlns:a16="http://schemas.microsoft.com/office/drawing/2014/main" id="{8A70E0B0-D3E2-4BFB-8970-CCF2486A2F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08944"/>
            <a:ext cx="4454044" cy="25175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g">
            <a:extLst>
              <a:ext uri="{FF2B5EF4-FFF2-40B4-BE49-F238E27FC236}">
                <a16:creationId xmlns:a16="http://schemas.microsoft.com/office/drawing/2014/main" id="{7F1B6ABD-0A58-4A06-9EC9-1D916083F6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5851" y="3821986"/>
            <a:ext cx="3452366" cy="25044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g">
            <a:extLst>
              <a:ext uri="{FF2B5EF4-FFF2-40B4-BE49-F238E27FC236}">
                <a16:creationId xmlns:a16="http://schemas.microsoft.com/office/drawing/2014/main" id="{96A095E4-B7E4-4F62-ABA0-0D52DA557D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1032" y="3821987"/>
            <a:ext cx="4430968" cy="2504486"/>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98ECAA1D-BF88-415E-A11A-0E1A99D61A83}"/>
              </a:ext>
            </a:extLst>
          </p:cNvPr>
          <p:cNvSpPr/>
          <p:nvPr/>
        </p:nvSpPr>
        <p:spPr>
          <a:xfrm>
            <a:off x="8679413" y="6313791"/>
            <a:ext cx="2615448" cy="523220"/>
          </a:xfrm>
          <a:prstGeom prst="rect">
            <a:avLst/>
          </a:prstGeom>
        </p:spPr>
        <p:txBody>
          <a:bodyPr wrap="square" anchor="ctr">
            <a:spAutoFit/>
          </a:bodyPr>
          <a:lstStyle/>
          <a:p>
            <a:pPr algn="ct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写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Follower/Observer</a:t>
            </a:r>
          </a:p>
          <a:p>
            <a:pPr algn="ctr"/>
            <a:endPar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11" name="矩形 10">
            <a:extLst>
              <a:ext uri="{FF2B5EF4-FFF2-40B4-BE49-F238E27FC236}">
                <a16:creationId xmlns:a16="http://schemas.microsoft.com/office/drawing/2014/main" id="{9B2BAAAB-CF44-4949-9A39-A9B91B94F875}"/>
              </a:ext>
            </a:extLst>
          </p:cNvPr>
          <p:cNvSpPr/>
          <p:nvPr/>
        </p:nvSpPr>
        <p:spPr>
          <a:xfrm>
            <a:off x="1527996" y="6326473"/>
            <a:ext cx="1173173" cy="307777"/>
          </a:xfrm>
          <a:prstGeom prst="rect">
            <a:avLst/>
          </a:prstGeom>
        </p:spPr>
        <p:txBody>
          <a:bodyPr wrap="square">
            <a:spAutoFit/>
          </a:bodyPr>
          <a:lstStyle/>
          <a:p>
            <a:pPr algn="ct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读操作</a:t>
            </a:r>
          </a:p>
        </p:txBody>
      </p:sp>
      <p:sp>
        <p:nvSpPr>
          <p:cNvPr id="12" name="矩形 11">
            <a:extLst>
              <a:ext uri="{FF2B5EF4-FFF2-40B4-BE49-F238E27FC236}">
                <a16:creationId xmlns:a16="http://schemas.microsoft.com/office/drawing/2014/main" id="{F7CCEFB9-4A3F-457D-AB30-928E12AA38DA}"/>
              </a:ext>
            </a:extLst>
          </p:cNvPr>
          <p:cNvSpPr/>
          <p:nvPr/>
        </p:nvSpPr>
        <p:spPr>
          <a:xfrm>
            <a:off x="5040169" y="6339875"/>
            <a:ext cx="2615448" cy="523220"/>
          </a:xfrm>
          <a:prstGeom prst="rect">
            <a:avLst/>
          </a:prstGeom>
        </p:spPr>
        <p:txBody>
          <a:bodyPr wrap="square" anchor="ctr">
            <a:spAutoFit/>
          </a:bodyPr>
          <a:lstStyle/>
          <a:p>
            <a:pPr algn="ct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写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Leader</a:t>
            </a:r>
          </a:p>
          <a:p>
            <a:pPr algn="ctr"/>
            <a:endPar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矩形 3">
            <a:extLst>
              <a:ext uri="{FF2B5EF4-FFF2-40B4-BE49-F238E27FC236}">
                <a16:creationId xmlns:a16="http://schemas.microsoft.com/office/drawing/2014/main" id="{5DEEA2C8-0DAC-48BD-9363-2161BD1B84FF}"/>
              </a:ext>
            </a:extLst>
          </p:cNvPr>
          <p:cNvSpPr/>
          <p:nvPr/>
        </p:nvSpPr>
        <p:spPr>
          <a:xfrm>
            <a:off x="1202477" y="2271123"/>
            <a:ext cx="10328953" cy="1600438"/>
          </a:xfrm>
          <a:prstGeom prst="rect">
            <a:avLst/>
          </a:prstGeom>
        </p:spPr>
        <p:txBody>
          <a:bodyPr wrap="square">
            <a:spAutoFit/>
          </a:bodyPr>
          <a:lstStyle/>
          <a:p>
            <a:r>
              <a:rPr lang="zh-CN" altLang="en-US" sz="1400" b="1" dirty="0">
                <a:solidFill>
                  <a:srgbClr val="D67A71"/>
                </a:solidFill>
                <a:latin typeface="微软雅黑" panose="020B0503020204020204" pitchFamily="34" charset="-122"/>
                <a:ea typeface="微软雅黑" panose="020B0503020204020204" pitchFamily="34" charset="-122"/>
                <a:cs typeface="+mn-ea"/>
              </a:rPr>
              <a:t>事务</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：ZooKeeper 具备严格的顺序访问控制能力。为了保证事务的顺序一致性，ZooKeeper 采用了递增的事务 id 号（</a:t>
            </a:r>
            <a:r>
              <a:rPr lang="zh-CN" altLang="en-US" sz="1400" b="1" dirty="0">
                <a:solidFill>
                  <a:srgbClr val="788BA9"/>
                </a:solidFill>
                <a:latin typeface="微软雅黑" panose="020B0503020204020204" pitchFamily="34" charset="-122"/>
                <a:ea typeface="微软雅黑" panose="020B0503020204020204" pitchFamily="34" charset="-122"/>
                <a:cs typeface="+mn-ea"/>
              </a:rPr>
              <a:t>zxid</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）来标识事务。</a:t>
            </a:r>
          </a:p>
          <a:p>
            <a:r>
              <a:rPr lang="zh-CN" altLang="en-US" sz="1400" b="1" dirty="0">
                <a:solidFill>
                  <a:srgbClr val="D67A71"/>
                </a:solidFill>
                <a:latin typeface="微软雅黑" panose="020B0503020204020204" pitchFamily="34" charset="-122"/>
                <a:ea typeface="微软雅黑" panose="020B0503020204020204" pitchFamily="34" charset="-122"/>
                <a:cs typeface="+mn-ea"/>
              </a:rPr>
              <a:t>观察</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：客户端注册监听它关心的 znode，当 znode 状态发生变化（数据变化、子节点增减变化）时，ZooKeeper 服务会通知客户端。</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400" b="1" dirty="0">
                <a:solidFill>
                  <a:srgbClr val="D67A71"/>
                </a:solidFill>
                <a:latin typeface="微软雅黑" panose="020B0503020204020204" pitchFamily="34" charset="-122"/>
                <a:ea typeface="微软雅黑" panose="020B0503020204020204" pitchFamily="34" charset="-122"/>
                <a:cs typeface="+mn-ea"/>
              </a:rPr>
              <a:t>会话</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客户端通过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TCP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长连接连接到 </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服务集群。会话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(Session)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从第一次连接开始就已经建立，之后通过心跳检测机制来保持有效的会话状态。每个会话都会有一个超时时间，若服务器在超时时间内没有收到任何请求，则相应会话被视为过期。</a:t>
            </a:r>
          </a:p>
        </p:txBody>
      </p:sp>
    </p:spTree>
    <p:extLst>
      <p:ext uri="{BB962C8B-B14F-4D97-AF65-F5344CB8AC3E}">
        <p14:creationId xmlns:p14="http://schemas.microsoft.com/office/powerpoint/2010/main" val="2618271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命名服务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ZooKeeper</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 name="矩形 2">
            <a:extLst>
              <a:ext uri="{FF2B5EF4-FFF2-40B4-BE49-F238E27FC236}">
                <a16:creationId xmlns:a16="http://schemas.microsoft.com/office/drawing/2014/main" id="{A68AFE54-C6D7-4B83-9914-55C3AFADC1BA}"/>
              </a:ext>
            </a:extLst>
          </p:cNvPr>
          <p:cNvSpPr/>
          <p:nvPr/>
        </p:nvSpPr>
        <p:spPr>
          <a:xfrm>
            <a:off x="3525925" y="1108703"/>
            <a:ext cx="6018768" cy="1169551"/>
          </a:xfrm>
          <a:prstGeom prst="rect">
            <a:avLst/>
          </a:prstGeom>
        </p:spPr>
        <p:txBody>
          <a:bodyPr wrap="square">
            <a:spAutoFit/>
          </a:bodyPr>
          <a:lstStyle/>
          <a:p>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协议是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Zookeeper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专门设计的一种支持崩溃恢复的原子广播协议。</a:t>
            </a:r>
          </a:p>
          <a:p>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协议是 </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的数据一致性和高可用解决方案。</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协议定义了两个可以无限循环的流程：</a:t>
            </a: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选举 </a:t>
            </a:r>
            <a:r>
              <a:rPr lang="en-US" altLang="zh-CN" sz="1400" b="1" dirty="0">
                <a:solidFill>
                  <a:srgbClr val="788BA9"/>
                </a:solidFill>
                <a:latin typeface="微软雅黑" panose="020B0503020204020204" pitchFamily="34" charset="-122"/>
                <a:ea typeface="微软雅黑" panose="020B0503020204020204" pitchFamily="34" charset="-122"/>
                <a:cs typeface="+mn-ea"/>
              </a:rPr>
              <a:t>Leader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用于故障恢复，从而保证高可用。</a:t>
            </a: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原子广播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用于主从同步，从而保证数据一致性。</a:t>
            </a:r>
          </a:p>
        </p:txBody>
      </p:sp>
      <p:sp>
        <p:nvSpPr>
          <p:cNvPr id="5" name="矩形 4">
            <a:extLst>
              <a:ext uri="{FF2B5EF4-FFF2-40B4-BE49-F238E27FC236}">
                <a16:creationId xmlns:a16="http://schemas.microsoft.com/office/drawing/2014/main" id="{3730548A-F866-4B74-B4EE-3AEC81CE2B6F}"/>
              </a:ext>
            </a:extLst>
          </p:cNvPr>
          <p:cNvSpPr/>
          <p:nvPr/>
        </p:nvSpPr>
        <p:spPr>
          <a:xfrm>
            <a:off x="857950" y="2554494"/>
            <a:ext cx="4840665" cy="3108543"/>
          </a:xfrm>
          <a:prstGeom prst="rect">
            <a:avLst/>
          </a:prstGeom>
        </p:spPr>
        <p:txBody>
          <a:bodyPr wrap="square">
            <a:spAutoFit/>
          </a:bodyPr>
          <a:lstStyle/>
          <a:p>
            <a:r>
              <a:rPr lang="zh-CN" altLang="en-US" sz="1400" b="1" dirty="0">
                <a:solidFill>
                  <a:srgbClr val="D67A71"/>
                </a:solidFill>
                <a:latin typeface="微软雅黑" panose="020B0503020204020204" pitchFamily="34" charset="-122"/>
                <a:ea typeface="微软雅黑" panose="020B0503020204020204" pitchFamily="34" charset="-122"/>
                <a:cs typeface="+mn-ea"/>
              </a:rPr>
              <a:t>选举 </a:t>
            </a:r>
            <a:r>
              <a:rPr lang="en-US" altLang="zh-CN" sz="1400" b="1" dirty="0">
                <a:solidFill>
                  <a:srgbClr val="D67A71"/>
                </a:solidFill>
                <a:latin typeface="微软雅黑" panose="020B0503020204020204" pitchFamily="34" charset="-122"/>
                <a:ea typeface="微软雅黑" panose="020B0503020204020204" pitchFamily="34" charset="-122"/>
                <a:cs typeface="+mn-ea"/>
              </a:rPr>
              <a:t>Leader</a:t>
            </a:r>
          </a:p>
          <a:p>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集群采用一主（称为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）多从（称为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Follower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）模式，主从节点通过副本机制保证数据一致。</a:t>
            </a:r>
          </a:p>
          <a:p>
            <a:r>
              <a:rPr lang="zh-CN" altLang="en-US" sz="1400" b="1" dirty="0">
                <a:solidFill>
                  <a:srgbClr val="788BA9"/>
                </a:solidFill>
                <a:latin typeface="微软雅黑" panose="020B0503020204020204" pitchFamily="34" charset="-122"/>
                <a:ea typeface="微软雅黑" panose="020B0503020204020204" pitchFamily="34" charset="-122"/>
                <a:cs typeface="+mn-ea"/>
              </a:rPr>
              <a:t>如果 </a:t>
            </a:r>
            <a:r>
              <a:rPr lang="en-US" altLang="zh-CN" sz="1400" b="1" dirty="0">
                <a:solidFill>
                  <a:srgbClr val="788BA9"/>
                </a:solidFill>
                <a:latin typeface="微软雅黑" panose="020B0503020204020204" pitchFamily="34" charset="-122"/>
                <a:ea typeface="微软雅黑" panose="020B0503020204020204" pitchFamily="34" charset="-122"/>
                <a:cs typeface="+mn-ea"/>
              </a:rPr>
              <a:t>Follower </a:t>
            </a:r>
            <a:r>
              <a:rPr lang="zh-CN" altLang="en-US" sz="1400" b="1" dirty="0">
                <a:solidFill>
                  <a:srgbClr val="788BA9"/>
                </a:solidFill>
                <a:latin typeface="微软雅黑" panose="020B0503020204020204" pitchFamily="34" charset="-122"/>
                <a:ea typeface="微软雅黑" panose="020B0503020204020204" pitchFamily="34" charset="-122"/>
                <a:cs typeface="+mn-ea"/>
              </a:rPr>
              <a:t>节点挂了</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集群中的每个节点都会单独在内存中维护自身的状态，并且各节点之间都保持着通讯，只要集群中有半数机器能够正常工作，那么整个集群就可以正常提供服务。</a:t>
            </a:r>
          </a:p>
          <a:p>
            <a:r>
              <a:rPr lang="zh-CN" altLang="en-US" sz="1400" b="1" dirty="0">
                <a:solidFill>
                  <a:srgbClr val="788BA9"/>
                </a:solidFill>
                <a:latin typeface="微软雅黑" panose="020B0503020204020204" pitchFamily="34" charset="-122"/>
                <a:ea typeface="微软雅黑" panose="020B0503020204020204" pitchFamily="34" charset="-122"/>
                <a:cs typeface="+mn-ea"/>
              </a:rPr>
              <a:t>如果 </a:t>
            </a:r>
            <a:r>
              <a:rPr lang="en-US" altLang="zh-CN" sz="1400" b="1" dirty="0">
                <a:solidFill>
                  <a:srgbClr val="788BA9"/>
                </a:solidFill>
                <a:latin typeface="微软雅黑" panose="020B0503020204020204" pitchFamily="34" charset="-122"/>
                <a:ea typeface="微软雅黑" panose="020B0503020204020204" pitchFamily="34" charset="-122"/>
                <a:cs typeface="+mn-ea"/>
              </a:rPr>
              <a:t>Leader </a:t>
            </a:r>
            <a:r>
              <a:rPr lang="zh-CN" altLang="en-US" sz="1400" b="1" dirty="0">
                <a:solidFill>
                  <a:srgbClr val="788BA9"/>
                </a:solidFill>
                <a:latin typeface="微软雅黑" panose="020B0503020204020204" pitchFamily="34" charset="-122"/>
                <a:ea typeface="微软雅黑" panose="020B0503020204020204" pitchFamily="34" charset="-122"/>
                <a:cs typeface="+mn-ea"/>
              </a:rPr>
              <a:t>节点挂了</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如果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节点挂了，系统就不能正常工作了。此时，需要通过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协议的选举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机制来进行故障恢复。</a:t>
            </a:r>
          </a:p>
          <a:p>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协议的选举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机制简单来说，就是：</a:t>
            </a:r>
            <a:r>
              <a:rPr lang="zh-CN" altLang="en-US" sz="1400" b="1" dirty="0">
                <a:solidFill>
                  <a:srgbClr val="788BA9"/>
                </a:solidFill>
                <a:latin typeface="微软雅黑" panose="020B0503020204020204" pitchFamily="34" charset="-122"/>
                <a:ea typeface="微软雅黑" panose="020B0503020204020204" pitchFamily="34" charset="-122"/>
                <a:cs typeface="+mn-ea"/>
              </a:rPr>
              <a:t>基于过半选举机制产生新的 </a:t>
            </a:r>
            <a:r>
              <a:rPr lang="en-US" altLang="zh-CN" sz="1400" b="1" dirty="0">
                <a:solidFill>
                  <a:srgbClr val="788BA9"/>
                </a:solidFill>
                <a:latin typeface="微软雅黑" panose="020B0503020204020204" pitchFamily="34" charset="-122"/>
                <a:ea typeface="微软雅黑" panose="020B0503020204020204" pitchFamily="34" charset="-122"/>
                <a:cs typeface="+mn-ea"/>
              </a:rPr>
              <a:t>Leader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，之后其他机器将从新的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上同步状态，当有过半机器完成状态同步后，就退出选举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模式，进入原子广播模式。</a:t>
            </a:r>
          </a:p>
        </p:txBody>
      </p:sp>
      <p:pic>
        <p:nvPicPr>
          <p:cNvPr id="3075" name="Picture 3" descr="img">
            <a:extLst>
              <a:ext uri="{FF2B5EF4-FFF2-40B4-BE49-F238E27FC236}">
                <a16:creationId xmlns:a16="http://schemas.microsoft.com/office/drawing/2014/main" id="{D124D921-60FD-4250-AA6D-7E1D407BD2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7832" y="4327903"/>
            <a:ext cx="4043364" cy="2285403"/>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a:extLst>
              <a:ext uri="{FF2B5EF4-FFF2-40B4-BE49-F238E27FC236}">
                <a16:creationId xmlns:a16="http://schemas.microsoft.com/office/drawing/2014/main" id="{73578B22-CC54-4B72-9AAD-C947A102551C}"/>
              </a:ext>
            </a:extLst>
          </p:cNvPr>
          <p:cNvSpPr/>
          <p:nvPr/>
        </p:nvSpPr>
        <p:spPr>
          <a:xfrm>
            <a:off x="6493385" y="2554494"/>
            <a:ext cx="5578750" cy="1815882"/>
          </a:xfrm>
          <a:prstGeom prst="rect">
            <a:avLst/>
          </a:prstGeom>
        </p:spPr>
        <p:txBody>
          <a:bodyPr wrap="square">
            <a:spAutoFit/>
          </a:bodyPr>
          <a:lstStyle/>
          <a:p>
            <a:r>
              <a:rPr lang="zh-CN" altLang="en-US" sz="1400" b="1" dirty="0">
                <a:solidFill>
                  <a:srgbClr val="D67A71"/>
                </a:solidFill>
                <a:latin typeface="微软雅黑" panose="020B0503020204020204" pitchFamily="34" charset="-122"/>
                <a:ea typeface="微软雅黑" panose="020B0503020204020204" pitchFamily="34" charset="-122"/>
                <a:cs typeface="+mn-ea"/>
              </a:rPr>
              <a:t>原子广播</a:t>
            </a:r>
            <a:endParaRPr lang="en-US" altLang="zh-CN" sz="1400" b="1" dirty="0">
              <a:solidFill>
                <a:srgbClr val="D67A71"/>
              </a:solidFill>
              <a:latin typeface="微软雅黑" panose="020B0503020204020204" pitchFamily="34" charset="-122"/>
              <a:ea typeface="微软雅黑" panose="020B0503020204020204" pitchFamily="34" charset="-122"/>
              <a:cs typeface="+mn-ea"/>
            </a:endParaRPr>
          </a:p>
          <a:p>
            <a:r>
              <a:rPr lang="zh-CN" altLang="en-US" sz="1400" b="1" dirty="0">
                <a:solidFill>
                  <a:srgbClr val="788BA9"/>
                </a:solidFill>
                <a:latin typeface="微软雅黑" panose="020B0503020204020204" pitchFamily="34" charset="-122"/>
                <a:ea typeface="微软雅黑" panose="020B0503020204020204" pitchFamily="34" charset="-122"/>
                <a:cs typeface="+mn-ea"/>
              </a:rPr>
              <a:t>所有的写请求都会被转发给 </a:t>
            </a:r>
            <a:r>
              <a:rPr lang="en-US" altLang="zh-CN" sz="1400" b="1" dirty="0">
                <a:solidFill>
                  <a:srgbClr val="788BA9"/>
                </a:solidFill>
                <a:latin typeface="微软雅黑" panose="020B0503020204020204" pitchFamily="34" charset="-122"/>
                <a:ea typeface="微软雅黑" panose="020B0503020204020204" pitchFamily="34" charset="-122"/>
                <a:cs typeface="+mn-ea"/>
              </a:rPr>
              <a:t>Leader</a:t>
            </a:r>
            <a:r>
              <a:rPr lang="zh-CN" altLang="en-US" sz="1400" b="1" dirty="0">
                <a:solidFill>
                  <a:srgbClr val="788BA9"/>
                </a:solidFill>
                <a:latin typeface="微软雅黑" panose="020B0503020204020204" pitchFamily="34" charset="-122"/>
                <a:ea typeface="微软雅黑" panose="020B0503020204020204" pitchFamily="34" charset="-122"/>
                <a:cs typeface="+mn-ea"/>
              </a:rPr>
              <a:t>，</a:t>
            </a:r>
            <a:r>
              <a:rPr lang="en-US" altLang="zh-CN" sz="1400" b="1" dirty="0">
                <a:solidFill>
                  <a:srgbClr val="788BA9"/>
                </a:solidFill>
                <a:latin typeface="微软雅黑" panose="020B0503020204020204" pitchFamily="34" charset="-122"/>
                <a:ea typeface="微软雅黑" panose="020B0503020204020204" pitchFamily="34" charset="-122"/>
                <a:cs typeface="+mn-ea"/>
              </a:rPr>
              <a:t>Leader </a:t>
            </a:r>
            <a:r>
              <a:rPr lang="zh-CN" altLang="en-US" sz="1400" b="1" dirty="0">
                <a:solidFill>
                  <a:srgbClr val="788BA9"/>
                </a:solidFill>
                <a:latin typeface="微软雅黑" panose="020B0503020204020204" pitchFamily="34" charset="-122"/>
                <a:ea typeface="微软雅黑" panose="020B0503020204020204" pitchFamily="34" charset="-122"/>
                <a:cs typeface="+mn-ea"/>
              </a:rPr>
              <a:t>会以原子广播的方式通知 </a:t>
            </a:r>
            <a:r>
              <a:rPr lang="en-US" altLang="zh-CN" sz="1400" b="1" dirty="0">
                <a:solidFill>
                  <a:srgbClr val="788BA9"/>
                </a:solidFill>
                <a:latin typeface="微软雅黑" panose="020B0503020204020204" pitchFamily="34" charset="-122"/>
                <a:ea typeface="微软雅黑" panose="020B0503020204020204" pitchFamily="34" charset="-122"/>
                <a:cs typeface="+mn-ea"/>
              </a:rPr>
              <a:t>Follow</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。当半数以上的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Follow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已经更新状态持久化后，</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才会提交这个更新，然后客户端才会收到一个更新成功的响应。这有些类似数据库中的两阶段提交协议。</a:t>
            </a:r>
          </a:p>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在整个消息的广播过程中，</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服务器会每个事务请求生成对应的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Proposal</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，并为其分配一个全局唯一的递增的事务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ID(ZXID)</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，之后再对其进行广播。</a:t>
            </a:r>
          </a:p>
        </p:txBody>
      </p:sp>
    </p:spTree>
    <p:extLst>
      <p:ext uri="{BB962C8B-B14F-4D97-AF65-F5344CB8AC3E}">
        <p14:creationId xmlns:p14="http://schemas.microsoft.com/office/powerpoint/2010/main" val="940622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负载均衡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一致性哈希算法</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9" name="矩形 8">
            <a:extLst>
              <a:ext uri="{FF2B5EF4-FFF2-40B4-BE49-F238E27FC236}">
                <a16:creationId xmlns:a16="http://schemas.microsoft.com/office/drawing/2014/main" id="{4B8C5BBB-B4FF-4A0A-BF8E-CD42FB3E1EC5}"/>
              </a:ext>
            </a:extLst>
          </p:cNvPr>
          <p:cNvSpPr/>
          <p:nvPr/>
        </p:nvSpPr>
        <p:spPr>
          <a:xfrm>
            <a:off x="5510661" y="668509"/>
            <a:ext cx="6518184" cy="5860387"/>
          </a:xfrm>
          <a:prstGeom prst="rect">
            <a:avLst/>
          </a:prstGeom>
        </p:spPr>
        <p:txBody>
          <a:bodyPr wrap="square">
            <a:spAutoFit/>
          </a:bodyPr>
          <a:lstStyle/>
          <a:p>
            <a:pPr>
              <a:lnSpc>
                <a:spcPct val="150000"/>
              </a:lnSpc>
            </a:pPr>
            <a:r>
              <a:rPr lang="zh-CN" altLang="en-US" b="1" dirty="0">
                <a:solidFill>
                  <a:srgbClr val="788BA9"/>
                </a:solidFill>
              </a:rPr>
              <a:t>算法思想</a:t>
            </a:r>
            <a:endParaRPr lang="en-US" altLang="zh-CN" dirty="0"/>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将所有的存储节点排列在首尾相接 的</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Hash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环上，每个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在计算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Hash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后会顺时针找到临接的存储节点 存放。而当有节点加 或退出时，仅影响该节点在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Hash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环上顺时针相邻的后续节点。</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endParaRPr lang="en-US" altLang="zh-CN" dirty="0"/>
          </a:p>
          <a:p>
            <a:pPr>
              <a:lnSpc>
                <a:spcPct val="150000"/>
              </a:lnSpc>
            </a:pPr>
            <a:r>
              <a:rPr lang="zh-CN" altLang="en-US" b="1" dirty="0">
                <a:solidFill>
                  <a:srgbClr val="788BA9"/>
                </a:solidFill>
              </a:rPr>
              <a:t>优缺点</a:t>
            </a:r>
            <a:endParaRPr lang="en-US" altLang="zh-CN" b="1" dirty="0">
              <a:solidFill>
                <a:srgbClr val="788BA9"/>
              </a:solidFill>
            </a:endParaRP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优点：加入和删除节点只影响哈希环中顺时针方向的相邻的节点，对其他节点无影响。</a:t>
            </a: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缺点：加减节点会造成哈希环中部分数据无法命中。当使用少量节点时，节点变化将大范围影响哈希环中数据映射，不适合少量数据节点的分布式方案。</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因为一致性哈希分区的这些缺点，一些分布式系统采用虚拟哈希槽对一致性哈希进行改进，比如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Redis</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a:t>
            </a:r>
          </a:p>
        </p:txBody>
      </p:sp>
      <p:pic>
        <p:nvPicPr>
          <p:cNvPr id="7" name="Picture 2" descr="img">
            <a:extLst>
              <a:ext uri="{FF2B5EF4-FFF2-40B4-BE49-F238E27FC236}">
                <a16:creationId xmlns:a16="http://schemas.microsoft.com/office/drawing/2014/main" id="{2E18B139-C49F-46D4-9EF4-8A81951BD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841" y="1223887"/>
            <a:ext cx="3930967" cy="408608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A5EDF6D7-745A-410B-8D93-3C38082E9566}"/>
              </a:ext>
            </a:extLst>
          </p:cNvPr>
          <p:cNvSpPr/>
          <p:nvPr/>
        </p:nvSpPr>
        <p:spPr>
          <a:xfrm>
            <a:off x="313453" y="5419568"/>
            <a:ext cx="5048820" cy="874407"/>
          </a:xfrm>
          <a:prstGeom prst="rect">
            <a:avLst/>
          </a:prstGeom>
        </p:spPr>
        <p:txBody>
          <a:bodyPr wrap="square">
            <a:spAutoFit/>
          </a:bodyPr>
          <a:lstStyle/>
          <a:p>
            <a:pPr>
              <a:lnSpc>
                <a:spcPct val="150000"/>
              </a:lnSpc>
            </a:pPr>
            <a:r>
              <a:rPr lang="zh-CN" altLang="en-US" b="1" dirty="0">
                <a:solidFill>
                  <a:srgbClr val="D67A71"/>
                </a:solidFill>
              </a:rPr>
              <a:t>一致性哈希（</a:t>
            </a:r>
            <a:r>
              <a:rPr lang="en-US" altLang="zh-CN" b="1" dirty="0">
                <a:solidFill>
                  <a:srgbClr val="D67A71"/>
                </a:solidFill>
              </a:rPr>
              <a:t>Consistent Hash</a:t>
            </a:r>
            <a:r>
              <a:rPr lang="zh-CN" altLang="en-US" b="1" dirty="0">
                <a:solidFill>
                  <a:srgbClr val="D67A71"/>
                </a:solidFill>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算法的目标是：</a:t>
            </a:r>
            <a:r>
              <a:rPr lang="zh-CN" altLang="en-US" b="1" dirty="0">
                <a:solidFill>
                  <a:srgbClr val="788BA9"/>
                </a:solidFill>
              </a:rPr>
              <a:t>相同的请求尽可能落到同一个服务器上</a:t>
            </a:r>
            <a:r>
              <a:rPr lang="zh-CN" altLang="en-US" dirty="0"/>
              <a:t>。</a:t>
            </a:r>
            <a:endParaRPr lang="en-US" altLang="zh-CN" dirty="0"/>
          </a:p>
        </p:txBody>
      </p:sp>
    </p:spTree>
    <p:extLst>
      <p:ext uri="{BB962C8B-B14F-4D97-AF65-F5344CB8AC3E}">
        <p14:creationId xmlns:p14="http://schemas.microsoft.com/office/powerpoint/2010/main" val="153480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流量控制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雪崩效应</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1026" name="Picture 2">
            <a:extLst>
              <a:ext uri="{FF2B5EF4-FFF2-40B4-BE49-F238E27FC236}">
                <a16:creationId xmlns:a16="http://schemas.microsoft.com/office/drawing/2014/main" id="{3C9742ED-89F6-425D-B076-7ED0BE47F1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44" y="1458368"/>
            <a:ext cx="4970888" cy="45204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22117F3-0EB1-4D5A-9DE3-011C6DFD63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3481" y="1458368"/>
            <a:ext cx="4970888" cy="4528168"/>
          </a:xfrm>
          <a:prstGeom prst="rect">
            <a:avLst/>
          </a:prstGeom>
          <a:noFill/>
          <a:extLst>
            <a:ext uri="{909E8E84-426E-40DD-AFC4-6F175D3DCCD1}">
              <a14:hiddenFill xmlns:a14="http://schemas.microsoft.com/office/drawing/2010/main">
                <a:solidFill>
                  <a:srgbClr val="FFFFFF"/>
                </a:solidFill>
              </a14:hiddenFill>
            </a:ext>
          </a:extLst>
        </p:spPr>
      </p:pic>
      <p:sp>
        <p:nvSpPr>
          <p:cNvPr id="9" name="箭头: 右 8">
            <a:extLst>
              <a:ext uri="{FF2B5EF4-FFF2-40B4-BE49-F238E27FC236}">
                <a16:creationId xmlns:a16="http://schemas.microsoft.com/office/drawing/2014/main" id="{25044D78-CD78-4F9C-BC63-3A8E2FCD4637}"/>
              </a:ext>
            </a:extLst>
          </p:cNvPr>
          <p:cNvSpPr/>
          <p:nvPr/>
        </p:nvSpPr>
        <p:spPr>
          <a:xfrm>
            <a:off x="5618462" y="3429000"/>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4739B618-C20B-46F3-821B-C768B669966E}"/>
              </a:ext>
            </a:extLst>
          </p:cNvPr>
          <p:cNvSpPr txBox="1"/>
          <p:nvPr/>
        </p:nvSpPr>
        <p:spPr>
          <a:xfrm>
            <a:off x="4456651" y="836803"/>
            <a:ext cx="2754509" cy="499624"/>
          </a:xfrm>
          <a:prstGeom prst="rect">
            <a:avLst/>
          </a:prstGeom>
          <a:noFill/>
        </p:spPr>
        <p:txBody>
          <a:bodyPr wrap="square" anchor="ctr">
            <a:spAutoFit/>
          </a:bodyPr>
          <a:lstStyle/>
          <a:p>
            <a:pPr algn="ctr">
              <a:lnSpc>
                <a:spcPct val="150000"/>
              </a:lnSpc>
            </a:pPr>
            <a:r>
              <a:rPr lang="zh-CN" altLang="en-US" sz="2000" b="1" dirty="0">
                <a:solidFill>
                  <a:srgbClr val="D67A71"/>
                </a:solidFill>
                <a:latin typeface="微软雅黑" panose="020B0503020204020204" pitchFamily="34" charset="-122"/>
                <a:ea typeface="微软雅黑" panose="020B0503020204020204" pitchFamily="34" charset="-122"/>
                <a:cs typeface="+mn-ea"/>
              </a:rPr>
              <a:t>千里之堤，溃于蚁穴</a:t>
            </a:r>
            <a:endParaRPr lang="en-US" altLang="zh-CN" sz="2000" b="1" dirty="0">
              <a:solidFill>
                <a:srgbClr val="D67A71"/>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1630196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28"/>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P spid="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流量控制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隔离策略</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10250" name="Picture 10" descr="https://github.com/Netflix/Hystrix/wiki/images/isolation-options-640.png">
            <a:extLst>
              <a:ext uri="{FF2B5EF4-FFF2-40B4-BE49-F238E27FC236}">
                <a16:creationId xmlns:a16="http://schemas.microsoft.com/office/drawing/2014/main" id="{B745BF45-188F-48E1-B8C1-B066BDA4B8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864" y="1397021"/>
            <a:ext cx="5896136" cy="4505016"/>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a:extLst>
              <a:ext uri="{FF2B5EF4-FFF2-40B4-BE49-F238E27FC236}">
                <a16:creationId xmlns:a16="http://schemas.microsoft.com/office/drawing/2014/main" id="{B8D6DFF0-9168-47F6-B948-3EDCF2BB1A57}"/>
              </a:ext>
            </a:extLst>
          </p:cNvPr>
          <p:cNvSpPr/>
          <p:nvPr/>
        </p:nvSpPr>
        <p:spPr>
          <a:xfrm>
            <a:off x="6096000" y="2460146"/>
            <a:ext cx="5441130" cy="3416320"/>
          </a:xfrm>
          <a:prstGeom prst="rect">
            <a:avLst/>
          </a:prstGeom>
        </p:spPr>
        <p:txBody>
          <a:bodyPr wrap="square">
            <a:spAutoFit/>
          </a:bodyPr>
          <a:lstStyle/>
          <a:p>
            <a:r>
              <a:rPr lang="zh-CN" altLang="en-US" b="1" dirty="0">
                <a:solidFill>
                  <a:srgbClr val="D67A71"/>
                </a:solidFill>
                <a:latin typeface="微软雅黑" panose="020B0503020204020204" pitchFamily="34" charset="-122"/>
                <a:ea typeface="微软雅黑" panose="020B0503020204020204" pitchFamily="34" charset="-122"/>
                <a:cs typeface="+mn-ea"/>
              </a:rPr>
              <a:t>线程池隔离</a:t>
            </a:r>
            <a:endParaRPr lang="en-US" altLang="zh-CN" b="1" dirty="0">
              <a:solidFill>
                <a:srgbClr val="D67A71"/>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线程池隔离针对不同的资源分别创建不同的线程池，不同服务调用都发生在不同的线程池中，在线程池排队、超时等阻塞情况时可以快速失败，并可以提供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fallback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机制。</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线程池隔离的优点</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是隔离度比较高。</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线程池隔离的缺点</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是过多的线程池会非常影响性能。</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p>
          <a:p>
            <a:r>
              <a:rPr lang="zh-CN" altLang="en-US" b="1" dirty="0">
                <a:solidFill>
                  <a:srgbClr val="D67A71"/>
                </a:solidFill>
                <a:latin typeface="微软雅黑" panose="020B0503020204020204" pitchFamily="34" charset="-122"/>
                <a:ea typeface="微软雅黑" panose="020B0503020204020204" pitchFamily="34" charset="-122"/>
                <a:cs typeface="+mn-ea"/>
              </a:rPr>
              <a:t>信号量隔离</a:t>
            </a:r>
            <a:endParaRPr lang="en-US" altLang="zh-CN" b="1" dirty="0">
              <a:solidFill>
                <a:srgbClr val="D67A71"/>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接收请求和执行下游依赖在同一个线程内完成，不存在线程上下文切换所带来的性能开销。</a:t>
            </a:r>
          </a:p>
        </p:txBody>
      </p:sp>
      <p:sp>
        <p:nvSpPr>
          <p:cNvPr id="2" name="矩形 1">
            <a:extLst>
              <a:ext uri="{FF2B5EF4-FFF2-40B4-BE49-F238E27FC236}">
                <a16:creationId xmlns:a16="http://schemas.microsoft.com/office/drawing/2014/main" id="{6A840BD9-7E30-4CAE-82B3-A8AAF5FDA9A3}"/>
              </a:ext>
            </a:extLst>
          </p:cNvPr>
          <p:cNvSpPr/>
          <p:nvPr/>
        </p:nvSpPr>
        <p:spPr>
          <a:xfrm>
            <a:off x="6096000" y="1440397"/>
            <a:ext cx="5477643" cy="418191"/>
          </a:xfrm>
          <a:prstGeom prst="rect">
            <a:avLst/>
          </a:prstGeom>
        </p:spPr>
        <p:txBody>
          <a:bodyPr wrap="square">
            <a:spAutoFit/>
          </a:bodyPr>
          <a:lstStyle/>
          <a:p>
            <a:pPr>
              <a:lnSpc>
                <a:spcPct val="150000"/>
              </a:lnSpc>
            </a:pP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流量控制代表产品有 </a:t>
            </a:r>
            <a:r>
              <a:rPr lang="en-US" altLang="zh-CN" sz="1600" i="1" dirty="0" err="1">
                <a:solidFill>
                  <a:schemeClr val="bg1">
                    <a:lumMod val="50000"/>
                  </a:schemeClr>
                </a:solidFill>
                <a:latin typeface="微软雅黑" panose="020B0503020204020204" pitchFamily="34" charset="-122"/>
                <a:ea typeface="微软雅黑" panose="020B0503020204020204" pitchFamily="34" charset="-122"/>
                <a:cs typeface="+mn-ea"/>
              </a:rPr>
              <a:t>Hystrix</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Sentinel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246238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流量控制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限流算法</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9" name="矩形 8">
            <a:extLst>
              <a:ext uri="{FF2B5EF4-FFF2-40B4-BE49-F238E27FC236}">
                <a16:creationId xmlns:a16="http://schemas.microsoft.com/office/drawing/2014/main" id="{FD77E807-93A2-462E-97A6-C0C528D098C1}"/>
              </a:ext>
            </a:extLst>
          </p:cNvPr>
          <p:cNvSpPr/>
          <p:nvPr/>
        </p:nvSpPr>
        <p:spPr>
          <a:xfrm>
            <a:off x="6920567" y="1705252"/>
            <a:ext cx="1660494" cy="369332"/>
          </a:xfrm>
          <a:prstGeom prst="rect">
            <a:avLst/>
          </a:prstGeom>
        </p:spPr>
        <p:txBody>
          <a:bodyPr wrap="square">
            <a:spAutoFit/>
          </a:bodyPr>
          <a:lstStyle/>
          <a:p>
            <a:pPr algn="ctr"/>
            <a:r>
              <a:rPr lang="zh-CN" altLang="en-US" b="1" dirty="0">
                <a:solidFill>
                  <a:srgbClr val="788BA9"/>
                </a:solidFill>
                <a:latin typeface="微软雅黑" panose="020B0503020204020204" pitchFamily="34" charset="-122"/>
                <a:ea typeface="微软雅黑" panose="020B0503020204020204" pitchFamily="34" charset="-122"/>
                <a:cs typeface="+mn-ea"/>
              </a:rPr>
              <a:t>计数器法</a:t>
            </a:r>
          </a:p>
        </p:txBody>
      </p:sp>
      <p:sp>
        <p:nvSpPr>
          <p:cNvPr id="10" name="矩形 9">
            <a:extLst>
              <a:ext uri="{FF2B5EF4-FFF2-40B4-BE49-F238E27FC236}">
                <a16:creationId xmlns:a16="http://schemas.microsoft.com/office/drawing/2014/main" id="{D6CF65D4-5A2D-46FD-8BAC-1D5EE33A8156}"/>
              </a:ext>
            </a:extLst>
          </p:cNvPr>
          <p:cNvSpPr/>
          <p:nvPr/>
        </p:nvSpPr>
        <p:spPr>
          <a:xfrm>
            <a:off x="6920567" y="4350271"/>
            <a:ext cx="1660494" cy="369332"/>
          </a:xfrm>
          <a:prstGeom prst="rect">
            <a:avLst/>
          </a:prstGeom>
        </p:spPr>
        <p:txBody>
          <a:bodyPr wrap="square">
            <a:spAutoFit/>
          </a:bodyPr>
          <a:lstStyle/>
          <a:p>
            <a:pPr algn="ctr"/>
            <a:r>
              <a:rPr lang="zh-CN" altLang="en-US" b="1" dirty="0">
                <a:solidFill>
                  <a:srgbClr val="788BA9"/>
                </a:solidFill>
                <a:latin typeface="微软雅黑" panose="020B0503020204020204" pitchFamily="34" charset="-122"/>
                <a:ea typeface="微软雅黑" panose="020B0503020204020204" pitchFamily="34" charset="-122"/>
                <a:cs typeface="+mn-ea"/>
              </a:rPr>
              <a:t>滑动窗口法</a:t>
            </a:r>
          </a:p>
        </p:txBody>
      </p:sp>
      <p:pic>
        <p:nvPicPr>
          <p:cNvPr id="10246" name="Picture 6" descr="https://raw.githubusercontent.com/dunwu/images/dev/snap/20210625174706.png">
            <a:extLst>
              <a:ext uri="{FF2B5EF4-FFF2-40B4-BE49-F238E27FC236}">
                <a16:creationId xmlns:a16="http://schemas.microsoft.com/office/drawing/2014/main" id="{8285F9BF-24F5-4806-84F1-6E41CA23D9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563" y="1131611"/>
            <a:ext cx="4553667" cy="2739315"/>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https://raw.githubusercontent.com/dunwu/images/dev/snap/20210625180432.png">
            <a:extLst>
              <a:ext uri="{FF2B5EF4-FFF2-40B4-BE49-F238E27FC236}">
                <a16:creationId xmlns:a16="http://schemas.microsoft.com/office/drawing/2014/main" id="{FD31D802-79AA-4B64-BEC5-9BA78870CE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343" y="3870925"/>
            <a:ext cx="4553667" cy="2675279"/>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BFF667C1-873F-46A8-A857-A246FE3D21EA}"/>
              </a:ext>
            </a:extLst>
          </p:cNvPr>
          <p:cNvSpPr/>
          <p:nvPr/>
        </p:nvSpPr>
        <p:spPr>
          <a:xfrm>
            <a:off x="5074816" y="2099396"/>
            <a:ext cx="5351997" cy="923330"/>
          </a:xfrm>
          <a:prstGeom prst="rect">
            <a:avLst/>
          </a:prstGeom>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这种算法是针对一个时间段进行统计，如果请求分布不均匀，极端情况下，所有请求都在某一刻收到，还是可能压垮系统。</a:t>
            </a:r>
          </a:p>
        </p:txBody>
      </p:sp>
      <p:sp>
        <p:nvSpPr>
          <p:cNvPr id="12" name="矩形 11">
            <a:extLst>
              <a:ext uri="{FF2B5EF4-FFF2-40B4-BE49-F238E27FC236}">
                <a16:creationId xmlns:a16="http://schemas.microsoft.com/office/drawing/2014/main" id="{BF7F2614-C2BF-444C-BDEA-CD0399DDE110}"/>
              </a:ext>
            </a:extLst>
          </p:cNvPr>
          <p:cNvSpPr/>
          <p:nvPr/>
        </p:nvSpPr>
        <p:spPr>
          <a:xfrm>
            <a:off x="5074816" y="4787024"/>
            <a:ext cx="5577350" cy="1200329"/>
          </a:xfrm>
          <a:prstGeom prst="rect">
            <a:avLst/>
          </a:prstGeom>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滑动窗口法比计数器法控制更为精细。</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但是，基于时间窗口的限流算法，只能在选定的时间粒度上限流，对选定时间粒度内的更加细粒度的访问频率不做限制。</a:t>
            </a:r>
          </a:p>
        </p:txBody>
      </p:sp>
    </p:spTree>
    <p:extLst>
      <p:ext uri="{BB962C8B-B14F-4D97-AF65-F5344CB8AC3E}">
        <p14:creationId xmlns:p14="http://schemas.microsoft.com/office/powerpoint/2010/main" val="718922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流量控制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限流算法</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3" name="图片 2">
            <a:extLst>
              <a:ext uri="{FF2B5EF4-FFF2-40B4-BE49-F238E27FC236}">
                <a16:creationId xmlns:a16="http://schemas.microsoft.com/office/drawing/2014/main" id="{60B308B9-3C87-4E63-A5E3-777D6B4F72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722" y="1777749"/>
            <a:ext cx="4610720" cy="4936545"/>
          </a:xfrm>
          <a:prstGeom prst="rect">
            <a:avLst/>
          </a:prstGeom>
        </p:spPr>
      </p:pic>
      <p:pic>
        <p:nvPicPr>
          <p:cNvPr id="5" name="图片 4">
            <a:extLst>
              <a:ext uri="{FF2B5EF4-FFF2-40B4-BE49-F238E27FC236}">
                <a16:creationId xmlns:a16="http://schemas.microsoft.com/office/drawing/2014/main" id="{F6FE31B6-7674-410A-9FE6-483B324F2C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3706" y="3429000"/>
            <a:ext cx="1660494" cy="3177077"/>
          </a:xfrm>
          <a:prstGeom prst="rect">
            <a:avLst/>
          </a:prstGeom>
        </p:spPr>
      </p:pic>
      <p:sp>
        <p:nvSpPr>
          <p:cNvPr id="2" name="矩形 1">
            <a:extLst>
              <a:ext uri="{FF2B5EF4-FFF2-40B4-BE49-F238E27FC236}">
                <a16:creationId xmlns:a16="http://schemas.microsoft.com/office/drawing/2014/main" id="{70F15989-A61E-4D1D-80A4-40C16A5C5953}"/>
              </a:ext>
            </a:extLst>
          </p:cNvPr>
          <p:cNvSpPr/>
          <p:nvPr/>
        </p:nvSpPr>
        <p:spPr>
          <a:xfrm>
            <a:off x="5376909" y="1350245"/>
            <a:ext cx="5228779" cy="1077218"/>
          </a:xfrm>
          <a:prstGeom prst="rect">
            <a:avLst/>
          </a:prstGeom>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漏桶算法的缺点是，</a:t>
            </a:r>
            <a:r>
              <a:rPr lang="zh-CN" altLang="en-US" sz="1600" b="1" dirty="0">
                <a:solidFill>
                  <a:srgbClr val="788BA9"/>
                </a:solidFill>
                <a:latin typeface="微软雅黑" panose="020B0503020204020204" pitchFamily="34" charset="-122"/>
                <a:ea typeface="微软雅黑" panose="020B0503020204020204" pitchFamily="34" charset="-122"/>
                <a:cs typeface="+mn-ea"/>
              </a:rPr>
              <a:t>无法应对流量突刺</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令牌桶算法能够通过</a:t>
            </a:r>
            <a:r>
              <a:rPr lang="zh-CN" altLang="en-US" sz="1600" b="1" dirty="0">
                <a:solidFill>
                  <a:srgbClr val="788BA9"/>
                </a:solidFill>
                <a:latin typeface="微软雅黑" panose="020B0503020204020204" pitchFamily="34" charset="-122"/>
                <a:ea typeface="微软雅黑" panose="020B0503020204020204" pitchFamily="34" charset="-122"/>
                <a:cs typeface="+mn-ea"/>
              </a:rPr>
              <a:t>调整令牌的发放频率</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以应对</a:t>
            </a:r>
            <a:r>
              <a:rPr lang="zh-CN" altLang="en-US" sz="1600" b="1" dirty="0">
                <a:solidFill>
                  <a:srgbClr val="788BA9"/>
                </a:solidFill>
                <a:latin typeface="微软雅黑" panose="020B0503020204020204" pitchFamily="34" charset="-122"/>
                <a:ea typeface="微软雅黑" panose="020B0503020204020204" pitchFamily="34" charset="-122"/>
                <a:cs typeface="+mn-ea"/>
              </a:rPr>
              <a:t>流量突刺</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。但是，如果在流量突刺时有大量累积可用的令牌则会导致短暂的限流失效假象。</a:t>
            </a:r>
          </a:p>
        </p:txBody>
      </p:sp>
    </p:spTree>
    <p:extLst>
      <p:ext uri="{BB962C8B-B14F-4D97-AF65-F5344CB8AC3E}">
        <p14:creationId xmlns:p14="http://schemas.microsoft.com/office/powerpoint/2010/main" val="338854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容灾</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6" name="文本框 5">
            <a:extLst>
              <a:ext uri="{FF2B5EF4-FFF2-40B4-BE49-F238E27FC236}">
                <a16:creationId xmlns:a16="http://schemas.microsoft.com/office/drawing/2014/main" id="{EBB6523B-CBA3-4F80-B5A2-F0C34122DEF4}"/>
              </a:ext>
            </a:extLst>
          </p:cNvPr>
          <p:cNvSpPr txBox="1"/>
          <p:nvPr/>
        </p:nvSpPr>
        <p:spPr>
          <a:xfrm>
            <a:off x="6277628" y="1834323"/>
            <a:ext cx="5605780" cy="4031873"/>
          </a:xfrm>
          <a:prstGeom prst="rect">
            <a:avLst/>
          </a:prstGeom>
          <a:noFill/>
        </p:spPr>
        <p:txBody>
          <a:bodyPr wrap="square">
            <a:spAutoFit/>
          </a:bodyPr>
          <a:lstStyle/>
          <a:p>
            <a:r>
              <a:rPr lang="zh-CN" altLang="en-US" sz="1600" b="1" dirty="0">
                <a:solidFill>
                  <a:srgbClr val="D67A71"/>
                </a:solidFill>
                <a:latin typeface="微软雅黑" panose="020B0503020204020204" pitchFamily="34" charset="-122"/>
                <a:ea typeface="微软雅黑" panose="020B0503020204020204" pitchFamily="34" charset="-122"/>
                <a:cs typeface="+mn-ea"/>
              </a:rPr>
              <a:t>容灾的评价指标</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灾难检测</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：具备容灾能力的系统需要能够检测出是哪个子系统、组件发生了灾难，以便决策解决方案（灾难恢复）</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容灾切换</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：系统检测到某个子系统、组件故障后，要具备把流量切换到其它具备相同能力的子系统上去。</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数据一致性</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：同功能的不同子系统（主备）之间的数据要保持一致。灾难恢复后的业务应该不受影响。理论上用户对灾难是无感知的。</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600" b="1" dirty="0">
                <a:solidFill>
                  <a:srgbClr val="D67A71"/>
                </a:solidFill>
                <a:latin typeface="微软雅黑" panose="020B0503020204020204" pitchFamily="34" charset="-122"/>
                <a:ea typeface="微软雅黑" panose="020B0503020204020204" pitchFamily="34" charset="-122"/>
                <a:cs typeface="+mn-ea"/>
              </a:rPr>
              <a:t>容灾的解决方案</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多活</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：部署多个相同的业务系统。通常需要负载均衡技术的支持。</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灾备</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：指具有主从之分的灾备系统。</a:t>
            </a:r>
          </a:p>
          <a:p>
            <a:pPr marL="742950" lvl="1"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热备</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：实时备份。在容灾切换时，业务不会中断。</a:t>
            </a:r>
          </a:p>
          <a:p>
            <a:pPr marL="742950" lvl="1"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冷备</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：定期备份。在容灾切换时，业务可能会中断。</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两地三中心</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：指在同城和异地同时建立灾备中心。</a:t>
            </a:r>
          </a:p>
        </p:txBody>
      </p:sp>
      <p:pic>
        <p:nvPicPr>
          <p:cNvPr id="5" name="图片 4">
            <a:extLst>
              <a:ext uri="{FF2B5EF4-FFF2-40B4-BE49-F238E27FC236}">
                <a16:creationId xmlns:a16="http://schemas.microsoft.com/office/drawing/2014/main" id="{E137DE32-9903-4C0A-A559-895B57D9DC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689" y="1693479"/>
            <a:ext cx="5605311" cy="4002719"/>
          </a:xfrm>
          <a:prstGeom prst="rect">
            <a:avLst/>
          </a:prstGeom>
        </p:spPr>
      </p:pic>
    </p:spTree>
    <p:extLst>
      <p:ext uri="{BB962C8B-B14F-4D97-AF65-F5344CB8AC3E}">
        <p14:creationId xmlns:p14="http://schemas.microsoft.com/office/powerpoint/2010/main" val="1025683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圆角 17">
            <a:extLst>
              <a:ext uri="{FF2B5EF4-FFF2-40B4-BE49-F238E27FC236}">
                <a16:creationId xmlns:a16="http://schemas.microsoft.com/office/drawing/2014/main" id="{ACB14E70-3163-4AF1-B168-6BFB5745568F}"/>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19" name="Rectangle 2">
            <a:extLst>
              <a:ext uri="{FF2B5EF4-FFF2-40B4-BE49-F238E27FC236}">
                <a16:creationId xmlns:a16="http://schemas.microsoft.com/office/drawing/2014/main" id="{CC691A36-6C16-42FB-B9E1-521B6A9B081D}"/>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3" name="图片 2">
            <a:extLst>
              <a:ext uri="{FF2B5EF4-FFF2-40B4-BE49-F238E27FC236}">
                <a16:creationId xmlns:a16="http://schemas.microsoft.com/office/drawing/2014/main" id="{6D738185-EF54-41ED-8981-1BB482F068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8679" y="974867"/>
            <a:ext cx="2990166" cy="2126726"/>
          </a:xfrm>
          <a:prstGeom prst="rect">
            <a:avLst/>
          </a:prstGeom>
        </p:spPr>
      </p:pic>
      <p:pic>
        <p:nvPicPr>
          <p:cNvPr id="5" name="图片 4">
            <a:extLst>
              <a:ext uri="{FF2B5EF4-FFF2-40B4-BE49-F238E27FC236}">
                <a16:creationId xmlns:a16="http://schemas.microsoft.com/office/drawing/2014/main" id="{54157D84-0E33-408D-8DEC-08E6B2117B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2698" y="584021"/>
            <a:ext cx="3024432" cy="2419545"/>
          </a:xfrm>
          <a:prstGeom prst="rect">
            <a:avLst/>
          </a:prstGeom>
        </p:spPr>
      </p:pic>
      <p:sp>
        <p:nvSpPr>
          <p:cNvPr id="22" name="文本框 21">
            <a:extLst>
              <a:ext uri="{FF2B5EF4-FFF2-40B4-BE49-F238E27FC236}">
                <a16:creationId xmlns:a16="http://schemas.microsoft.com/office/drawing/2014/main" id="{AC2D578D-169C-4CC7-A28D-54C24D69CE18}"/>
              </a:ext>
            </a:extLst>
          </p:cNvPr>
          <p:cNvSpPr txBox="1"/>
          <p:nvPr/>
        </p:nvSpPr>
        <p:spPr>
          <a:xfrm>
            <a:off x="592391" y="1493422"/>
            <a:ext cx="430887" cy="1870928"/>
          </a:xfrm>
          <a:prstGeom prst="rect">
            <a:avLst/>
          </a:prstGeom>
          <a:noFill/>
        </p:spPr>
        <p:txBody>
          <a:bodyPr vert="eaVert" wrap="square">
            <a:spAutoFit/>
          </a:bodyPr>
          <a:lstStyle/>
          <a:p>
            <a:r>
              <a:rPr lang="zh-CN" altLang="en-US" sz="1600" b="1" dirty="0">
                <a:solidFill>
                  <a:srgbClr val="788BA9"/>
                </a:solidFill>
                <a:latin typeface="+mn-ea"/>
                <a:cs typeface="+mn-ea"/>
              </a:rPr>
              <a:t>初始阶段架构</a:t>
            </a:r>
          </a:p>
        </p:txBody>
      </p:sp>
      <p:sp>
        <p:nvSpPr>
          <p:cNvPr id="24" name="文本框 23">
            <a:extLst>
              <a:ext uri="{FF2B5EF4-FFF2-40B4-BE49-F238E27FC236}">
                <a16:creationId xmlns:a16="http://schemas.microsoft.com/office/drawing/2014/main" id="{860A0604-D9A2-4BBA-92F4-0651866B9C1C}"/>
              </a:ext>
            </a:extLst>
          </p:cNvPr>
          <p:cNvSpPr txBox="1"/>
          <p:nvPr/>
        </p:nvSpPr>
        <p:spPr>
          <a:xfrm>
            <a:off x="7099815" y="902396"/>
            <a:ext cx="430887" cy="2767572"/>
          </a:xfrm>
          <a:prstGeom prst="rect">
            <a:avLst/>
          </a:prstGeom>
          <a:noFill/>
        </p:spPr>
        <p:txBody>
          <a:bodyPr vert="eaVert" wrap="square">
            <a:spAutoFit/>
          </a:bodyPr>
          <a:lstStyle/>
          <a:p>
            <a:r>
              <a:rPr lang="zh-CN" altLang="en-US" sz="1600" b="1" dirty="0">
                <a:solidFill>
                  <a:srgbClr val="788BA9"/>
                </a:solidFill>
                <a:latin typeface="+mn-ea"/>
                <a:cs typeface="+mn-ea"/>
              </a:rPr>
              <a:t>应用服务和数据服务分离</a:t>
            </a:r>
          </a:p>
        </p:txBody>
      </p:sp>
      <p:sp>
        <p:nvSpPr>
          <p:cNvPr id="26" name="文本框 25">
            <a:extLst>
              <a:ext uri="{FF2B5EF4-FFF2-40B4-BE49-F238E27FC236}">
                <a16:creationId xmlns:a16="http://schemas.microsoft.com/office/drawing/2014/main" id="{97106E0D-588C-40F6-BD7E-0197BE5E70C3}"/>
              </a:ext>
            </a:extLst>
          </p:cNvPr>
          <p:cNvSpPr txBox="1"/>
          <p:nvPr/>
        </p:nvSpPr>
        <p:spPr>
          <a:xfrm>
            <a:off x="7112029" y="4277299"/>
            <a:ext cx="430887" cy="2027520"/>
          </a:xfrm>
          <a:prstGeom prst="rect">
            <a:avLst/>
          </a:prstGeom>
          <a:noFill/>
        </p:spPr>
        <p:txBody>
          <a:bodyPr vert="eaVert" wrap="square">
            <a:spAutoFit/>
          </a:bodyPr>
          <a:lstStyle/>
          <a:p>
            <a:r>
              <a:rPr lang="zh-CN" altLang="en-US" sz="1600" b="1" dirty="0">
                <a:solidFill>
                  <a:srgbClr val="788BA9"/>
                </a:solidFill>
                <a:latin typeface="+mn-ea"/>
                <a:cs typeface="+mn-ea"/>
              </a:rPr>
              <a:t>使用缓存改善性能</a:t>
            </a:r>
          </a:p>
        </p:txBody>
      </p:sp>
      <p:pic>
        <p:nvPicPr>
          <p:cNvPr id="10" name="图片 9">
            <a:extLst>
              <a:ext uri="{FF2B5EF4-FFF2-40B4-BE49-F238E27FC236}">
                <a16:creationId xmlns:a16="http://schemas.microsoft.com/office/drawing/2014/main" id="{663AED7E-B266-41D5-99F2-54C3EE1547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2984" y="3576622"/>
            <a:ext cx="3069727" cy="3063891"/>
          </a:xfrm>
          <a:prstGeom prst="rect">
            <a:avLst/>
          </a:prstGeom>
        </p:spPr>
      </p:pic>
      <p:sp>
        <p:nvSpPr>
          <p:cNvPr id="31" name="文本框 30">
            <a:extLst>
              <a:ext uri="{FF2B5EF4-FFF2-40B4-BE49-F238E27FC236}">
                <a16:creationId xmlns:a16="http://schemas.microsoft.com/office/drawing/2014/main" id="{8755CCAA-54A8-4742-A18A-550B73DCF056}"/>
              </a:ext>
            </a:extLst>
          </p:cNvPr>
          <p:cNvSpPr txBox="1"/>
          <p:nvPr/>
        </p:nvSpPr>
        <p:spPr>
          <a:xfrm>
            <a:off x="506309" y="4349770"/>
            <a:ext cx="677108" cy="2027520"/>
          </a:xfrm>
          <a:prstGeom prst="rect">
            <a:avLst/>
          </a:prstGeom>
          <a:noFill/>
        </p:spPr>
        <p:txBody>
          <a:bodyPr vert="eaVert" wrap="square">
            <a:spAutoFit/>
          </a:bodyPr>
          <a:lstStyle/>
          <a:p>
            <a:r>
              <a:rPr lang="zh-CN" altLang="en-US" sz="1600" b="1" dirty="0">
                <a:solidFill>
                  <a:srgbClr val="788BA9"/>
                </a:solidFill>
                <a:latin typeface="+mn-ea"/>
                <a:cs typeface="+mn-ea"/>
              </a:rPr>
              <a:t>使用应用服务器集群改善并发处理能力</a:t>
            </a:r>
          </a:p>
        </p:txBody>
      </p:sp>
      <p:pic>
        <p:nvPicPr>
          <p:cNvPr id="1026" name="Picture 2">
            <a:extLst>
              <a:ext uri="{FF2B5EF4-FFF2-40B4-BE49-F238E27FC236}">
                <a16:creationId xmlns:a16="http://schemas.microsoft.com/office/drawing/2014/main" id="{997BCD89-0C6E-4AA2-89AF-14FA942FA9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9289" y="3559422"/>
            <a:ext cx="3408947" cy="3243234"/>
          </a:xfrm>
          <a:prstGeom prst="rect">
            <a:avLst/>
          </a:prstGeom>
          <a:noFill/>
          <a:extLst>
            <a:ext uri="{909E8E84-426E-40DD-AFC4-6F175D3DCCD1}">
              <a14:hiddenFill xmlns:a14="http://schemas.microsoft.com/office/drawing/2010/main">
                <a:solidFill>
                  <a:srgbClr val="FFFFFF"/>
                </a:solidFill>
              </a14:hiddenFill>
            </a:ext>
          </a:extLst>
        </p:spPr>
      </p:pic>
      <p:sp>
        <p:nvSpPr>
          <p:cNvPr id="20" name="箭头: 右 19">
            <a:extLst>
              <a:ext uri="{FF2B5EF4-FFF2-40B4-BE49-F238E27FC236}">
                <a16:creationId xmlns:a16="http://schemas.microsoft.com/office/drawing/2014/main" id="{8197F284-2EEB-4009-87AB-F5B772A383CD}"/>
              </a:ext>
            </a:extLst>
          </p:cNvPr>
          <p:cNvSpPr/>
          <p:nvPr/>
        </p:nvSpPr>
        <p:spPr>
          <a:xfrm>
            <a:off x="5622120" y="1971686"/>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右 20">
            <a:extLst>
              <a:ext uri="{FF2B5EF4-FFF2-40B4-BE49-F238E27FC236}">
                <a16:creationId xmlns:a16="http://schemas.microsoft.com/office/drawing/2014/main" id="{388ACFCC-D511-44BF-A848-D865E0551AF4}"/>
              </a:ext>
            </a:extLst>
          </p:cNvPr>
          <p:cNvSpPr/>
          <p:nvPr/>
        </p:nvSpPr>
        <p:spPr>
          <a:xfrm flipH="1">
            <a:off x="5619278" y="5108567"/>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右 22">
            <a:extLst>
              <a:ext uri="{FF2B5EF4-FFF2-40B4-BE49-F238E27FC236}">
                <a16:creationId xmlns:a16="http://schemas.microsoft.com/office/drawing/2014/main" id="{A8AF40EC-B101-4FAF-8E22-5F9D5A9460F2}"/>
              </a:ext>
            </a:extLst>
          </p:cNvPr>
          <p:cNvSpPr/>
          <p:nvPr/>
        </p:nvSpPr>
        <p:spPr>
          <a:xfrm rot="16200000" flipH="1">
            <a:off x="8940870" y="3015966"/>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59677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nodeType="withEffect">
                                  <p:stCondLst>
                                    <p:cond delay="0"/>
                                  </p:stCondLst>
                                  <p:childTnLst>
                                    <p:set>
                                      <p:cBhvr>
                                        <p:cTn id="39" dur="1" fill="hold">
                                          <p:stCondLst>
                                            <p:cond delay="0"/>
                                          </p:stCondLst>
                                        </p:cTn>
                                        <p:tgtEl>
                                          <p:spTgt spid="1026"/>
                                        </p:tgtEl>
                                        <p:attrNameLst>
                                          <p:attrName>style.visibility</p:attrName>
                                        </p:attrNameLst>
                                      </p:cBhvr>
                                      <p:to>
                                        <p:strVal val="visible"/>
                                      </p:to>
                                    </p:set>
                                    <p:animEffect transition="in" filter="fade">
                                      <p:cBhvr>
                                        <p:cTn id="40" dur="500"/>
                                        <p:tgtEl>
                                          <p:spTgt spid="102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6" grpId="0"/>
      <p:bldP spid="31" grpId="0"/>
      <p:bldP spid="20" grpId="0" animBg="1"/>
      <p:bldP spid="21" grpId="0" animBg="1"/>
      <p:bldP spid="2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监控</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7" name="文本框 6">
            <a:extLst>
              <a:ext uri="{FF2B5EF4-FFF2-40B4-BE49-F238E27FC236}">
                <a16:creationId xmlns:a16="http://schemas.microsoft.com/office/drawing/2014/main" id="{E3E1EE5A-BEB9-4E93-A853-9BE977A695E0}"/>
              </a:ext>
            </a:extLst>
          </p:cNvPr>
          <p:cNvSpPr txBox="1"/>
          <p:nvPr/>
        </p:nvSpPr>
        <p:spPr>
          <a:xfrm>
            <a:off x="2287252" y="1317903"/>
            <a:ext cx="8482347" cy="3539430"/>
          </a:xfrm>
          <a:prstGeom prst="rect">
            <a:avLst/>
          </a:prstGeom>
          <a:noFill/>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服务监控一定是通过观察数据来量化分析，所以首先要明确需要监控什么。</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一般来说，服务监控数据有以下分类：</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业务监控</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：核心指标、登录、登出、下单、支付等。</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应用监控</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：访问接口、访问服务、SQL、内存使用率、响应时间、TPS、QPS 等。</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系统监控</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：CPU、内存、网络、磁盘等。</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基础监控</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：网络流量、丢包数、错包数、连接数等。</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客户端监控</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：性能、返回码、地域、运营商、版本、系统等。</a:t>
            </a:r>
          </a:p>
          <a:p>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监控分类</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日志监控</a:t>
            </a:r>
          </a:p>
          <a:p>
            <a:pPr marL="285750" indent="-285750">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指标监控</a:t>
            </a:r>
          </a:p>
          <a:p>
            <a:pPr marL="285750" indent="-285750">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调用链监控</a:t>
            </a:r>
          </a:p>
          <a:p>
            <a:pPr marL="285750" indent="-285750">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健康检查</a:t>
            </a:r>
          </a:p>
          <a:p>
            <a:pPr marL="285750" indent="-285750">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告警系统</a:t>
            </a:r>
          </a:p>
        </p:txBody>
      </p:sp>
    </p:spTree>
    <p:extLst>
      <p:ext uri="{BB962C8B-B14F-4D97-AF65-F5344CB8AC3E}">
        <p14:creationId xmlns:p14="http://schemas.microsoft.com/office/powerpoint/2010/main" val="13183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0" name="组合 149">
            <a:extLst>
              <a:ext uri="{FF2B5EF4-FFF2-40B4-BE49-F238E27FC236}">
                <a16:creationId xmlns:a16="http://schemas.microsoft.com/office/drawing/2014/main" id="{CAF1BA5C-B84A-43F2-ABEC-CD6C5A653C08}"/>
              </a:ext>
            </a:extLst>
          </p:cNvPr>
          <p:cNvGrpSpPr/>
          <p:nvPr/>
        </p:nvGrpSpPr>
        <p:grpSpPr>
          <a:xfrm>
            <a:off x="272217" y="1831692"/>
            <a:ext cx="4835215" cy="3819087"/>
            <a:chOff x="561498" y="2349501"/>
            <a:chExt cx="4835215" cy="3819087"/>
          </a:xfrm>
        </p:grpSpPr>
        <p:sp>
          <p:nvSpPr>
            <p:cNvPr id="2" name="Freeform 62">
              <a:extLst>
                <a:ext uri="{FF2B5EF4-FFF2-40B4-BE49-F238E27FC236}">
                  <a16:creationId xmlns:a16="http://schemas.microsoft.com/office/drawing/2014/main" id="{FCF32CAF-4A7A-467B-971D-8F7C2F3ED143}"/>
                </a:ext>
              </a:extLst>
            </p:cNvPr>
            <p:cNvSpPr>
              <a:spLocks noEditPoints="1"/>
            </p:cNvSpPr>
            <p:nvPr/>
          </p:nvSpPr>
          <p:spPr bwMode="auto">
            <a:xfrm>
              <a:off x="2404428" y="5043489"/>
              <a:ext cx="2449512" cy="590550"/>
            </a:xfrm>
            <a:custGeom>
              <a:avLst/>
              <a:gdLst>
                <a:gd name="T0" fmla="*/ 142 w 1543"/>
                <a:gd name="T1" fmla="*/ 336 h 372"/>
                <a:gd name="T2" fmla="*/ 19 w 1543"/>
                <a:gd name="T3" fmla="*/ 365 h 372"/>
                <a:gd name="T4" fmla="*/ 0 w 1543"/>
                <a:gd name="T5" fmla="*/ 372 h 372"/>
                <a:gd name="T6" fmla="*/ 45 w 1543"/>
                <a:gd name="T7" fmla="*/ 363 h 372"/>
                <a:gd name="T8" fmla="*/ 145 w 1543"/>
                <a:gd name="T9" fmla="*/ 339 h 372"/>
                <a:gd name="T10" fmla="*/ 142 w 1543"/>
                <a:gd name="T11" fmla="*/ 336 h 372"/>
                <a:gd name="T12" fmla="*/ 147 w 1543"/>
                <a:gd name="T13" fmla="*/ 334 h 372"/>
                <a:gd name="T14" fmla="*/ 145 w 1543"/>
                <a:gd name="T15" fmla="*/ 336 h 372"/>
                <a:gd name="T16" fmla="*/ 147 w 1543"/>
                <a:gd name="T17" fmla="*/ 339 h 372"/>
                <a:gd name="T18" fmla="*/ 147 w 1543"/>
                <a:gd name="T19" fmla="*/ 339 h 372"/>
                <a:gd name="T20" fmla="*/ 147 w 1543"/>
                <a:gd name="T21" fmla="*/ 334 h 372"/>
                <a:gd name="T22" fmla="*/ 384 w 1543"/>
                <a:gd name="T23" fmla="*/ 277 h 372"/>
                <a:gd name="T24" fmla="*/ 154 w 1543"/>
                <a:gd name="T25" fmla="*/ 334 h 372"/>
                <a:gd name="T26" fmla="*/ 152 w 1543"/>
                <a:gd name="T27" fmla="*/ 336 h 372"/>
                <a:gd name="T28" fmla="*/ 391 w 1543"/>
                <a:gd name="T29" fmla="*/ 280 h 372"/>
                <a:gd name="T30" fmla="*/ 384 w 1543"/>
                <a:gd name="T31" fmla="*/ 277 h 372"/>
                <a:gd name="T32" fmla="*/ 623 w 1543"/>
                <a:gd name="T33" fmla="*/ 220 h 372"/>
                <a:gd name="T34" fmla="*/ 391 w 1543"/>
                <a:gd name="T35" fmla="*/ 275 h 372"/>
                <a:gd name="T36" fmla="*/ 398 w 1543"/>
                <a:gd name="T37" fmla="*/ 277 h 372"/>
                <a:gd name="T38" fmla="*/ 626 w 1543"/>
                <a:gd name="T39" fmla="*/ 223 h 372"/>
                <a:gd name="T40" fmla="*/ 623 w 1543"/>
                <a:gd name="T41" fmla="*/ 220 h 372"/>
                <a:gd name="T42" fmla="*/ 772 w 1543"/>
                <a:gd name="T43" fmla="*/ 185 h 372"/>
                <a:gd name="T44" fmla="*/ 628 w 1543"/>
                <a:gd name="T45" fmla="*/ 218 h 372"/>
                <a:gd name="T46" fmla="*/ 630 w 1543"/>
                <a:gd name="T47" fmla="*/ 220 h 372"/>
                <a:gd name="T48" fmla="*/ 775 w 1543"/>
                <a:gd name="T49" fmla="*/ 187 h 372"/>
                <a:gd name="T50" fmla="*/ 772 w 1543"/>
                <a:gd name="T51" fmla="*/ 185 h 372"/>
                <a:gd name="T52" fmla="*/ 893 w 1543"/>
                <a:gd name="T53" fmla="*/ 154 h 372"/>
                <a:gd name="T54" fmla="*/ 775 w 1543"/>
                <a:gd name="T55" fmla="*/ 182 h 372"/>
                <a:gd name="T56" fmla="*/ 777 w 1543"/>
                <a:gd name="T57" fmla="*/ 185 h 372"/>
                <a:gd name="T58" fmla="*/ 900 w 1543"/>
                <a:gd name="T59" fmla="*/ 156 h 372"/>
                <a:gd name="T60" fmla="*/ 893 w 1543"/>
                <a:gd name="T61" fmla="*/ 154 h 372"/>
                <a:gd name="T62" fmla="*/ 1216 w 1543"/>
                <a:gd name="T63" fmla="*/ 76 h 372"/>
                <a:gd name="T64" fmla="*/ 900 w 1543"/>
                <a:gd name="T65" fmla="*/ 154 h 372"/>
                <a:gd name="T66" fmla="*/ 907 w 1543"/>
                <a:gd name="T67" fmla="*/ 154 h 372"/>
                <a:gd name="T68" fmla="*/ 1220 w 1543"/>
                <a:gd name="T69" fmla="*/ 78 h 372"/>
                <a:gd name="T70" fmla="*/ 1216 w 1543"/>
                <a:gd name="T71" fmla="*/ 76 h 372"/>
                <a:gd name="T72" fmla="*/ 1543 w 1543"/>
                <a:gd name="T73" fmla="*/ 0 h 372"/>
                <a:gd name="T74" fmla="*/ 1543 w 1543"/>
                <a:gd name="T75" fmla="*/ 0 h 372"/>
                <a:gd name="T76" fmla="*/ 1543 w 1543"/>
                <a:gd name="T77" fmla="*/ 0 h 372"/>
                <a:gd name="T78" fmla="*/ 1512 w 1543"/>
                <a:gd name="T79" fmla="*/ 5 h 372"/>
                <a:gd name="T80" fmla="*/ 1220 w 1543"/>
                <a:gd name="T81" fmla="*/ 76 h 372"/>
                <a:gd name="T82" fmla="*/ 1225 w 1543"/>
                <a:gd name="T83" fmla="*/ 78 h 372"/>
                <a:gd name="T84" fmla="*/ 1543 w 1543"/>
                <a:gd name="T85" fmla="*/ 0 h 372"/>
                <a:gd name="T86" fmla="*/ 1543 w 1543"/>
                <a:gd name="T8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3" h="372">
                  <a:moveTo>
                    <a:pt x="142" y="336"/>
                  </a:moveTo>
                  <a:lnTo>
                    <a:pt x="19" y="365"/>
                  </a:lnTo>
                  <a:lnTo>
                    <a:pt x="0" y="372"/>
                  </a:lnTo>
                  <a:lnTo>
                    <a:pt x="45" y="363"/>
                  </a:lnTo>
                  <a:lnTo>
                    <a:pt x="145" y="339"/>
                  </a:lnTo>
                  <a:lnTo>
                    <a:pt x="142" y="336"/>
                  </a:lnTo>
                  <a:moveTo>
                    <a:pt x="147" y="334"/>
                  </a:moveTo>
                  <a:lnTo>
                    <a:pt x="145" y="336"/>
                  </a:lnTo>
                  <a:lnTo>
                    <a:pt x="147" y="339"/>
                  </a:lnTo>
                  <a:lnTo>
                    <a:pt x="147" y="339"/>
                  </a:lnTo>
                  <a:lnTo>
                    <a:pt x="147" y="334"/>
                  </a:lnTo>
                  <a:moveTo>
                    <a:pt x="384" y="277"/>
                  </a:moveTo>
                  <a:lnTo>
                    <a:pt x="154" y="334"/>
                  </a:lnTo>
                  <a:lnTo>
                    <a:pt x="152" y="336"/>
                  </a:lnTo>
                  <a:lnTo>
                    <a:pt x="391" y="280"/>
                  </a:lnTo>
                  <a:lnTo>
                    <a:pt x="384" y="277"/>
                  </a:lnTo>
                  <a:moveTo>
                    <a:pt x="623" y="220"/>
                  </a:moveTo>
                  <a:lnTo>
                    <a:pt x="391" y="275"/>
                  </a:lnTo>
                  <a:lnTo>
                    <a:pt x="398" y="277"/>
                  </a:lnTo>
                  <a:lnTo>
                    <a:pt x="626" y="223"/>
                  </a:lnTo>
                  <a:lnTo>
                    <a:pt x="623" y="220"/>
                  </a:lnTo>
                  <a:moveTo>
                    <a:pt x="772" y="185"/>
                  </a:moveTo>
                  <a:lnTo>
                    <a:pt x="628" y="218"/>
                  </a:lnTo>
                  <a:lnTo>
                    <a:pt x="630" y="220"/>
                  </a:lnTo>
                  <a:lnTo>
                    <a:pt x="775" y="187"/>
                  </a:lnTo>
                  <a:lnTo>
                    <a:pt x="772" y="185"/>
                  </a:lnTo>
                  <a:moveTo>
                    <a:pt x="893" y="154"/>
                  </a:moveTo>
                  <a:lnTo>
                    <a:pt x="775" y="182"/>
                  </a:lnTo>
                  <a:lnTo>
                    <a:pt x="777" y="185"/>
                  </a:lnTo>
                  <a:lnTo>
                    <a:pt x="900" y="156"/>
                  </a:lnTo>
                  <a:lnTo>
                    <a:pt x="893" y="154"/>
                  </a:lnTo>
                  <a:moveTo>
                    <a:pt x="1216" y="76"/>
                  </a:moveTo>
                  <a:lnTo>
                    <a:pt x="900" y="154"/>
                  </a:lnTo>
                  <a:lnTo>
                    <a:pt x="907" y="154"/>
                  </a:lnTo>
                  <a:lnTo>
                    <a:pt x="1220" y="78"/>
                  </a:lnTo>
                  <a:lnTo>
                    <a:pt x="1216" y="76"/>
                  </a:lnTo>
                  <a:moveTo>
                    <a:pt x="1543" y="0"/>
                  </a:moveTo>
                  <a:lnTo>
                    <a:pt x="1543" y="0"/>
                  </a:lnTo>
                  <a:lnTo>
                    <a:pt x="1543" y="0"/>
                  </a:lnTo>
                  <a:lnTo>
                    <a:pt x="1512" y="5"/>
                  </a:lnTo>
                  <a:lnTo>
                    <a:pt x="1220" y="76"/>
                  </a:lnTo>
                  <a:lnTo>
                    <a:pt x="1225" y="78"/>
                  </a:lnTo>
                  <a:lnTo>
                    <a:pt x="1543" y="0"/>
                  </a:lnTo>
                  <a:lnTo>
                    <a:pt x="15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 name="Freeform 109">
              <a:extLst>
                <a:ext uri="{FF2B5EF4-FFF2-40B4-BE49-F238E27FC236}">
                  <a16:creationId xmlns:a16="http://schemas.microsoft.com/office/drawing/2014/main" id="{E2BD720E-169F-413A-82D6-ACF4734E6C15}"/>
                </a:ext>
              </a:extLst>
            </p:cNvPr>
            <p:cNvSpPr>
              <a:spLocks noEditPoints="1"/>
            </p:cNvSpPr>
            <p:nvPr/>
          </p:nvSpPr>
          <p:spPr bwMode="auto">
            <a:xfrm>
              <a:off x="1588453" y="3640139"/>
              <a:ext cx="771525" cy="2001838"/>
            </a:xfrm>
            <a:custGeom>
              <a:avLst/>
              <a:gdLst>
                <a:gd name="T0" fmla="*/ 448 w 486"/>
                <a:gd name="T1" fmla="*/ 1161 h 1261"/>
                <a:gd name="T2" fmla="*/ 445 w 486"/>
                <a:gd name="T3" fmla="*/ 1161 h 1261"/>
                <a:gd name="T4" fmla="*/ 483 w 486"/>
                <a:gd name="T5" fmla="*/ 1258 h 1261"/>
                <a:gd name="T6" fmla="*/ 486 w 486"/>
                <a:gd name="T7" fmla="*/ 1261 h 1261"/>
                <a:gd name="T8" fmla="*/ 486 w 486"/>
                <a:gd name="T9" fmla="*/ 1256 h 1261"/>
                <a:gd name="T10" fmla="*/ 448 w 486"/>
                <a:gd name="T11" fmla="*/ 1161 h 1261"/>
                <a:gd name="T12" fmla="*/ 426 w 486"/>
                <a:gd name="T13" fmla="*/ 1107 h 1261"/>
                <a:gd name="T14" fmla="*/ 426 w 486"/>
                <a:gd name="T15" fmla="*/ 1109 h 1261"/>
                <a:gd name="T16" fmla="*/ 445 w 486"/>
                <a:gd name="T17" fmla="*/ 1159 h 1261"/>
                <a:gd name="T18" fmla="*/ 448 w 486"/>
                <a:gd name="T19" fmla="*/ 1159 h 1261"/>
                <a:gd name="T20" fmla="*/ 426 w 486"/>
                <a:gd name="T21" fmla="*/ 1107 h 1261"/>
                <a:gd name="T22" fmla="*/ 419 w 486"/>
                <a:gd name="T23" fmla="*/ 1083 h 1261"/>
                <a:gd name="T24" fmla="*/ 417 w 486"/>
                <a:gd name="T25" fmla="*/ 1085 h 1261"/>
                <a:gd name="T26" fmla="*/ 424 w 486"/>
                <a:gd name="T27" fmla="*/ 1104 h 1261"/>
                <a:gd name="T28" fmla="*/ 426 w 486"/>
                <a:gd name="T29" fmla="*/ 1104 h 1261"/>
                <a:gd name="T30" fmla="*/ 419 w 486"/>
                <a:gd name="T31" fmla="*/ 1083 h 1261"/>
                <a:gd name="T32" fmla="*/ 407 w 486"/>
                <a:gd name="T33" fmla="*/ 1064 h 1261"/>
                <a:gd name="T34" fmla="*/ 414 w 486"/>
                <a:gd name="T35" fmla="*/ 1083 h 1261"/>
                <a:gd name="T36" fmla="*/ 417 w 486"/>
                <a:gd name="T37" fmla="*/ 1081 h 1261"/>
                <a:gd name="T38" fmla="*/ 412 w 486"/>
                <a:gd name="T39" fmla="*/ 1066 h 1261"/>
                <a:gd name="T40" fmla="*/ 407 w 486"/>
                <a:gd name="T41" fmla="*/ 1064 h 1261"/>
                <a:gd name="T42" fmla="*/ 355 w 486"/>
                <a:gd name="T43" fmla="*/ 917 h 1261"/>
                <a:gd name="T44" fmla="*/ 353 w 486"/>
                <a:gd name="T45" fmla="*/ 920 h 1261"/>
                <a:gd name="T46" fmla="*/ 407 w 486"/>
                <a:gd name="T47" fmla="*/ 1062 h 1261"/>
                <a:gd name="T48" fmla="*/ 410 w 486"/>
                <a:gd name="T49" fmla="*/ 1062 h 1261"/>
                <a:gd name="T50" fmla="*/ 355 w 486"/>
                <a:gd name="T51" fmla="*/ 917 h 1261"/>
                <a:gd name="T52" fmla="*/ 317 w 486"/>
                <a:gd name="T53" fmla="*/ 818 h 1261"/>
                <a:gd name="T54" fmla="*/ 315 w 486"/>
                <a:gd name="T55" fmla="*/ 820 h 1261"/>
                <a:gd name="T56" fmla="*/ 351 w 486"/>
                <a:gd name="T57" fmla="*/ 915 h 1261"/>
                <a:gd name="T58" fmla="*/ 353 w 486"/>
                <a:gd name="T59" fmla="*/ 915 h 1261"/>
                <a:gd name="T60" fmla="*/ 317 w 486"/>
                <a:gd name="T61" fmla="*/ 818 h 1261"/>
                <a:gd name="T62" fmla="*/ 0 w 486"/>
                <a:gd name="T63" fmla="*/ 0 h 1261"/>
                <a:gd name="T64" fmla="*/ 0 w 486"/>
                <a:gd name="T65" fmla="*/ 0 h 1261"/>
                <a:gd name="T66" fmla="*/ 313 w 486"/>
                <a:gd name="T67" fmla="*/ 815 h 1261"/>
                <a:gd name="T68" fmla="*/ 315 w 486"/>
                <a:gd name="T69" fmla="*/ 815 h 1261"/>
                <a:gd name="T70" fmla="*/ 12 w 486"/>
                <a:gd name="T71" fmla="*/ 24 h 1261"/>
                <a:gd name="T72" fmla="*/ 0 w 486"/>
                <a:gd name="T73" fmla="*/ 0 h 1261"/>
                <a:gd name="T74" fmla="*/ 0 w 486"/>
                <a:gd name="T75" fmla="*/ 0 h 1261"/>
                <a:gd name="T76" fmla="*/ 0 w 486"/>
                <a:gd name="T77" fmla="*/ 0 h 1261"/>
                <a:gd name="T78" fmla="*/ 0 w 486"/>
                <a:gd name="T79" fmla="*/ 0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86" h="1261">
                  <a:moveTo>
                    <a:pt x="448" y="1161"/>
                  </a:moveTo>
                  <a:lnTo>
                    <a:pt x="445" y="1161"/>
                  </a:lnTo>
                  <a:lnTo>
                    <a:pt x="483" y="1258"/>
                  </a:lnTo>
                  <a:lnTo>
                    <a:pt x="486" y="1261"/>
                  </a:lnTo>
                  <a:lnTo>
                    <a:pt x="486" y="1256"/>
                  </a:lnTo>
                  <a:lnTo>
                    <a:pt x="448" y="1161"/>
                  </a:lnTo>
                  <a:close/>
                  <a:moveTo>
                    <a:pt x="426" y="1107"/>
                  </a:moveTo>
                  <a:lnTo>
                    <a:pt x="426" y="1109"/>
                  </a:lnTo>
                  <a:lnTo>
                    <a:pt x="445" y="1159"/>
                  </a:lnTo>
                  <a:lnTo>
                    <a:pt x="448" y="1159"/>
                  </a:lnTo>
                  <a:lnTo>
                    <a:pt x="426" y="1107"/>
                  </a:lnTo>
                  <a:close/>
                  <a:moveTo>
                    <a:pt x="419" y="1083"/>
                  </a:moveTo>
                  <a:lnTo>
                    <a:pt x="417" y="1085"/>
                  </a:lnTo>
                  <a:lnTo>
                    <a:pt x="424" y="1104"/>
                  </a:lnTo>
                  <a:lnTo>
                    <a:pt x="426" y="1104"/>
                  </a:lnTo>
                  <a:lnTo>
                    <a:pt x="419" y="1083"/>
                  </a:lnTo>
                  <a:close/>
                  <a:moveTo>
                    <a:pt x="407" y="1064"/>
                  </a:moveTo>
                  <a:lnTo>
                    <a:pt x="414" y="1083"/>
                  </a:lnTo>
                  <a:lnTo>
                    <a:pt x="417" y="1081"/>
                  </a:lnTo>
                  <a:lnTo>
                    <a:pt x="412" y="1066"/>
                  </a:lnTo>
                  <a:lnTo>
                    <a:pt x="407" y="1064"/>
                  </a:lnTo>
                  <a:close/>
                  <a:moveTo>
                    <a:pt x="355" y="917"/>
                  </a:moveTo>
                  <a:lnTo>
                    <a:pt x="353" y="920"/>
                  </a:lnTo>
                  <a:lnTo>
                    <a:pt x="407" y="1062"/>
                  </a:lnTo>
                  <a:lnTo>
                    <a:pt x="410" y="1062"/>
                  </a:lnTo>
                  <a:lnTo>
                    <a:pt x="355" y="917"/>
                  </a:lnTo>
                  <a:close/>
                  <a:moveTo>
                    <a:pt x="317" y="818"/>
                  </a:moveTo>
                  <a:lnTo>
                    <a:pt x="315" y="820"/>
                  </a:lnTo>
                  <a:lnTo>
                    <a:pt x="351" y="915"/>
                  </a:lnTo>
                  <a:lnTo>
                    <a:pt x="353" y="915"/>
                  </a:lnTo>
                  <a:lnTo>
                    <a:pt x="317" y="818"/>
                  </a:lnTo>
                  <a:close/>
                  <a:moveTo>
                    <a:pt x="0" y="0"/>
                  </a:moveTo>
                  <a:lnTo>
                    <a:pt x="0" y="0"/>
                  </a:lnTo>
                  <a:lnTo>
                    <a:pt x="313" y="815"/>
                  </a:lnTo>
                  <a:lnTo>
                    <a:pt x="315" y="815"/>
                  </a:lnTo>
                  <a:lnTo>
                    <a:pt x="12" y="24"/>
                  </a:lnTo>
                  <a:lnTo>
                    <a:pt x="0" y="0"/>
                  </a:lnTo>
                  <a:lnTo>
                    <a:pt x="0" y="0"/>
                  </a:lnTo>
                  <a:lnTo>
                    <a:pt x="0"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110">
              <a:extLst>
                <a:ext uri="{FF2B5EF4-FFF2-40B4-BE49-F238E27FC236}">
                  <a16:creationId xmlns:a16="http://schemas.microsoft.com/office/drawing/2014/main" id="{128669B7-769A-4B05-B5FF-50793ADF42EC}"/>
                </a:ext>
              </a:extLst>
            </p:cNvPr>
            <p:cNvSpPr>
              <a:spLocks noEditPoints="1"/>
            </p:cNvSpPr>
            <p:nvPr/>
          </p:nvSpPr>
          <p:spPr bwMode="auto">
            <a:xfrm>
              <a:off x="1588453" y="3640139"/>
              <a:ext cx="771525" cy="2001838"/>
            </a:xfrm>
            <a:custGeom>
              <a:avLst/>
              <a:gdLst>
                <a:gd name="T0" fmla="*/ 448 w 486"/>
                <a:gd name="T1" fmla="*/ 1161 h 1261"/>
                <a:gd name="T2" fmla="*/ 445 w 486"/>
                <a:gd name="T3" fmla="*/ 1161 h 1261"/>
                <a:gd name="T4" fmla="*/ 483 w 486"/>
                <a:gd name="T5" fmla="*/ 1258 h 1261"/>
                <a:gd name="T6" fmla="*/ 486 w 486"/>
                <a:gd name="T7" fmla="*/ 1261 h 1261"/>
                <a:gd name="T8" fmla="*/ 486 w 486"/>
                <a:gd name="T9" fmla="*/ 1256 h 1261"/>
                <a:gd name="T10" fmla="*/ 448 w 486"/>
                <a:gd name="T11" fmla="*/ 1161 h 1261"/>
                <a:gd name="T12" fmla="*/ 426 w 486"/>
                <a:gd name="T13" fmla="*/ 1107 h 1261"/>
                <a:gd name="T14" fmla="*/ 426 w 486"/>
                <a:gd name="T15" fmla="*/ 1109 h 1261"/>
                <a:gd name="T16" fmla="*/ 445 w 486"/>
                <a:gd name="T17" fmla="*/ 1159 h 1261"/>
                <a:gd name="T18" fmla="*/ 448 w 486"/>
                <a:gd name="T19" fmla="*/ 1159 h 1261"/>
                <a:gd name="T20" fmla="*/ 426 w 486"/>
                <a:gd name="T21" fmla="*/ 1107 h 1261"/>
                <a:gd name="T22" fmla="*/ 419 w 486"/>
                <a:gd name="T23" fmla="*/ 1083 h 1261"/>
                <a:gd name="T24" fmla="*/ 417 w 486"/>
                <a:gd name="T25" fmla="*/ 1085 h 1261"/>
                <a:gd name="T26" fmla="*/ 424 w 486"/>
                <a:gd name="T27" fmla="*/ 1104 h 1261"/>
                <a:gd name="T28" fmla="*/ 426 w 486"/>
                <a:gd name="T29" fmla="*/ 1104 h 1261"/>
                <a:gd name="T30" fmla="*/ 419 w 486"/>
                <a:gd name="T31" fmla="*/ 1083 h 1261"/>
                <a:gd name="T32" fmla="*/ 407 w 486"/>
                <a:gd name="T33" fmla="*/ 1064 h 1261"/>
                <a:gd name="T34" fmla="*/ 414 w 486"/>
                <a:gd name="T35" fmla="*/ 1083 h 1261"/>
                <a:gd name="T36" fmla="*/ 417 w 486"/>
                <a:gd name="T37" fmla="*/ 1081 h 1261"/>
                <a:gd name="T38" fmla="*/ 412 w 486"/>
                <a:gd name="T39" fmla="*/ 1066 h 1261"/>
                <a:gd name="T40" fmla="*/ 407 w 486"/>
                <a:gd name="T41" fmla="*/ 1064 h 1261"/>
                <a:gd name="T42" fmla="*/ 355 w 486"/>
                <a:gd name="T43" fmla="*/ 917 h 1261"/>
                <a:gd name="T44" fmla="*/ 353 w 486"/>
                <a:gd name="T45" fmla="*/ 920 h 1261"/>
                <a:gd name="T46" fmla="*/ 407 w 486"/>
                <a:gd name="T47" fmla="*/ 1062 h 1261"/>
                <a:gd name="T48" fmla="*/ 410 w 486"/>
                <a:gd name="T49" fmla="*/ 1062 h 1261"/>
                <a:gd name="T50" fmla="*/ 355 w 486"/>
                <a:gd name="T51" fmla="*/ 917 h 1261"/>
                <a:gd name="T52" fmla="*/ 317 w 486"/>
                <a:gd name="T53" fmla="*/ 818 h 1261"/>
                <a:gd name="T54" fmla="*/ 315 w 486"/>
                <a:gd name="T55" fmla="*/ 820 h 1261"/>
                <a:gd name="T56" fmla="*/ 351 w 486"/>
                <a:gd name="T57" fmla="*/ 915 h 1261"/>
                <a:gd name="T58" fmla="*/ 353 w 486"/>
                <a:gd name="T59" fmla="*/ 915 h 1261"/>
                <a:gd name="T60" fmla="*/ 317 w 486"/>
                <a:gd name="T61" fmla="*/ 818 h 1261"/>
                <a:gd name="T62" fmla="*/ 0 w 486"/>
                <a:gd name="T63" fmla="*/ 0 h 1261"/>
                <a:gd name="T64" fmla="*/ 0 w 486"/>
                <a:gd name="T65" fmla="*/ 0 h 1261"/>
                <a:gd name="T66" fmla="*/ 313 w 486"/>
                <a:gd name="T67" fmla="*/ 815 h 1261"/>
                <a:gd name="T68" fmla="*/ 315 w 486"/>
                <a:gd name="T69" fmla="*/ 815 h 1261"/>
                <a:gd name="T70" fmla="*/ 12 w 486"/>
                <a:gd name="T71" fmla="*/ 24 h 1261"/>
                <a:gd name="T72" fmla="*/ 0 w 486"/>
                <a:gd name="T73" fmla="*/ 0 h 1261"/>
                <a:gd name="T74" fmla="*/ 0 w 486"/>
                <a:gd name="T75" fmla="*/ 0 h 1261"/>
                <a:gd name="T76" fmla="*/ 0 w 486"/>
                <a:gd name="T77" fmla="*/ 0 h 1261"/>
                <a:gd name="T78" fmla="*/ 0 w 486"/>
                <a:gd name="T79" fmla="*/ 0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86" h="1261">
                  <a:moveTo>
                    <a:pt x="448" y="1161"/>
                  </a:moveTo>
                  <a:lnTo>
                    <a:pt x="445" y="1161"/>
                  </a:lnTo>
                  <a:lnTo>
                    <a:pt x="483" y="1258"/>
                  </a:lnTo>
                  <a:lnTo>
                    <a:pt x="486" y="1261"/>
                  </a:lnTo>
                  <a:lnTo>
                    <a:pt x="486" y="1256"/>
                  </a:lnTo>
                  <a:lnTo>
                    <a:pt x="448" y="1161"/>
                  </a:lnTo>
                  <a:moveTo>
                    <a:pt x="426" y="1107"/>
                  </a:moveTo>
                  <a:lnTo>
                    <a:pt x="426" y="1109"/>
                  </a:lnTo>
                  <a:lnTo>
                    <a:pt x="445" y="1159"/>
                  </a:lnTo>
                  <a:lnTo>
                    <a:pt x="448" y="1159"/>
                  </a:lnTo>
                  <a:lnTo>
                    <a:pt x="426" y="1107"/>
                  </a:lnTo>
                  <a:moveTo>
                    <a:pt x="419" y="1083"/>
                  </a:moveTo>
                  <a:lnTo>
                    <a:pt x="417" y="1085"/>
                  </a:lnTo>
                  <a:lnTo>
                    <a:pt x="424" y="1104"/>
                  </a:lnTo>
                  <a:lnTo>
                    <a:pt x="426" y="1104"/>
                  </a:lnTo>
                  <a:lnTo>
                    <a:pt x="419" y="1083"/>
                  </a:lnTo>
                  <a:moveTo>
                    <a:pt x="407" y="1064"/>
                  </a:moveTo>
                  <a:lnTo>
                    <a:pt x="414" y="1083"/>
                  </a:lnTo>
                  <a:lnTo>
                    <a:pt x="417" y="1081"/>
                  </a:lnTo>
                  <a:lnTo>
                    <a:pt x="412" y="1066"/>
                  </a:lnTo>
                  <a:lnTo>
                    <a:pt x="407" y="1064"/>
                  </a:lnTo>
                  <a:moveTo>
                    <a:pt x="355" y="917"/>
                  </a:moveTo>
                  <a:lnTo>
                    <a:pt x="353" y="920"/>
                  </a:lnTo>
                  <a:lnTo>
                    <a:pt x="407" y="1062"/>
                  </a:lnTo>
                  <a:lnTo>
                    <a:pt x="410" y="1062"/>
                  </a:lnTo>
                  <a:lnTo>
                    <a:pt x="355" y="917"/>
                  </a:lnTo>
                  <a:moveTo>
                    <a:pt x="317" y="818"/>
                  </a:moveTo>
                  <a:lnTo>
                    <a:pt x="315" y="820"/>
                  </a:lnTo>
                  <a:lnTo>
                    <a:pt x="351" y="915"/>
                  </a:lnTo>
                  <a:lnTo>
                    <a:pt x="353" y="915"/>
                  </a:lnTo>
                  <a:lnTo>
                    <a:pt x="317" y="818"/>
                  </a:lnTo>
                  <a:moveTo>
                    <a:pt x="0" y="0"/>
                  </a:moveTo>
                  <a:lnTo>
                    <a:pt x="0" y="0"/>
                  </a:lnTo>
                  <a:lnTo>
                    <a:pt x="313" y="815"/>
                  </a:lnTo>
                  <a:lnTo>
                    <a:pt x="315" y="815"/>
                  </a:lnTo>
                  <a:lnTo>
                    <a:pt x="12" y="24"/>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 name="Freeform 111">
              <a:extLst>
                <a:ext uri="{FF2B5EF4-FFF2-40B4-BE49-F238E27FC236}">
                  <a16:creationId xmlns:a16="http://schemas.microsoft.com/office/drawing/2014/main" id="{3EE8BBAE-7B92-4E61-A70B-6B0D612BC2AC}"/>
                </a:ext>
              </a:extLst>
            </p:cNvPr>
            <p:cNvSpPr>
              <a:spLocks noEditPoints="1"/>
            </p:cNvSpPr>
            <p:nvPr/>
          </p:nvSpPr>
          <p:spPr bwMode="auto">
            <a:xfrm>
              <a:off x="1588453" y="5167314"/>
              <a:ext cx="771525" cy="477838"/>
            </a:xfrm>
            <a:custGeom>
              <a:avLst/>
              <a:gdLst>
                <a:gd name="T0" fmla="*/ 486 w 486"/>
                <a:gd name="T1" fmla="*/ 301 h 301"/>
                <a:gd name="T2" fmla="*/ 486 w 486"/>
                <a:gd name="T3" fmla="*/ 301 h 301"/>
                <a:gd name="T4" fmla="*/ 486 w 486"/>
                <a:gd name="T5" fmla="*/ 301 h 301"/>
                <a:gd name="T6" fmla="*/ 486 w 486"/>
                <a:gd name="T7" fmla="*/ 301 h 301"/>
                <a:gd name="T8" fmla="*/ 374 w 486"/>
                <a:gd name="T9" fmla="*/ 230 h 301"/>
                <a:gd name="T10" fmla="*/ 372 w 486"/>
                <a:gd name="T11" fmla="*/ 232 h 301"/>
                <a:gd name="T12" fmla="*/ 478 w 486"/>
                <a:gd name="T13" fmla="*/ 299 h 301"/>
                <a:gd name="T14" fmla="*/ 483 w 486"/>
                <a:gd name="T15" fmla="*/ 299 h 301"/>
                <a:gd name="T16" fmla="*/ 483 w 486"/>
                <a:gd name="T17" fmla="*/ 296 h 301"/>
                <a:gd name="T18" fmla="*/ 374 w 486"/>
                <a:gd name="T19" fmla="*/ 230 h 301"/>
                <a:gd name="T20" fmla="*/ 351 w 486"/>
                <a:gd name="T21" fmla="*/ 216 h 301"/>
                <a:gd name="T22" fmla="*/ 348 w 486"/>
                <a:gd name="T23" fmla="*/ 216 h 301"/>
                <a:gd name="T24" fmla="*/ 369 w 486"/>
                <a:gd name="T25" fmla="*/ 230 h 301"/>
                <a:gd name="T26" fmla="*/ 372 w 486"/>
                <a:gd name="T27" fmla="*/ 228 h 301"/>
                <a:gd name="T28" fmla="*/ 351 w 486"/>
                <a:gd name="T29" fmla="*/ 216 h 301"/>
                <a:gd name="T30" fmla="*/ 341 w 486"/>
                <a:gd name="T31" fmla="*/ 211 h 301"/>
                <a:gd name="T32" fmla="*/ 341 w 486"/>
                <a:gd name="T33" fmla="*/ 213 h 301"/>
                <a:gd name="T34" fmla="*/ 346 w 486"/>
                <a:gd name="T35" fmla="*/ 216 h 301"/>
                <a:gd name="T36" fmla="*/ 348 w 486"/>
                <a:gd name="T37" fmla="*/ 213 h 301"/>
                <a:gd name="T38" fmla="*/ 341 w 486"/>
                <a:gd name="T39" fmla="*/ 211 h 301"/>
                <a:gd name="T40" fmla="*/ 0 w 486"/>
                <a:gd name="T41" fmla="*/ 0 h 301"/>
                <a:gd name="T42" fmla="*/ 0 w 486"/>
                <a:gd name="T43" fmla="*/ 3 h 301"/>
                <a:gd name="T44" fmla="*/ 339 w 486"/>
                <a:gd name="T45" fmla="*/ 211 h 301"/>
                <a:gd name="T46" fmla="*/ 339 w 486"/>
                <a:gd name="T47" fmla="*/ 209 h 301"/>
                <a:gd name="T48" fmla="*/ 9 w 486"/>
                <a:gd name="T49" fmla="*/ 5 h 301"/>
                <a:gd name="T50" fmla="*/ 0 w 486"/>
                <a:gd name="T51" fmla="*/ 3 h 301"/>
                <a:gd name="T52" fmla="*/ 0 w 486"/>
                <a:gd name="T53"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6" h="301">
                  <a:moveTo>
                    <a:pt x="486" y="301"/>
                  </a:moveTo>
                  <a:lnTo>
                    <a:pt x="486" y="301"/>
                  </a:lnTo>
                  <a:lnTo>
                    <a:pt x="486" y="301"/>
                  </a:lnTo>
                  <a:lnTo>
                    <a:pt x="486" y="301"/>
                  </a:lnTo>
                  <a:close/>
                  <a:moveTo>
                    <a:pt x="374" y="230"/>
                  </a:moveTo>
                  <a:lnTo>
                    <a:pt x="372" y="232"/>
                  </a:lnTo>
                  <a:lnTo>
                    <a:pt x="478" y="299"/>
                  </a:lnTo>
                  <a:lnTo>
                    <a:pt x="483" y="299"/>
                  </a:lnTo>
                  <a:lnTo>
                    <a:pt x="483" y="296"/>
                  </a:lnTo>
                  <a:lnTo>
                    <a:pt x="374" y="230"/>
                  </a:lnTo>
                  <a:close/>
                  <a:moveTo>
                    <a:pt x="351" y="216"/>
                  </a:moveTo>
                  <a:lnTo>
                    <a:pt x="348" y="216"/>
                  </a:lnTo>
                  <a:lnTo>
                    <a:pt x="369" y="230"/>
                  </a:lnTo>
                  <a:lnTo>
                    <a:pt x="372" y="228"/>
                  </a:lnTo>
                  <a:lnTo>
                    <a:pt x="351" y="216"/>
                  </a:lnTo>
                  <a:close/>
                  <a:moveTo>
                    <a:pt x="341" y="211"/>
                  </a:moveTo>
                  <a:lnTo>
                    <a:pt x="341" y="213"/>
                  </a:lnTo>
                  <a:lnTo>
                    <a:pt x="346" y="216"/>
                  </a:lnTo>
                  <a:lnTo>
                    <a:pt x="348" y="213"/>
                  </a:lnTo>
                  <a:lnTo>
                    <a:pt x="341" y="211"/>
                  </a:lnTo>
                  <a:close/>
                  <a:moveTo>
                    <a:pt x="0" y="0"/>
                  </a:moveTo>
                  <a:lnTo>
                    <a:pt x="0" y="3"/>
                  </a:lnTo>
                  <a:lnTo>
                    <a:pt x="339" y="211"/>
                  </a:lnTo>
                  <a:lnTo>
                    <a:pt x="339" y="209"/>
                  </a:lnTo>
                  <a:lnTo>
                    <a:pt x="9" y="5"/>
                  </a:lnTo>
                  <a:lnTo>
                    <a:pt x="0" y="3"/>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 name="Freeform 112">
              <a:extLst>
                <a:ext uri="{FF2B5EF4-FFF2-40B4-BE49-F238E27FC236}">
                  <a16:creationId xmlns:a16="http://schemas.microsoft.com/office/drawing/2014/main" id="{B2DF0AEE-53AC-4A31-B7E9-0B79013B9424}"/>
                </a:ext>
              </a:extLst>
            </p:cNvPr>
            <p:cNvSpPr>
              <a:spLocks noEditPoints="1"/>
            </p:cNvSpPr>
            <p:nvPr/>
          </p:nvSpPr>
          <p:spPr bwMode="auto">
            <a:xfrm>
              <a:off x="1588453" y="5167314"/>
              <a:ext cx="771525" cy="477838"/>
            </a:xfrm>
            <a:custGeom>
              <a:avLst/>
              <a:gdLst>
                <a:gd name="T0" fmla="*/ 486 w 486"/>
                <a:gd name="T1" fmla="*/ 301 h 301"/>
                <a:gd name="T2" fmla="*/ 486 w 486"/>
                <a:gd name="T3" fmla="*/ 301 h 301"/>
                <a:gd name="T4" fmla="*/ 486 w 486"/>
                <a:gd name="T5" fmla="*/ 301 h 301"/>
                <a:gd name="T6" fmla="*/ 486 w 486"/>
                <a:gd name="T7" fmla="*/ 301 h 301"/>
                <a:gd name="T8" fmla="*/ 374 w 486"/>
                <a:gd name="T9" fmla="*/ 230 h 301"/>
                <a:gd name="T10" fmla="*/ 372 w 486"/>
                <a:gd name="T11" fmla="*/ 232 h 301"/>
                <a:gd name="T12" fmla="*/ 478 w 486"/>
                <a:gd name="T13" fmla="*/ 299 h 301"/>
                <a:gd name="T14" fmla="*/ 483 w 486"/>
                <a:gd name="T15" fmla="*/ 299 h 301"/>
                <a:gd name="T16" fmla="*/ 483 w 486"/>
                <a:gd name="T17" fmla="*/ 296 h 301"/>
                <a:gd name="T18" fmla="*/ 374 w 486"/>
                <a:gd name="T19" fmla="*/ 230 h 301"/>
                <a:gd name="T20" fmla="*/ 351 w 486"/>
                <a:gd name="T21" fmla="*/ 216 h 301"/>
                <a:gd name="T22" fmla="*/ 348 w 486"/>
                <a:gd name="T23" fmla="*/ 216 h 301"/>
                <a:gd name="T24" fmla="*/ 369 w 486"/>
                <a:gd name="T25" fmla="*/ 230 h 301"/>
                <a:gd name="T26" fmla="*/ 372 w 486"/>
                <a:gd name="T27" fmla="*/ 228 h 301"/>
                <a:gd name="T28" fmla="*/ 351 w 486"/>
                <a:gd name="T29" fmla="*/ 216 h 301"/>
                <a:gd name="T30" fmla="*/ 341 w 486"/>
                <a:gd name="T31" fmla="*/ 211 h 301"/>
                <a:gd name="T32" fmla="*/ 341 w 486"/>
                <a:gd name="T33" fmla="*/ 213 h 301"/>
                <a:gd name="T34" fmla="*/ 346 w 486"/>
                <a:gd name="T35" fmla="*/ 216 h 301"/>
                <a:gd name="T36" fmla="*/ 348 w 486"/>
                <a:gd name="T37" fmla="*/ 213 h 301"/>
                <a:gd name="T38" fmla="*/ 341 w 486"/>
                <a:gd name="T39" fmla="*/ 211 h 301"/>
                <a:gd name="T40" fmla="*/ 0 w 486"/>
                <a:gd name="T41" fmla="*/ 0 h 301"/>
                <a:gd name="T42" fmla="*/ 0 w 486"/>
                <a:gd name="T43" fmla="*/ 3 h 301"/>
                <a:gd name="T44" fmla="*/ 339 w 486"/>
                <a:gd name="T45" fmla="*/ 211 h 301"/>
                <a:gd name="T46" fmla="*/ 339 w 486"/>
                <a:gd name="T47" fmla="*/ 209 h 301"/>
                <a:gd name="T48" fmla="*/ 9 w 486"/>
                <a:gd name="T49" fmla="*/ 5 h 301"/>
                <a:gd name="T50" fmla="*/ 0 w 486"/>
                <a:gd name="T51" fmla="*/ 3 h 301"/>
                <a:gd name="T52" fmla="*/ 0 w 486"/>
                <a:gd name="T53"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6" h="301">
                  <a:moveTo>
                    <a:pt x="486" y="301"/>
                  </a:moveTo>
                  <a:lnTo>
                    <a:pt x="486" y="301"/>
                  </a:lnTo>
                  <a:lnTo>
                    <a:pt x="486" y="301"/>
                  </a:lnTo>
                  <a:lnTo>
                    <a:pt x="486" y="301"/>
                  </a:lnTo>
                  <a:moveTo>
                    <a:pt x="374" y="230"/>
                  </a:moveTo>
                  <a:lnTo>
                    <a:pt x="372" y="232"/>
                  </a:lnTo>
                  <a:lnTo>
                    <a:pt x="478" y="299"/>
                  </a:lnTo>
                  <a:lnTo>
                    <a:pt x="483" y="299"/>
                  </a:lnTo>
                  <a:lnTo>
                    <a:pt x="483" y="296"/>
                  </a:lnTo>
                  <a:lnTo>
                    <a:pt x="374" y="230"/>
                  </a:lnTo>
                  <a:moveTo>
                    <a:pt x="351" y="216"/>
                  </a:moveTo>
                  <a:lnTo>
                    <a:pt x="348" y="216"/>
                  </a:lnTo>
                  <a:lnTo>
                    <a:pt x="369" y="230"/>
                  </a:lnTo>
                  <a:lnTo>
                    <a:pt x="372" y="228"/>
                  </a:lnTo>
                  <a:lnTo>
                    <a:pt x="351" y="216"/>
                  </a:lnTo>
                  <a:moveTo>
                    <a:pt x="341" y="211"/>
                  </a:moveTo>
                  <a:lnTo>
                    <a:pt x="341" y="213"/>
                  </a:lnTo>
                  <a:lnTo>
                    <a:pt x="346" y="216"/>
                  </a:lnTo>
                  <a:lnTo>
                    <a:pt x="348" y="213"/>
                  </a:lnTo>
                  <a:lnTo>
                    <a:pt x="341" y="211"/>
                  </a:lnTo>
                  <a:moveTo>
                    <a:pt x="0" y="0"/>
                  </a:moveTo>
                  <a:lnTo>
                    <a:pt x="0" y="3"/>
                  </a:lnTo>
                  <a:lnTo>
                    <a:pt x="339" y="211"/>
                  </a:lnTo>
                  <a:lnTo>
                    <a:pt x="339" y="209"/>
                  </a:lnTo>
                  <a:lnTo>
                    <a:pt x="9" y="5"/>
                  </a:lnTo>
                  <a:lnTo>
                    <a:pt x="0"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 name="Freeform 183">
              <a:extLst>
                <a:ext uri="{FF2B5EF4-FFF2-40B4-BE49-F238E27FC236}">
                  <a16:creationId xmlns:a16="http://schemas.microsoft.com/office/drawing/2014/main" id="{7EEB9AFE-5A2E-4845-860D-DCC54F38F43B}"/>
                </a:ext>
              </a:extLst>
            </p:cNvPr>
            <p:cNvSpPr/>
            <p:nvPr/>
          </p:nvSpPr>
          <p:spPr bwMode="auto">
            <a:xfrm>
              <a:off x="2050415" y="5589589"/>
              <a:ext cx="309562" cy="55563"/>
            </a:xfrm>
            <a:custGeom>
              <a:avLst/>
              <a:gdLst>
                <a:gd name="T0" fmla="*/ 5 w 195"/>
                <a:gd name="T1" fmla="*/ 0 h 35"/>
                <a:gd name="T2" fmla="*/ 3 w 195"/>
                <a:gd name="T3" fmla="*/ 2 h 35"/>
                <a:gd name="T4" fmla="*/ 0 w 195"/>
                <a:gd name="T5" fmla="*/ 0 h 35"/>
                <a:gd name="T6" fmla="*/ 0 w 195"/>
                <a:gd name="T7" fmla="*/ 2 h 35"/>
                <a:gd name="T8" fmla="*/ 195 w 195"/>
                <a:gd name="T9" fmla="*/ 35 h 35"/>
                <a:gd name="T10" fmla="*/ 195 w 195"/>
                <a:gd name="T11" fmla="*/ 35 h 35"/>
                <a:gd name="T12" fmla="*/ 195 w 195"/>
                <a:gd name="T13" fmla="*/ 35 h 35"/>
                <a:gd name="T14" fmla="*/ 187 w 195"/>
                <a:gd name="T15" fmla="*/ 33 h 35"/>
                <a:gd name="T16" fmla="*/ 5 w 195"/>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35">
                  <a:moveTo>
                    <a:pt x="5" y="0"/>
                  </a:moveTo>
                  <a:lnTo>
                    <a:pt x="3" y="2"/>
                  </a:lnTo>
                  <a:lnTo>
                    <a:pt x="0" y="0"/>
                  </a:lnTo>
                  <a:lnTo>
                    <a:pt x="0" y="2"/>
                  </a:lnTo>
                  <a:lnTo>
                    <a:pt x="195" y="35"/>
                  </a:lnTo>
                  <a:lnTo>
                    <a:pt x="195" y="35"/>
                  </a:lnTo>
                  <a:lnTo>
                    <a:pt x="195" y="35"/>
                  </a:lnTo>
                  <a:lnTo>
                    <a:pt x="187" y="33"/>
                  </a:lnTo>
                  <a:lnTo>
                    <a:pt x="5"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 name="Freeform 184">
              <a:extLst>
                <a:ext uri="{FF2B5EF4-FFF2-40B4-BE49-F238E27FC236}">
                  <a16:creationId xmlns:a16="http://schemas.microsoft.com/office/drawing/2014/main" id="{891B4E09-4A80-4436-9544-BF58010FE602}"/>
                </a:ext>
              </a:extLst>
            </p:cNvPr>
            <p:cNvSpPr/>
            <p:nvPr/>
          </p:nvSpPr>
          <p:spPr bwMode="auto">
            <a:xfrm>
              <a:off x="2050415" y="5589589"/>
              <a:ext cx="309562" cy="55563"/>
            </a:xfrm>
            <a:custGeom>
              <a:avLst/>
              <a:gdLst>
                <a:gd name="T0" fmla="*/ 5 w 195"/>
                <a:gd name="T1" fmla="*/ 0 h 35"/>
                <a:gd name="T2" fmla="*/ 3 w 195"/>
                <a:gd name="T3" fmla="*/ 2 h 35"/>
                <a:gd name="T4" fmla="*/ 0 w 195"/>
                <a:gd name="T5" fmla="*/ 0 h 35"/>
                <a:gd name="T6" fmla="*/ 0 w 195"/>
                <a:gd name="T7" fmla="*/ 2 h 35"/>
                <a:gd name="T8" fmla="*/ 195 w 195"/>
                <a:gd name="T9" fmla="*/ 35 h 35"/>
                <a:gd name="T10" fmla="*/ 195 w 195"/>
                <a:gd name="T11" fmla="*/ 35 h 35"/>
                <a:gd name="T12" fmla="*/ 195 w 195"/>
                <a:gd name="T13" fmla="*/ 35 h 35"/>
                <a:gd name="T14" fmla="*/ 187 w 195"/>
                <a:gd name="T15" fmla="*/ 33 h 35"/>
                <a:gd name="T16" fmla="*/ 5 w 195"/>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35">
                  <a:moveTo>
                    <a:pt x="5" y="0"/>
                  </a:moveTo>
                  <a:lnTo>
                    <a:pt x="3" y="2"/>
                  </a:lnTo>
                  <a:lnTo>
                    <a:pt x="0" y="0"/>
                  </a:lnTo>
                  <a:lnTo>
                    <a:pt x="0" y="2"/>
                  </a:lnTo>
                  <a:lnTo>
                    <a:pt x="195" y="35"/>
                  </a:lnTo>
                  <a:lnTo>
                    <a:pt x="195" y="35"/>
                  </a:lnTo>
                  <a:lnTo>
                    <a:pt x="195" y="35"/>
                  </a:lnTo>
                  <a:lnTo>
                    <a:pt x="187" y="33"/>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 name="Freeform 465">
              <a:extLst>
                <a:ext uri="{FF2B5EF4-FFF2-40B4-BE49-F238E27FC236}">
                  <a16:creationId xmlns:a16="http://schemas.microsoft.com/office/drawing/2014/main" id="{9BC3D622-C19F-408B-9CC2-86556F5A0CC7}"/>
                </a:ext>
              </a:extLst>
            </p:cNvPr>
            <p:cNvSpPr>
              <a:spLocks noEditPoints="1"/>
            </p:cNvSpPr>
            <p:nvPr/>
          </p:nvSpPr>
          <p:spPr bwMode="auto">
            <a:xfrm>
              <a:off x="1596390" y="3654426"/>
              <a:ext cx="781050" cy="1504950"/>
            </a:xfrm>
            <a:custGeom>
              <a:avLst/>
              <a:gdLst>
                <a:gd name="T0" fmla="*/ 466 w 492"/>
                <a:gd name="T1" fmla="*/ 894 h 948"/>
                <a:gd name="T2" fmla="*/ 464 w 492"/>
                <a:gd name="T3" fmla="*/ 894 h 948"/>
                <a:gd name="T4" fmla="*/ 492 w 492"/>
                <a:gd name="T5" fmla="*/ 948 h 948"/>
                <a:gd name="T6" fmla="*/ 492 w 492"/>
                <a:gd name="T7" fmla="*/ 944 h 948"/>
                <a:gd name="T8" fmla="*/ 466 w 492"/>
                <a:gd name="T9" fmla="*/ 894 h 948"/>
                <a:gd name="T10" fmla="*/ 400 w 492"/>
                <a:gd name="T11" fmla="*/ 768 h 948"/>
                <a:gd name="T12" fmla="*/ 398 w 492"/>
                <a:gd name="T13" fmla="*/ 768 h 948"/>
                <a:gd name="T14" fmla="*/ 462 w 492"/>
                <a:gd name="T15" fmla="*/ 892 h 948"/>
                <a:gd name="T16" fmla="*/ 464 w 492"/>
                <a:gd name="T17" fmla="*/ 892 h 948"/>
                <a:gd name="T18" fmla="*/ 400 w 492"/>
                <a:gd name="T19" fmla="*/ 768 h 948"/>
                <a:gd name="T20" fmla="*/ 0 w 492"/>
                <a:gd name="T21" fmla="*/ 0 h 948"/>
                <a:gd name="T22" fmla="*/ 7 w 492"/>
                <a:gd name="T23" fmla="*/ 15 h 948"/>
                <a:gd name="T24" fmla="*/ 398 w 492"/>
                <a:gd name="T25" fmla="*/ 766 h 948"/>
                <a:gd name="T26" fmla="*/ 400 w 492"/>
                <a:gd name="T27" fmla="*/ 764 h 948"/>
                <a:gd name="T28" fmla="*/ 4 w 492"/>
                <a:gd name="T29" fmla="*/ 5 h 948"/>
                <a:gd name="T30" fmla="*/ 0 w 492"/>
                <a:gd name="T31" fmla="*/ 0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2" h="948">
                  <a:moveTo>
                    <a:pt x="466" y="894"/>
                  </a:moveTo>
                  <a:lnTo>
                    <a:pt x="464" y="894"/>
                  </a:lnTo>
                  <a:lnTo>
                    <a:pt x="492" y="948"/>
                  </a:lnTo>
                  <a:lnTo>
                    <a:pt x="492" y="944"/>
                  </a:lnTo>
                  <a:lnTo>
                    <a:pt x="466" y="894"/>
                  </a:lnTo>
                  <a:close/>
                  <a:moveTo>
                    <a:pt x="400" y="768"/>
                  </a:moveTo>
                  <a:lnTo>
                    <a:pt x="398" y="768"/>
                  </a:lnTo>
                  <a:lnTo>
                    <a:pt x="462" y="892"/>
                  </a:lnTo>
                  <a:lnTo>
                    <a:pt x="464" y="892"/>
                  </a:lnTo>
                  <a:lnTo>
                    <a:pt x="400" y="768"/>
                  </a:lnTo>
                  <a:close/>
                  <a:moveTo>
                    <a:pt x="0" y="0"/>
                  </a:moveTo>
                  <a:lnTo>
                    <a:pt x="7" y="15"/>
                  </a:lnTo>
                  <a:lnTo>
                    <a:pt x="398" y="766"/>
                  </a:lnTo>
                  <a:lnTo>
                    <a:pt x="400" y="764"/>
                  </a:lnTo>
                  <a:lnTo>
                    <a:pt x="4" y="5"/>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 name="Freeform 466">
              <a:extLst>
                <a:ext uri="{FF2B5EF4-FFF2-40B4-BE49-F238E27FC236}">
                  <a16:creationId xmlns:a16="http://schemas.microsoft.com/office/drawing/2014/main" id="{10D566BA-BDA4-44A7-8DE7-F5C3DFF84C42}"/>
                </a:ext>
              </a:extLst>
            </p:cNvPr>
            <p:cNvSpPr>
              <a:spLocks noEditPoints="1"/>
            </p:cNvSpPr>
            <p:nvPr/>
          </p:nvSpPr>
          <p:spPr bwMode="auto">
            <a:xfrm>
              <a:off x="1596390" y="3654426"/>
              <a:ext cx="781050" cy="1504950"/>
            </a:xfrm>
            <a:custGeom>
              <a:avLst/>
              <a:gdLst>
                <a:gd name="T0" fmla="*/ 466 w 492"/>
                <a:gd name="T1" fmla="*/ 894 h 948"/>
                <a:gd name="T2" fmla="*/ 464 w 492"/>
                <a:gd name="T3" fmla="*/ 894 h 948"/>
                <a:gd name="T4" fmla="*/ 492 w 492"/>
                <a:gd name="T5" fmla="*/ 948 h 948"/>
                <a:gd name="T6" fmla="*/ 492 w 492"/>
                <a:gd name="T7" fmla="*/ 944 h 948"/>
                <a:gd name="T8" fmla="*/ 466 w 492"/>
                <a:gd name="T9" fmla="*/ 894 h 948"/>
                <a:gd name="T10" fmla="*/ 400 w 492"/>
                <a:gd name="T11" fmla="*/ 768 h 948"/>
                <a:gd name="T12" fmla="*/ 398 w 492"/>
                <a:gd name="T13" fmla="*/ 768 h 948"/>
                <a:gd name="T14" fmla="*/ 462 w 492"/>
                <a:gd name="T15" fmla="*/ 892 h 948"/>
                <a:gd name="T16" fmla="*/ 464 w 492"/>
                <a:gd name="T17" fmla="*/ 892 h 948"/>
                <a:gd name="T18" fmla="*/ 400 w 492"/>
                <a:gd name="T19" fmla="*/ 768 h 948"/>
                <a:gd name="T20" fmla="*/ 0 w 492"/>
                <a:gd name="T21" fmla="*/ 0 h 948"/>
                <a:gd name="T22" fmla="*/ 7 w 492"/>
                <a:gd name="T23" fmla="*/ 15 h 948"/>
                <a:gd name="T24" fmla="*/ 398 w 492"/>
                <a:gd name="T25" fmla="*/ 766 h 948"/>
                <a:gd name="T26" fmla="*/ 400 w 492"/>
                <a:gd name="T27" fmla="*/ 764 h 948"/>
                <a:gd name="T28" fmla="*/ 4 w 492"/>
                <a:gd name="T29" fmla="*/ 5 h 948"/>
                <a:gd name="T30" fmla="*/ 0 w 492"/>
                <a:gd name="T31" fmla="*/ 0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2" h="948">
                  <a:moveTo>
                    <a:pt x="466" y="894"/>
                  </a:moveTo>
                  <a:lnTo>
                    <a:pt x="464" y="894"/>
                  </a:lnTo>
                  <a:lnTo>
                    <a:pt x="492" y="948"/>
                  </a:lnTo>
                  <a:lnTo>
                    <a:pt x="492" y="944"/>
                  </a:lnTo>
                  <a:lnTo>
                    <a:pt x="466" y="894"/>
                  </a:lnTo>
                  <a:moveTo>
                    <a:pt x="400" y="768"/>
                  </a:moveTo>
                  <a:lnTo>
                    <a:pt x="398" y="768"/>
                  </a:lnTo>
                  <a:lnTo>
                    <a:pt x="462" y="892"/>
                  </a:lnTo>
                  <a:lnTo>
                    <a:pt x="464" y="892"/>
                  </a:lnTo>
                  <a:lnTo>
                    <a:pt x="400" y="768"/>
                  </a:lnTo>
                  <a:moveTo>
                    <a:pt x="0" y="0"/>
                  </a:moveTo>
                  <a:lnTo>
                    <a:pt x="7" y="15"/>
                  </a:lnTo>
                  <a:lnTo>
                    <a:pt x="398" y="766"/>
                  </a:lnTo>
                  <a:lnTo>
                    <a:pt x="400" y="764"/>
                  </a:lnTo>
                  <a:lnTo>
                    <a:pt x="4"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 name="Freeform 467">
              <a:extLst>
                <a:ext uri="{FF2B5EF4-FFF2-40B4-BE49-F238E27FC236}">
                  <a16:creationId xmlns:a16="http://schemas.microsoft.com/office/drawing/2014/main" id="{3DCD52DC-40F0-4EDC-B4D4-202EA42C5D3C}"/>
                </a:ext>
              </a:extLst>
            </p:cNvPr>
            <p:cNvSpPr/>
            <p:nvPr/>
          </p:nvSpPr>
          <p:spPr bwMode="auto">
            <a:xfrm>
              <a:off x="1588453" y="3640138"/>
              <a:ext cx="19050" cy="38100"/>
            </a:xfrm>
            <a:custGeom>
              <a:avLst/>
              <a:gdLst>
                <a:gd name="T0" fmla="*/ 0 w 12"/>
                <a:gd name="T1" fmla="*/ 0 h 24"/>
                <a:gd name="T2" fmla="*/ 0 w 12"/>
                <a:gd name="T3" fmla="*/ 0 h 24"/>
                <a:gd name="T4" fmla="*/ 12 w 12"/>
                <a:gd name="T5" fmla="*/ 24 h 24"/>
                <a:gd name="T6" fmla="*/ 5 w 12"/>
                <a:gd name="T7" fmla="*/ 9 h 24"/>
                <a:gd name="T8" fmla="*/ 0 w 12"/>
                <a:gd name="T9" fmla="*/ 2 h 24"/>
                <a:gd name="T10" fmla="*/ 0 w 12"/>
                <a:gd name="T11" fmla="*/ 0 h 24"/>
              </a:gdLst>
              <a:ahLst/>
              <a:cxnLst>
                <a:cxn ang="0">
                  <a:pos x="T0" y="T1"/>
                </a:cxn>
                <a:cxn ang="0">
                  <a:pos x="T2" y="T3"/>
                </a:cxn>
                <a:cxn ang="0">
                  <a:pos x="T4" y="T5"/>
                </a:cxn>
                <a:cxn ang="0">
                  <a:pos x="T6" y="T7"/>
                </a:cxn>
                <a:cxn ang="0">
                  <a:pos x="T8" y="T9"/>
                </a:cxn>
                <a:cxn ang="0">
                  <a:pos x="T10" y="T11"/>
                </a:cxn>
              </a:cxnLst>
              <a:rect l="0" t="0" r="r" b="b"/>
              <a:pathLst>
                <a:path w="12" h="24">
                  <a:moveTo>
                    <a:pt x="0" y="0"/>
                  </a:moveTo>
                  <a:lnTo>
                    <a:pt x="0" y="0"/>
                  </a:lnTo>
                  <a:lnTo>
                    <a:pt x="12" y="24"/>
                  </a:lnTo>
                  <a:lnTo>
                    <a:pt x="5" y="9"/>
                  </a:lnTo>
                  <a:lnTo>
                    <a:pt x="0" y="2"/>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2" name="Freeform 468">
              <a:extLst>
                <a:ext uri="{FF2B5EF4-FFF2-40B4-BE49-F238E27FC236}">
                  <a16:creationId xmlns:a16="http://schemas.microsoft.com/office/drawing/2014/main" id="{8CFAB825-E9B8-44FD-8EC6-6C42407D6072}"/>
                </a:ext>
              </a:extLst>
            </p:cNvPr>
            <p:cNvSpPr/>
            <p:nvPr/>
          </p:nvSpPr>
          <p:spPr bwMode="auto">
            <a:xfrm>
              <a:off x="1588453" y="3640138"/>
              <a:ext cx="19050" cy="38100"/>
            </a:xfrm>
            <a:custGeom>
              <a:avLst/>
              <a:gdLst>
                <a:gd name="T0" fmla="*/ 0 w 12"/>
                <a:gd name="T1" fmla="*/ 0 h 24"/>
                <a:gd name="T2" fmla="*/ 0 w 12"/>
                <a:gd name="T3" fmla="*/ 0 h 24"/>
                <a:gd name="T4" fmla="*/ 12 w 12"/>
                <a:gd name="T5" fmla="*/ 24 h 24"/>
                <a:gd name="T6" fmla="*/ 5 w 12"/>
                <a:gd name="T7" fmla="*/ 9 h 24"/>
                <a:gd name="T8" fmla="*/ 0 w 12"/>
                <a:gd name="T9" fmla="*/ 2 h 24"/>
                <a:gd name="T10" fmla="*/ 0 w 12"/>
                <a:gd name="T11" fmla="*/ 0 h 24"/>
              </a:gdLst>
              <a:ahLst/>
              <a:cxnLst>
                <a:cxn ang="0">
                  <a:pos x="T0" y="T1"/>
                </a:cxn>
                <a:cxn ang="0">
                  <a:pos x="T2" y="T3"/>
                </a:cxn>
                <a:cxn ang="0">
                  <a:pos x="T4" y="T5"/>
                </a:cxn>
                <a:cxn ang="0">
                  <a:pos x="T6" y="T7"/>
                </a:cxn>
                <a:cxn ang="0">
                  <a:pos x="T8" y="T9"/>
                </a:cxn>
                <a:cxn ang="0">
                  <a:pos x="T10" y="T11"/>
                </a:cxn>
              </a:cxnLst>
              <a:rect l="0" t="0" r="r" b="b"/>
              <a:pathLst>
                <a:path w="12" h="24">
                  <a:moveTo>
                    <a:pt x="0" y="0"/>
                  </a:moveTo>
                  <a:lnTo>
                    <a:pt x="0" y="0"/>
                  </a:lnTo>
                  <a:lnTo>
                    <a:pt x="12" y="24"/>
                  </a:lnTo>
                  <a:lnTo>
                    <a:pt x="5" y="9"/>
                  </a:lnTo>
                  <a:lnTo>
                    <a:pt x="0" y="2"/>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3" name="Freeform 491">
              <a:extLst>
                <a:ext uri="{FF2B5EF4-FFF2-40B4-BE49-F238E27FC236}">
                  <a16:creationId xmlns:a16="http://schemas.microsoft.com/office/drawing/2014/main" id="{F9B0F29A-9492-4CC5-8E53-C958AB943137}"/>
                </a:ext>
              </a:extLst>
            </p:cNvPr>
            <p:cNvSpPr>
              <a:spLocks noEditPoints="1"/>
            </p:cNvSpPr>
            <p:nvPr/>
          </p:nvSpPr>
          <p:spPr bwMode="auto">
            <a:xfrm>
              <a:off x="1588453" y="5167313"/>
              <a:ext cx="782637" cy="195263"/>
            </a:xfrm>
            <a:custGeom>
              <a:avLst/>
              <a:gdLst>
                <a:gd name="T0" fmla="*/ 462 w 493"/>
                <a:gd name="T1" fmla="*/ 114 h 123"/>
                <a:gd name="T2" fmla="*/ 460 w 493"/>
                <a:gd name="T3" fmla="*/ 116 h 123"/>
                <a:gd name="T4" fmla="*/ 493 w 493"/>
                <a:gd name="T5" fmla="*/ 123 h 123"/>
                <a:gd name="T6" fmla="*/ 493 w 493"/>
                <a:gd name="T7" fmla="*/ 121 h 123"/>
                <a:gd name="T8" fmla="*/ 462 w 493"/>
                <a:gd name="T9" fmla="*/ 114 h 123"/>
                <a:gd name="T10" fmla="*/ 433 w 493"/>
                <a:gd name="T11" fmla="*/ 104 h 123"/>
                <a:gd name="T12" fmla="*/ 431 w 493"/>
                <a:gd name="T13" fmla="*/ 109 h 123"/>
                <a:gd name="T14" fmla="*/ 457 w 493"/>
                <a:gd name="T15" fmla="*/ 114 h 123"/>
                <a:gd name="T16" fmla="*/ 460 w 493"/>
                <a:gd name="T17" fmla="*/ 112 h 123"/>
                <a:gd name="T18" fmla="*/ 433 w 493"/>
                <a:gd name="T19" fmla="*/ 104 h 123"/>
                <a:gd name="T20" fmla="*/ 410 w 493"/>
                <a:gd name="T21" fmla="*/ 100 h 123"/>
                <a:gd name="T22" fmla="*/ 412 w 493"/>
                <a:gd name="T23" fmla="*/ 104 h 123"/>
                <a:gd name="T24" fmla="*/ 426 w 493"/>
                <a:gd name="T25" fmla="*/ 107 h 123"/>
                <a:gd name="T26" fmla="*/ 429 w 493"/>
                <a:gd name="T27" fmla="*/ 104 h 123"/>
                <a:gd name="T28" fmla="*/ 410 w 493"/>
                <a:gd name="T29" fmla="*/ 100 h 123"/>
                <a:gd name="T30" fmla="*/ 9 w 493"/>
                <a:gd name="T31" fmla="*/ 0 h 123"/>
                <a:gd name="T32" fmla="*/ 5 w 493"/>
                <a:gd name="T33" fmla="*/ 3 h 123"/>
                <a:gd name="T34" fmla="*/ 9 w 493"/>
                <a:gd name="T35" fmla="*/ 5 h 123"/>
                <a:gd name="T36" fmla="*/ 407 w 493"/>
                <a:gd name="T37" fmla="*/ 102 h 123"/>
                <a:gd name="T38" fmla="*/ 407 w 493"/>
                <a:gd name="T39" fmla="*/ 100 h 123"/>
                <a:gd name="T40" fmla="*/ 9 w 493"/>
                <a:gd name="T41" fmla="*/ 0 h 123"/>
                <a:gd name="T42" fmla="*/ 0 w 493"/>
                <a:gd name="T43" fmla="*/ 0 h 123"/>
                <a:gd name="T44" fmla="*/ 0 w 493"/>
                <a:gd name="T45" fmla="*/ 0 h 123"/>
                <a:gd name="T46" fmla="*/ 0 w 493"/>
                <a:gd name="T47" fmla="*/ 0 h 123"/>
                <a:gd name="T48" fmla="*/ 0 w 493"/>
                <a:gd name="T49"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3" h="123">
                  <a:moveTo>
                    <a:pt x="462" y="114"/>
                  </a:moveTo>
                  <a:lnTo>
                    <a:pt x="460" y="116"/>
                  </a:lnTo>
                  <a:lnTo>
                    <a:pt x="493" y="123"/>
                  </a:lnTo>
                  <a:lnTo>
                    <a:pt x="493" y="121"/>
                  </a:lnTo>
                  <a:lnTo>
                    <a:pt x="462" y="114"/>
                  </a:lnTo>
                  <a:close/>
                  <a:moveTo>
                    <a:pt x="433" y="104"/>
                  </a:moveTo>
                  <a:lnTo>
                    <a:pt x="431" y="109"/>
                  </a:lnTo>
                  <a:lnTo>
                    <a:pt x="457" y="114"/>
                  </a:lnTo>
                  <a:lnTo>
                    <a:pt x="460" y="112"/>
                  </a:lnTo>
                  <a:lnTo>
                    <a:pt x="433" y="104"/>
                  </a:lnTo>
                  <a:close/>
                  <a:moveTo>
                    <a:pt x="410" y="100"/>
                  </a:moveTo>
                  <a:lnTo>
                    <a:pt x="412" y="104"/>
                  </a:lnTo>
                  <a:lnTo>
                    <a:pt x="426" y="107"/>
                  </a:lnTo>
                  <a:lnTo>
                    <a:pt x="429" y="104"/>
                  </a:lnTo>
                  <a:lnTo>
                    <a:pt x="410" y="100"/>
                  </a:lnTo>
                  <a:close/>
                  <a:moveTo>
                    <a:pt x="9" y="0"/>
                  </a:moveTo>
                  <a:lnTo>
                    <a:pt x="5" y="3"/>
                  </a:lnTo>
                  <a:lnTo>
                    <a:pt x="9" y="5"/>
                  </a:lnTo>
                  <a:lnTo>
                    <a:pt x="407" y="102"/>
                  </a:lnTo>
                  <a:lnTo>
                    <a:pt x="407" y="100"/>
                  </a:lnTo>
                  <a:lnTo>
                    <a:pt x="9" y="0"/>
                  </a:lnTo>
                  <a:close/>
                  <a:moveTo>
                    <a:pt x="0" y="0"/>
                  </a:moveTo>
                  <a:lnTo>
                    <a:pt x="0" y="0"/>
                  </a:lnTo>
                  <a:lnTo>
                    <a:pt x="0"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 name="Freeform 492">
              <a:extLst>
                <a:ext uri="{FF2B5EF4-FFF2-40B4-BE49-F238E27FC236}">
                  <a16:creationId xmlns:a16="http://schemas.microsoft.com/office/drawing/2014/main" id="{11214094-5C66-4DF4-9434-012CC132D0E9}"/>
                </a:ext>
              </a:extLst>
            </p:cNvPr>
            <p:cNvSpPr>
              <a:spLocks noEditPoints="1"/>
            </p:cNvSpPr>
            <p:nvPr/>
          </p:nvSpPr>
          <p:spPr bwMode="auto">
            <a:xfrm>
              <a:off x="1588453" y="5167313"/>
              <a:ext cx="782637" cy="195263"/>
            </a:xfrm>
            <a:custGeom>
              <a:avLst/>
              <a:gdLst>
                <a:gd name="T0" fmla="*/ 462 w 493"/>
                <a:gd name="T1" fmla="*/ 114 h 123"/>
                <a:gd name="T2" fmla="*/ 460 w 493"/>
                <a:gd name="T3" fmla="*/ 116 h 123"/>
                <a:gd name="T4" fmla="*/ 493 w 493"/>
                <a:gd name="T5" fmla="*/ 123 h 123"/>
                <a:gd name="T6" fmla="*/ 493 w 493"/>
                <a:gd name="T7" fmla="*/ 121 h 123"/>
                <a:gd name="T8" fmla="*/ 462 w 493"/>
                <a:gd name="T9" fmla="*/ 114 h 123"/>
                <a:gd name="T10" fmla="*/ 433 w 493"/>
                <a:gd name="T11" fmla="*/ 104 h 123"/>
                <a:gd name="T12" fmla="*/ 431 w 493"/>
                <a:gd name="T13" fmla="*/ 109 h 123"/>
                <a:gd name="T14" fmla="*/ 457 w 493"/>
                <a:gd name="T15" fmla="*/ 114 h 123"/>
                <a:gd name="T16" fmla="*/ 460 w 493"/>
                <a:gd name="T17" fmla="*/ 112 h 123"/>
                <a:gd name="T18" fmla="*/ 433 w 493"/>
                <a:gd name="T19" fmla="*/ 104 h 123"/>
                <a:gd name="T20" fmla="*/ 410 w 493"/>
                <a:gd name="T21" fmla="*/ 100 h 123"/>
                <a:gd name="T22" fmla="*/ 412 w 493"/>
                <a:gd name="T23" fmla="*/ 104 h 123"/>
                <a:gd name="T24" fmla="*/ 426 w 493"/>
                <a:gd name="T25" fmla="*/ 107 h 123"/>
                <a:gd name="T26" fmla="*/ 429 w 493"/>
                <a:gd name="T27" fmla="*/ 104 h 123"/>
                <a:gd name="T28" fmla="*/ 410 w 493"/>
                <a:gd name="T29" fmla="*/ 100 h 123"/>
                <a:gd name="T30" fmla="*/ 9 w 493"/>
                <a:gd name="T31" fmla="*/ 0 h 123"/>
                <a:gd name="T32" fmla="*/ 5 w 493"/>
                <a:gd name="T33" fmla="*/ 3 h 123"/>
                <a:gd name="T34" fmla="*/ 9 w 493"/>
                <a:gd name="T35" fmla="*/ 5 h 123"/>
                <a:gd name="T36" fmla="*/ 407 w 493"/>
                <a:gd name="T37" fmla="*/ 102 h 123"/>
                <a:gd name="T38" fmla="*/ 407 w 493"/>
                <a:gd name="T39" fmla="*/ 100 h 123"/>
                <a:gd name="T40" fmla="*/ 9 w 493"/>
                <a:gd name="T41" fmla="*/ 0 h 123"/>
                <a:gd name="T42" fmla="*/ 0 w 493"/>
                <a:gd name="T43" fmla="*/ 0 h 123"/>
                <a:gd name="T44" fmla="*/ 0 w 493"/>
                <a:gd name="T45" fmla="*/ 0 h 123"/>
                <a:gd name="T46" fmla="*/ 0 w 493"/>
                <a:gd name="T47" fmla="*/ 0 h 123"/>
                <a:gd name="T48" fmla="*/ 0 w 493"/>
                <a:gd name="T49"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3" h="123">
                  <a:moveTo>
                    <a:pt x="462" y="114"/>
                  </a:moveTo>
                  <a:lnTo>
                    <a:pt x="460" y="116"/>
                  </a:lnTo>
                  <a:lnTo>
                    <a:pt x="493" y="123"/>
                  </a:lnTo>
                  <a:lnTo>
                    <a:pt x="493" y="121"/>
                  </a:lnTo>
                  <a:lnTo>
                    <a:pt x="462" y="114"/>
                  </a:lnTo>
                  <a:moveTo>
                    <a:pt x="433" y="104"/>
                  </a:moveTo>
                  <a:lnTo>
                    <a:pt x="431" y="109"/>
                  </a:lnTo>
                  <a:lnTo>
                    <a:pt x="457" y="114"/>
                  </a:lnTo>
                  <a:lnTo>
                    <a:pt x="460" y="112"/>
                  </a:lnTo>
                  <a:lnTo>
                    <a:pt x="433" y="104"/>
                  </a:lnTo>
                  <a:moveTo>
                    <a:pt x="410" y="100"/>
                  </a:moveTo>
                  <a:lnTo>
                    <a:pt x="412" y="104"/>
                  </a:lnTo>
                  <a:lnTo>
                    <a:pt x="426" y="107"/>
                  </a:lnTo>
                  <a:lnTo>
                    <a:pt x="429" y="104"/>
                  </a:lnTo>
                  <a:lnTo>
                    <a:pt x="410" y="100"/>
                  </a:lnTo>
                  <a:moveTo>
                    <a:pt x="9" y="0"/>
                  </a:moveTo>
                  <a:lnTo>
                    <a:pt x="5" y="3"/>
                  </a:lnTo>
                  <a:lnTo>
                    <a:pt x="9" y="5"/>
                  </a:lnTo>
                  <a:lnTo>
                    <a:pt x="407" y="102"/>
                  </a:lnTo>
                  <a:lnTo>
                    <a:pt x="407" y="100"/>
                  </a:lnTo>
                  <a:lnTo>
                    <a:pt x="9" y="0"/>
                  </a:lnTo>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 name="Freeform 495">
              <a:extLst>
                <a:ext uri="{FF2B5EF4-FFF2-40B4-BE49-F238E27FC236}">
                  <a16:creationId xmlns:a16="http://schemas.microsoft.com/office/drawing/2014/main" id="{6A4472C4-5335-4099-B02B-C71A8F7F9559}"/>
                </a:ext>
              </a:extLst>
            </p:cNvPr>
            <p:cNvSpPr/>
            <p:nvPr/>
          </p:nvSpPr>
          <p:spPr bwMode="auto">
            <a:xfrm>
              <a:off x="1588453" y="5167313"/>
              <a:ext cx="14287" cy="7938"/>
            </a:xfrm>
            <a:custGeom>
              <a:avLst/>
              <a:gdLst>
                <a:gd name="T0" fmla="*/ 0 w 9"/>
                <a:gd name="T1" fmla="*/ 0 h 5"/>
                <a:gd name="T2" fmla="*/ 0 w 9"/>
                <a:gd name="T3" fmla="*/ 0 h 5"/>
                <a:gd name="T4" fmla="*/ 0 w 9"/>
                <a:gd name="T5" fmla="*/ 3 h 5"/>
                <a:gd name="T6" fmla="*/ 9 w 9"/>
                <a:gd name="T7" fmla="*/ 5 h 5"/>
                <a:gd name="T8" fmla="*/ 5 w 9"/>
                <a:gd name="T9" fmla="*/ 3 h 5"/>
                <a:gd name="T10" fmla="*/ 0 w 9"/>
                <a:gd name="T11" fmla="*/ 3 h 5"/>
                <a:gd name="T12" fmla="*/ 0 w 9"/>
                <a:gd name="T13" fmla="*/ 0 h 5"/>
                <a:gd name="T14" fmla="*/ 0 w 9"/>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0" y="0"/>
                  </a:moveTo>
                  <a:lnTo>
                    <a:pt x="0" y="0"/>
                  </a:lnTo>
                  <a:lnTo>
                    <a:pt x="0" y="3"/>
                  </a:lnTo>
                  <a:lnTo>
                    <a:pt x="9" y="5"/>
                  </a:lnTo>
                  <a:lnTo>
                    <a:pt x="5" y="3"/>
                  </a:lnTo>
                  <a:lnTo>
                    <a:pt x="0" y="3"/>
                  </a:lnTo>
                  <a:lnTo>
                    <a:pt x="0" y="0"/>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6" name="Freeform 496">
              <a:extLst>
                <a:ext uri="{FF2B5EF4-FFF2-40B4-BE49-F238E27FC236}">
                  <a16:creationId xmlns:a16="http://schemas.microsoft.com/office/drawing/2014/main" id="{26E6F5CE-C650-4D59-8DCD-A7C510DC7C0B}"/>
                </a:ext>
              </a:extLst>
            </p:cNvPr>
            <p:cNvSpPr/>
            <p:nvPr/>
          </p:nvSpPr>
          <p:spPr bwMode="auto">
            <a:xfrm>
              <a:off x="1588453" y="5167313"/>
              <a:ext cx="14287" cy="7938"/>
            </a:xfrm>
            <a:custGeom>
              <a:avLst/>
              <a:gdLst>
                <a:gd name="T0" fmla="*/ 0 w 9"/>
                <a:gd name="T1" fmla="*/ 0 h 5"/>
                <a:gd name="T2" fmla="*/ 0 w 9"/>
                <a:gd name="T3" fmla="*/ 0 h 5"/>
                <a:gd name="T4" fmla="*/ 0 w 9"/>
                <a:gd name="T5" fmla="*/ 3 h 5"/>
                <a:gd name="T6" fmla="*/ 9 w 9"/>
                <a:gd name="T7" fmla="*/ 5 h 5"/>
                <a:gd name="T8" fmla="*/ 5 w 9"/>
                <a:gd name="T9" fmla="*/ 3 h 5"/>
                <a:gd name="T10" fmla="*/ 0 w 9"/>
                <a:gd name="T11" fmla="*/ 3 h 5"/>
                <a:gd name="T12" fmla="*/ 0 w 9"/>
                <a:gd name="T13" fmla="*/ 0 h 5"/>
                <a:gd name="T14" fmla="*/ 0 w 9"/>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0" y="0"/>
                  </a:moveTo>
                  <a:lnTo>
                    <a:pt x="0" y="0"/>
                  </a:lnTo>
                  <a:lnTo>
                    <a:pt x="0" y="3"/>
                  </a:lnTo>
                  <a:lnTo>
                    <a:pt x="9" y="5"/>
                  </a:lnTo>
                  <a:lnTo>
                    <a:pt x="5" y="3"/>
                  </a:lnTo>
                  <a:lnTo>
                    <a:pt x="0" y="3"/>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7" name="Freeform 906">
              <a:extLst>
                <a:ext uri="{FF2B5EF4-FFF2-40B4-BE49-F238E27FC236}">
                  <a16:creationId xmlns:a16="http://schemas.microsoft.com/office/drawing/2014/main" id="{8F13AD3E-6130-49FC-AC59-57B6568F9DF4}"/>
                </a:ext>
              </a:extLst>
            </p:cNvPr>
            <p:cNvSpPr>
              <a:spLocks noEditPoints="1"/>
            </p:cNvSpPr>
            <p:nvPr/>
          </p:nvSpPr>
          <p:spPr bwMode="auto">
            <a:xfrm>
              <a:off x="2050415" y="5397501"/>
              <a:ext cx="428625" cy="192088"/>
            </a:xfrm>
            <a:custGeom>
              <a:avLst/>
              <a:gdLst>
                <a:gd name="T0" fmla="*/ 0 w 270"/>
                <a:gd name="T1" fmla="*/ 121 h 121"/>
                <a:gd name="T2" fmla="*/ 0 w 270"/>
                <a:gd name="T3" fmla="*/ 121 h 121"/>
                <a:gd name="T4" fmla="*/ 0 w 270"/>
                <a:gd name="T5" fmla="*/ 121 h 121"/>
                <a:gd name="T6" fmla="*/ 0 w 270"/>
                <a:gd name="T7" fmla="*/ 121 h 121"/>
                <a:gd name="T8" fmla="*/ 78 w 270"/>
                <a:gd name="T9" fmla="*/ 85 h 121"/>
                <a:gd name="T10" fmla="*/ 7 w 270"/>
                <a:gd name="T11" fmla="*/ 116 h 121"/>
                <a:gd name="T12" fmla="*/ 5 w 270"/>
                <a:gd name="T13" fmla="*/ 121 h 121"/>
                <a:gd name="T14" fmla="*/ 5 w 270"/>
                <a:gd name="T15" fmla="*/ 121 h 121"/>
                <a:gd name="T16" fmla="*/ 81 w 270"/>
                <a:gd name="T17" fmla="*/ 87 h 121"/>
                <a:gd name="T18" fmla="*/ 78 w 270"/>
                <a:gd name="T19" fmla="*/ 85 h 121"/>
                <a:gd name="T20" fmla="*/ 154 w 270"/>
                <a:gd name="T21" fmla="*/ 52 h 121"/>
                <a:gd name="T22" fmla="*/ 81 w 270"/>
                <a:gd name="T23" fmla="*/ 83 h 121"/>
                <a:gd name="T24" fmla="*/ 83 w 270"/>
                <a:gd name="T25" fmla="*/ 85 h 121"/>
                <a:gd name="T26" fmla="*/ 154 w 270"/>
                <a:gd name="T27" fmla="*/ 54 h 121"/>
                <a:gd name="T28" fmla="*/ 154 w 270"/>
                <a:gd name="T29" fmla="*/ 52 h 121"/>
                <a:gd name="T30" fmla="*/ 199 w 270"/>
                <a:gd name="T31" fmla="*/ 33 h 121"/>
                <a:gd name="T32" fmla="*/ 157 w 270"/>
                <a:gd name="T33" fmla="*/ 52 h 121"/>
                <a:gd name="T34" fmla="*/ 157 w 270"/>
                <a:gd name="T35" fmla="*/ 54 h 121"/>
                <a:gd name="T36" fmla="*/ 199 w 270"/>
                <a:gd name="T37" fmla="*/ 35 h 121"/>
                <a:gd name="T38" fmla="*/ 199 w 270"/>
                <a:gd name="T39" fmla="*/ 33 h 121"/>
                <a:gd name="T40" fmla="*/ 218 w 270"/>
                <a:gd name="T41" fmla="*/ 23 h 121"/>
                <a:gd name="T42" fmla="*/ 202 w 270"/>
                <a:gd name="T43" fmla="*/ 31 h 121"/>
                <a:gd name="T44" fmla="*/ 202 w 270"/>
                <a:gd name="T45" fmla="*/ 35 h 121"/>
                <a:gd name="T46" fmla="*/ 218 w 270"/>
                <a:gd name="T47" fmla="*/ 26 h 121"/>
                <a:gd name="T48" fmla="*/ 218 w 270"/>
                <a:gd name="T49" fmla="*/ 23 h 121"/>
                <a:gd name="T50" fmla="*/ 225 w 270"/>
                <a:gd name="T51" fmla="*/ 21 h 121"/>
                <a:gd name="T52" fmla="*/ 223 w 270"/>
                <a:gd name="T53" fmla="*/ 21 h 121"/>
                <a:gd name="T54" fmla="*/ 223 w 270"/>
                <a:gd name="T55" fmla="*/ 26 h 121"/>
                <a:gd name="T56" fmla="*/ 223 w 270"/>
                <a:gd name="T57" fmla="*/ 23 h 121"/>
                <a:gd name="T58" fmla="*/ 225 w 270"/>
                <a:gd name="T59" fmla="*/ 21 h 121"/>
                <a:gd name="T60" fmla="*/ 270 w 270"/>
                <a:gd name="T61" fmla="*/ 0 h 121"/>
                <a:gd name="T62" fmla="*/ 230 w 270"/>
                <a:gd name="T63" fmla="*/ 19 h 121"/>
                <a:gd name="T64" fmla="*/ 230 w 270"/>
                <a:gd name="T65" fmla="*/ 21 h 121"/>
                <a:gd name="T66" fmla="*/ 268 w 270"/>
                <a:gd name="T67" fmla="*/ 4 h 121"/>
                <a:gd name="T68" fmla="*/ 270 w 270"/>
                <a:gd name="T69"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0" h="121">
                  <a:moveTo>
                    <a:pt x="0" y="121"/>
                  </a:moveTo>
                  <a:lnTo>
                    <a:pt x="0" y="121"/>
                  </a:lnTo>
                  <a:lnTo>
                    <a:pt x="0" y="121"/>
                  </a:lnTo>
                  <a:lnTo>
                    <a:pt x="0" y="121"/>
                  </a:lnTo>
                  <a:moveTo>
                    <a:pt x="78" y="85"/>
                  </a:moveTo>
                  <a:lnTo>
                    <a:pt x="7" y="116"/>
                  </a:lnTo>
                  <a:lnTo>
                    <a:pt x="5" y="121"/>
                  </a:lnTo>
                  <a:lnTo>
                    <a:pt x="5" y="121"/>
                  </a:lnTo>
                  <a:lnTo>
                    <a:pt x="81" y="87"/>
                  </a:lnTo>
                  <a:lnTo>
                    <a:pt x="78" y="85"/>
                  </a:lnTo>
                  <a:moveTo>
                    <a:pt x="154" y="52"/>
                  </a:moveTo>
                  <a:lnTo>
                    <a:pt x="81" y="83"/>
                  </a:lnTo>
                  <a:lnTo>
                    <a:pt x="83" y="85"/>
                  </a:lnTo>
                  <a:lnTo>
                    <a:pt x="154" y="54"/>
                  </a:lnTo>
                  <a:lnTo>
                    <a:pt x="154" y="52"/>
                  </a:lnTo>
                  <a:moveTo>
                    <a:pt x="199" y="33"/>
                  </a:moveTo>
                  <a:lnTo>
                    <a:pt x="157" y="52"/>
                  </a:lnTo>
                  <a:lnTo>
                    <a:pt x="157" y="54"/>
                  </a:lnTo>
                  <a:lnTo>
                    <a:pt x="199" y="35"/>
                  </a:lnTo>
                  <a:lnTo>
                    <a:pt x="199" y="33"/>
                  </a:lnTo>
                  <a:moveTo>
                    <a:pt x="218" y="23"/>
                  </a:moveTo>
                  <a:lnTo>
                    <a:pt x="202" y="31"/>
                  </a:lnTo>
                  <a:lnTo>
                    <a:pt x="202" y="35"/>
                  </a:lnTo>
                  <a:lnTo>
                    <a:pt x="218" y="26"/>
                  </a:lnTo>
                  <a:lnTo>
                    <a:pt x="218" y="23"/>
                  </a:lnTo>
                  <a:moveTo>
                    <a:pt x="225" y="21"/>
                  </a:moveTo>
                  <a:lnTo>
                    <a:pt x="223" y="21"/>
                  </a:lnTo>
                  <a:lnTo>
                    <a:pt x="223" y="26"/>
                  </a:lnTo>
                  <a:lnTo>
                    <a:pt x="223" y="23"/>
                  </a:lnTo>
                  <a:lnTo>
                    <a:pt x="225" y="21"/>
                  </a:lnTo>
                  <a:moveTo>
                    <a:pt x="270" y="0"/>
                  </a:moveTo>
                  <a:lnTo>
                    <a:pt x="230" y="19"/>
                  </a:lnTo>
                  <a:lnTo>
                    <a:pt x="230" y="21"/>
                  </a:lnTo>
                  <a:lnTo>
                    <a:pt x="268" y="4"/>
                  </a:lnTo>
                  <a:lnTo>
                    <a:pt x="2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 name="Freeform 909">
              <a:extLst>
                <a:ext uri="{FF2B5EF4-FFF2-40B4-BE49-F238E27FC236}">
                  <a16:creationId xmlns:a16="http://schemas.microsoft.com/office/drawing/2014/main" id="{1DFBF4C6-A9BE-45D1-BBD4-97609BDF1250}"/>
                </a:ext>
              </a:extLst>
            </p:cNvPr>
            <p:cNvSpPr/>
            <p:nvPr/>
          </p:nvSpPr>
          <p:spPr bwMode="auto">
            <a:xfrm>
              <a:off x="2174240" y="5529264"/>
              <a:ext cx="7938" cy="6350"/>
            </a:xfrm>
            <a:custGeom>
              <a:avLst/>
              <a:gdLst>
                <a:gd name="T0" fmla="*/ 3 w 5"/>
                <a:gd name="T1" fmla="*/ 0 h 4"/>
                <a:gd name="T2" fmla="*/ 0 w 5"/>
                <a:gd name="T3" fmla="*/ 2 h 4"/>
                <a:gd name="T4" fmla="*/ 3 w 5"/>
                <a:gd name="T5" fmla="*/ 4 h 4"/>
                <a:gd name="T6" fmla="*/ 5 w 5"/>
                <a:gd name="T7" fmla="*/ 2 h 4"/>
                <a:gd name="T8" fmla="*/ 3 w 5"/>
                <a:gd name="T9" fmla="*/ 0 h 4"/>
              </a:gdLst>
              <a:ahLst/>
              <a:cxnLst>
                <a:cxn ang="0">
                  <a:pos x="T0" y="T1"/>
                </a:cxn>
                <a:cxn ang="0">
                  <a:pos x="T2" y="T3"/>
                </a:cxn>
                <a:cxn ang="0">
                  <a:pos x="T4" y="T5"/>
                </a:cxn>
                <a:cxn ang="0">
                  <a:pos x="T6" y="T7"/>
                </a:cxn>
                <a:cxn ang="0">
                  <a:pos x="T8" y="T9"/>
                </a:cxn>
              </a:cxnLst>
              <a:rect l="0" t="0" r="r" b="b"/>
              <a:pathLst>
                <a:path w="5" h="4">
                  <a:moveTo>
                    <a:pt x="3" y="0"/>
                  </a:moveTo>
                  <a:lnTo>
                    <a:pt x="0" y="2"/>
                  </a:lnTo>
                  <a:lnTo>
                    <a:pt x="3" y="4"/>
                  </a:lnTo>
                  <a:lnTo>
                    <a:pt x="5" y="2"/>
                  </a:lnTo>
                  <a:lnTo>
                    <a:pt x="3"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 name="Freeform 910">
              <a:extLst>
                <a:ext uri="{FF2B5EF4-FFF2-40B4-BE49-F238E27FC236}">
                  <a16:creationId xmlns:a16="http://schemas.microsoft.com/office/drawing/2014/main" id="{978DCBA3-968B-4FF9-802E-F6BA680D9522}"/>
                </a:ext>
              </a:extLst>
            </p:cNvPr>
            <p:cNvSpPr/>
            <p:nvPr/>
          </p:nvSpPr>
          <p:spPr bwMode="auto">
            <a:xfrm>
              <a:off x="2174240" y="5529264"/>
              <a:ext cx="7938" cy="6350"/>
            </a:xfrm>
            <a:custGeom>
              <a:avLst/>
              <a:gdLst>
                <a:gd name="T0" fmla="*/ 3 w 5"/>
                <a:gd name="T1" fmla="*/ 0 h 4"/>
                <a:gd name="T2" fmla="*/ 0 w 5"/>
                <a:gd name="T3" fmla="*/ 2 h 4"/>
                <a:gd name="T4" fmla="*/ 3 w 5"/>
                <a:gd name="T5" fmla="*/ 4 h 4"/>
                <a:gd name="T6" fmla="*/ 5 w 5"/>
                <a:gd name="T7" fmla="*/ 2 h 4"/>
                <a:gd name="T8" fmla="*/ 3 w 5"/>
                <a:gd name="T9" fmla="*/ 0 h 4"/>
              </a:gdLst>
              <a:ahLst/>
              <a:cxnLst>
                <a:cxn ang="0">
                  <a:pos x="T0" y="T1"/>
                </a:cxn>
                <a:cxn ang="0">
                  <a:pos x="T2" y="T3"/>
                </a:cxn>
                <a:cxn ang="0">
                  <a:pos x="T4" y="T5"/>
                </a:cxn>
                <a:cxn ang="0">
                  <a:pos x="T6" y="T7"/>
                </a:cxn>
                <a:cxn ang="0">
                  <a:pos x="T8" y="T9"/>
                </a:cxn>
              </a:cxnLst>
              <a:rect l="0" t="0" r="r" b="b"/>
              <a:pathLst>
                <a:path w="5" h="4">
                  <a:moveTo>
                    <a:pt x="3" y="0"/>
                  </a:moveTo>
                  <a:lnTo>
                    <a:pt x="0" y="2"/>
                  </a:lnTo>
                  <a:lnTo>
                    <a:pt x="3" y="4"/>
                  </a:lnTo>
                  <a:lnTo>
                    <a:pt x="5" y="2"/>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0" name="Freeform 929">
              <a:extLst>
                <a:ext uri="{FF2B5EF4-FFF2-40B4-BE49-F238E27FC236}">
                  <a16:creationId xmlns:a16="http://schemas.microsoft.com/office/drawing/2014/main" id="{EC88C4A7-A572-4EE6-97FD-A4A784F67CE2}"/>
                </a:ext>
              </a:extLst>
            </p:cNvPr>
            <p:cNvSpPr/>
            <p:nvPr/>
          </p:nvSpPr>
          <p:spPr bwMode="auto">
            <a:xfrm>
              <a:off x="2050415" y="5589589"/>
              <a:ext cx="7938" cy="3175"/>
            </a:xfrm>
            <a:custGeom>
              <a:avLst/>
              <a:gdLst>
                <a:gd name="T0" fmla="*/ 5 w 5"/>
                <a:gd name="T1" fmla="*/ 0 h 2"/>
                <a:gd name="T2" fmla="*/ 3 w 5"/>
                <a:gd name="T3" fmla="*/ 0 h 2"/>
                <a:gd name="T4" fmla="*/ 0 w 5"/>
                <a:gd name="T5" fmla="*/ 0 h 2"/>
                <a:gd name="T6" fmla="*/ 0 w 5"/>
                <a:gd name="T7" fmla="*/ 0 h 2"/>
                <a:gd name="T8" fmla="*/ 3 w 5"/>
                <a:gd name="T9" fmla="*/ 2 h 2"/>
                <a:gd name="T10" fmla="*/ 5 w 5"/>
                <a:gd name="T11" fmla="*/ 0 h 2"/>
                <a:gd name="T12" fmla="*/ 5 w 5"/>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5" y="0"/>
                  </a:moveTo>
                  <a:lnTo>
                    <a:pt x="3" y="0"/>
                  </a:lnTo>
                  <a:lnTo>
                    <a:pt x="0" y="0"/>
                  </a:lnTo>
                  <a:lnTo>
                    <a:pt x="0" y="0"/>
                  </a:lnTo>
                  <a:lnTo>
                    <a:pt x="3" y="2"/>
                  </a:lnTo>
                  <a:lnTo>
                    <a:pt x="5" y="0"/>
                  </a:lnTo>
                  <a:lnTo>
                    <a:pt x="5"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 name="Freeform 930">
              <a:extLst>
                <a:ext uri="{FF2B5EF4-FFF2-40B4-BE49-F238E27FC236}">
                  <a16:creationId xmlns:a16="http://schemas.microsoft.com/office/drawing/2014/main" id="{A85054BF-ED43-4462-B8D9-8850B2E981EB}"/>
                </a:ext>
              </a:extLst>
            </p:cNvPr>
            <p:cNvSpPr/>
            <p:nvPr/>
          </p:nvSpPr>
          <p:spPr bwMode="auto">
            <a:xfrm>
              <a:off x="2050415" y="5589589"/>
              <a:ext cx="7938" cy="3175"/>
            </a:xfrm>
            <a:custGeom>
              <a:avLst/>
              <a:gdLst>
                <a:gd name="T0" fmla="*/ 5 w 5"/>
                <a:gd name="T1" fmla="*/ 0 h 2"/>
                <a:gd name="T2" fmla="*/ 3 w 5"/>
                <a:gd name="T3" fmla="*/ 0 h 2"/>
                <a:gd name="T4" fmla="*/ 0 w 5"/>
                <a:gd name="T5" fmla="*/ 0 h 2"/>
                <a:gd name="T6" fmla="*/ 0 w 5"/>
                <a:gd name="T7" fmla="*/ 0 h 2"/>
                <a:gd name="T8" fmla="*/ 3 w 5"/>
                <a:gd name="T9" fmla="*/ 2 h 2"/>
                <a:gd name="T10" fmla="*/ 5 w 5"/>
                <a:gd name="T11" fmla="*/ 0 h 2"/>
                <a:gd name="T12" fmla="*/ 5 w 5"/>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5" y="0"/>
                  </a:moveTo>
                  <a:lnTo>
                    <a:pt x="3" y="0"/>
                  </a:lnTo>
                  <a:lnTo>
                    <a:pt x="0" y="0"/>
                  </a:lnTo>
                  <a:lnTo>
                    <a:pt x="0" y="0"/>
                  </a:lnTo>
                  <a:lnTo>
                    <a:pt x="3" y="2"/>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2" name="Freeform 1682">
              <a:extLst>
                <a:ext uri="{FF2B5EF4-FFF2-40B4-BE49-F238E27FC236}">
                  <a16:creationId xmlns:a16="http://schemas.microsoft.com/office/drawing/2014/main" id="{1540AC69-F056-4062-B9C1-1B411A06BA0B}"/>
                </a:ext>
              </a:extLst>
            </p:cNvPr>
            <p:cNvSpPr>
              <a:spLocks noEditPoints="1"/>
            </p:cNvSpPr>
            <p:nvPr/>
          </p:nvSpPr>
          <p:spPr bwMode="auto">
            <a:xfrm>
              <a:off x="3379153" y="4983163"/>
              <a:ext cx="1920875" cy="38100"/>
            </a:xfrm>
            <a:custGeom>
              <a:avLst/>
              <a:gdLst>
                <a:gd name="T0" fmla="*/ 83 w 1210"/>
                <a:gd name="T1" fmla="*/ 19 h 24"/>
                <a:gd name="T2" fmla="*/ 0 w 1210"/>
                <a:gd name="T3" fmla="*/ 19 h 24"/>
                <a:gd name="T4" fmla="*/ 2 w 1210"/>
                <a:gd name="T5" fmla="*/ 24 h 24"/>
                <a:gd name="T6" fmla="*/ 78 w 1210"/>
                <a:gd name="T7" fmla="*/ 21 h 24"/>
                <a:gd name="T8" fmla="*/ 83 w 1210"/>
                <a:gd name="T9" fmla="*/ 19 h 24"/>
                <a:gd name="T10" fmla="*/ 248 w 1210"/>
                <a:gd name="T11" fmla="*/ 17 h 24"/>
                <a:gd name="T12" fmla="*/ 90 w 1210"/>
                <a:gd name="T13" fmla="*/ 19 h 24"/>
                <a:gd name="T14" fmla="*/ 83 w 1210"/>
                <a:gd name="T15" fmla="*/ 21 h 24"/>
                <a:gd name="T16" fmla="*/ 239 w 1210"/>
                <a:gd name="T17" fmla="*/ 19 h 24"/>
                <a:gd name="T18" fmla="*/ 248 w 1210"/>
                <a:gd name="T19" fmla="*/ 17 h 24"/>
                <a:gd name="T20" fmla="*/ 301 w 1210"/>
                <a:gd name="T21" fmla="*/ 14 h 24"/>
                <a:gd name="T22" fmla="*/ 258 w 1210"/>
                <a:gd name="T23" fmla="*/ 17 h 24"/>
                <a:gd name="T24" fmla="*/ 248 w 1210"/>
                <a:gd name="T25" fmla="*/ 19 h 24"/>
                <a:gd name="T26" fmla="*/ 293 w 1210"/>
                <a:gd name="T27" fmla="*/ 19 h 24"/>
                <a:gd name="T28" fmla="*/ 301 w 1210"/>
                <a:gd name="T29" fmla="*/ 14 h 24"/>
                <a:gd name="T30" fmla="*/ 388 w 1210"/>
                <a:gd name="T31" fmla="*/ 14 h 24"/>
                <a:gd name="T32" fmla="*/ 308 w 1210"/>
                <a:gd name="T33" fmla="*/ 14 h 24"/>
                <a:gd name="T34" fmla="*/ 301 w 1210"/>
                <a:gd name="T35" fmla="*/ 19 h 24"/>
                <a:gd name="T36" fmla="*/ 393 w 1210"/>
                <a:gd name="T37" fmla="*/ 17 h 24"/>
                <a:gd name="T38" fmla="*/ 388 w 1210"/>
                <a:gd name="T39" fmla="*/ 14 h 24"/>
                <a:gd name="T40" fmla="*/ 575 w 1210"/>
                <a:gd name="T41" fmla="*/ 10 h 24"/>
                <a:gd name="T42" fmla="*/ 395 w 1210"/>
                <a:gd name="T43" fmla="*/ 14 h 24"/>
                <a:gd name="T44" fmla="*/ 400 w 1210"/>
                <a:gd name="T45" fmla="*/ 17 h 24"/>
                <a:gd name="T46" fmla="*/ 583 w 1210"/>
                <a:gd name="T47" fmla="*/ 14 h 24"/>
                <a:gd name="T48" fmla="*/ 575 w 1210"/>
                <a:gd name="T49" fmla="*/ 10 h 24"/>
                <a:gd name="T50" fmla="*/ 812 w 1210"/>
                <a:gd name="T51" fmla="*/ 7 h 24"/>
                <a:gd name="T52" fmla="*/ 583 w 1210"/>
                <a:gd name="T53" fmla="*/ 10 h 24"/>
                <a:gd name="T54" fmla="*/ 592 w 1210"/>
                <a:gd name="T55" fmla="*/ 14 h 24"/>
                <a:gd name="T56" fmla="*/ 824 w 1210"/>
                <a:gd name="T57" fmla="*/ 10 h 24"/>
                <a:gd name="T58" fmla="*/ 812 w 1210"/>
                <a:gd name="T59" fmla="*/ 7 h 24"/>
                <a:gd name="T60" fmla="*/ 1199 w 1210"/>
                <a:gd name="T61" fmla="*/ 0 h 24"/>
                <a:gd name="T62" fmla="*/ 824 w 1210"/>
                <a:gd name="T63" fmla="*/ 7 h 24"/>
                <a:gd name="T64" fmla="*/ 834 w 1210"/>
                <a:gd name="T65" fmla="*/ 10 h 24"/>
                <a:gd name="T66" fmla="*/ 1210 w 1210"/>
                <a:gd name="T67" fmla="*/ 2 h 24"/>
                <a:gd name="T68" fmla="*/ 1210 w 1210"/>
                <a:gd name="T69" fmla="*/ 2 h 24"/>
                <a:gd name="T70" fmla="*/ 1210 w 1210"/>
                <a:gd name="T71" fmla="*/ 2 h 24"/>
                <a:gd name="T72" fmla="*/ 1199 w 1210"/>
                <a:gd name="T7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10" h="24">
                  <a:moveTo>
                    <a:pt x="83" y="19"/>
                  </a:moveTo>
                  <a:lnTo>
                    <a:pt x="0" y="19"/>
                  </a:lnTo>
                  <a:lnTo>
                    <a:pt x="2" y="24"/>
                  </a:lnTo>
                  <a:lnTo>
                    <a:pt x="78" y="21"/>
                  </a:lnTo>
                  <a:lnTo>
                    <a:pt x="83" y="19"/>
                  </a:lnTo>
                  <a:moveTo>
                    <a:pt x="248" y="17"/>
                  </a:moveTo>
                  <a:lnTo>
                    <a:pt x="90" y="19"/>
                  </a:lnTo>
                  <a:lnTo>
                    <a:pt x="83" y="21"/>
                  </a:lnTo>
                  <a:lnTo>
                    <a:pt x="239" y="19"/>
                  </a:lnTo>
                  <a:lnTo>
                    <a:pt x="248" y="17"/>
                  </a:lnTo>
                  <a:moveTo>
                    <a:pt x="301" y="14"/>
                  </a:moveTo>
                  <a:lnTo>
                    <a:pt x="258" y="17"/>
                  </a:lnTo>
                  <a:lnTo>
                    <a:pt x="248" y="19"/>
                  </a:lnTo>
                  <a:lnTo>
                    <a:pt x="293" y="19"/>
                  </a:lnTo>
                  <a:lnTo>
                    <a:pt x="301" y="14"/>
                  </a:lnTo>
                  <a:moveTo>
                    <a:pt x="388" y="14"/>
                  </a:moveTo>
                  <a:lnTo>
                    <a:pt x="308" y="14"/>
                  </a:lnTo>
                  <a:lnTo>
                    <a:pt x="301" y="19"/>
                  </a:lnTo>
                  <a:lnTo>
                    <a:pt x="393" y="17"/>
                  </a:lnTo>
                  <a:lnTo>
                    <a:pt x="388" y="14"/>
                  </a:lnTo>
                  <a:moveTo>
                    <a:pt x="575" y="10"/>
                  </a:moveTo>
                  <a:lnTo>
                    <a:pt x="395" y="14"/>
                  </a:lnTo>
                  <a:lnTo>
                    <a:pt x="400" y="17"/>
                  </a:lnTo>
                  <a:lnTo>
                    <a:pt x="583" y="14"/>
                  </a:lnTo>
                  <a:lnTo>
                    <a:pt x="575" y="10"/>
                  </a:lnTo>
                  <a:moveTo>
                    <a:pt x="812" y="7"/>
                  </a:moveTo>
                  <a:lnTo>
                    <a:pt x="583" y="10"/>
                  </a:lnTo>
                  <a:lnTo>
                    <a:pt x="592" y="14"/>
                  </a:lnTo>
                  <a:lnTo>
                    <a:pt x="824" y="10"/>
                  </a:lnTo>
                  <a:lnTo>
                    <a:pt x="812" y="7"/>
                  </a:lnTo>
                  <a:moveTo>
                    <a:pt x="1199" y="0"/>
                  </a:moveTo>
                  <a:lnTo>
                    <a:pt x="824" y="7"/>
                  </a:lnTo>
                  <a:lnTo>
                    <a:pt x="834" y="10"/>
                  </a:lnTo>
                  <a:lnTo>
                    <a:pt x="1210" y="2"/>
                  </a:lnTo>
                  <a:lnTo>
                    <a:pt x="1210" y="2"/>
                  </a:lnTo>
                  <a:lnTo>
                    <a:pt x="1210" y="2"/>
                  </a:lnTo>
                  <a:lnTo>
                    <a:pt x="11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 name="Freeform 1803">
              <a:extLst>
                <a:ext uri="{FF2B5EF4-FFF2-40B4-BE49-F238E27FC236}">
                  <a16:creationId xmlns:a16="http://schemas.microsoft.com/office/drawing/2014/main" id="{5E48A21D-7351-412E-907B-9319426C679D}"/>
                </a:ext>
              </a:extLst>
            </p:cNvPr>
            <p:cNvSpPr>
              <a:spLocks noEditPoints="1"/>
            </p:cNvSpPr>
            <p:nvPr/>
          </p:nvSpPr>
          <p:spPr bwMode="auto">
            <a:xfrm>
              <a:off x="1596391" y="3648076"/>
              <a:ext cx="966787" cy="1254676"/>
            </a:xfrm>
            <a:custGeom>
              <a:avLst/>
              <a:gdLst>
                <a:gd name="T0" fmla="*/ 507 w 511"/>
                <a:gd name="T1" fmla="*/ 651 h 663"/>
                <a:gd name="T2" fmla="*/ 507 w 511"/>
                <a:gd name="T3" fmla="*/ 656 h 663"/>
                <a:gd name="T4" fmla="*/ 511 w 511"/>
                <a:gd name="T5" fmla="*/ 663 h 663"/>
                <a:gd name="T6" fmla="*/ 511 w 511"/>
                <a:gd name="T7" fmla="*/ 656 h 663"/>
                <a:gd name="T8" fmla="*/ 507 w 511"/>
                <a:gd name="T9" fmla="*/ 651 h 663"/>
                <a:gd name="T10" fmla="*/ 0 w 511"/>
                <a:gd name="T11" fmla="*/ 0 h 663"/>
                <a:gd name="T12" fmla="*/ 4 w 511"/>
                <a:gd name="T13" fmla="*/ 9 h 663"/>
                <a:gd name="T14" fmla="*/ 504 w 511"/>
                <a:gd name="T15" fmla="*/ 651 h 663"/>
                <a:gd name="T16" fmla="*/ 504 w 511"/>
                <a:gd name="T17" fmla="*/ 647 h 663"/>
                <a:gd name="T18" fmla="*/ 2 w 511"/>
                <a:gd name="T19" fmla="*/ 2 h 663"/>
                <a:gd name="T20" fmla="*/ 0 w 511"/>
                <a:gd name="T21" fmla="*/ 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1" h="663">
                  <a:moveTo>
                    <a:pt x="507" y="651"/>
                  </a:moveTo>
                  <a:lnTo>
                    <a:pt x="507" y="656"/>
                  </a:lnTo>
                  <a:lnTo>
                    <a:pt x="511" y="663"/>
                  </a:lnTo>
                  <a:lnTo>
                    <a:pt x="511" y="656"/>
                  </a:lnTo>
                  <a:lnTo>
                    <a:pt x="507" y="651"/>
                  </a:lnTo>
                  <a:close/>
                  <a:moveTo>
                    <a:pt x="0" y="0"/>
                  </a:moveTo>
                  <a:lnTo>
                    <a:pt x="4" y="9"/>
                  </a:lnTo>
                  <a:lnTo>
                    <a:pt x="504" y="651"/>
                  </a:lnTo>
                  <a:lnTo>
                    <a:pt x="504" y="647"/>
                  </a:lnTo>
                  <a:lnTo>
                    <a:pt x="2" y="2"/>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4" name="Rectangle 1805">
              <a:extLst>
                <a:ext uri="{FF2B5EF4-FFF2-40B4-BE49-F238E27FC236}">
                  <a16:creationId xmlns:a16="http://schemas.microsoft.com/office/drawing/2014/main" id="{6295CFD0-0C23-495D-9853-65893773B034}"/>
                </a:ext>
              </a:extLst>
            </p:cNvPr>
            <p:cNvSpPr>
              <a:spLocks noChangeArrowheads="1"/>
            </p:cNvSpPr>
            <p:nvPr/>
          </p:nvSpPr>
          <p:spPr bwMode="auto">
            <a:xfrm>
              <a:off x="1588453" y="3640138"/>
              <a:ext cx="1588"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5" name="Freeform 1806">
              <a:extLst>
                <a:ext uri="{FF2B5EF4-FFF2-40B4-BE49-F238E27FC236}">
                  <a16:creationId xmlns:a16="http://schemas.microsoft.com/office/drawing/2014/main" id="{B550A90F-6CF0-42FB-9CAB-FBC43C2E2EF9}"/>
                </a:ext>
              </a:extLst>
            </p:cNvPr>
            <p:cNvSpPr/>
            <p:nvPr/>
          </p:nvSpPr>
          <p:spPr bwMode="auto">
            <a:xfrm>
              <a:off x="1588453" y="3640138"/>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6" name="Freeform 1809">
              <a:extLst>
                <a:ext uri="{FF2B5EF4-FFF2-40B4-BE49-F238E27FC236}">
                  <a16:creationId xmlns:a16="http://schemas.microsoft.com/office/drawing/2014/main" id="{A9FB6049-D0A4-4AAA-BB3D-AA303C8ADC76}"/>
                </a:ext>
              </a:extLst>
            </p:cNvPr>
            <p:cNvSpPr/>
            <p:nvPr/>
          </p:nvSpPr>
          <p:spPr bwMode="auto">
            <a:xfrm>
              <a:off x="1596391" y="3648076"/>
              <a:ext cx="6350" cy="14288"/>
            </a:xfrm>
            <a:custGeom>
              <a:avLst/>
              <a:gdLst>
                <a:gd name="T0" fmla="*/ 0 w 4"/>
                <a:gd name="T1" fmla="*/ 0 h 9"/>
                <a:gd name="T2" fmla="*/ 0 w 4"/>
                <a:gd name="T3" fmla="*/ 4 h 9"/>
                <a:gd name="T4" fmla="*/ 4 w 4"/>
                <a:gd name="T5" fmla="*/ 9 h 9"/>
                <a:gd name="T6" fmla="*/ 0 w 4"/>
                <a:gd name="T7" fmla="*/ 0 h 9"/>
                <a:gd name="T8" fmla="*/ 0 w 4"/>
                <a:gd name="T9" fmla="*/ 0 h 9"/>
              </a:gdLst>
              <a:ahLst/>
              <a:cxnLst>
                <a:cxn ang="0">
                  <a:pos x="T0" y="T1"/>
                </a:cxn>
                <a:cxn ang="0">
                  <a:pos x="T2" y="T3"/>
                </a:cxn>
                <a:cxn ang="0">
                  <a:pos x="T4" y="T5"/>
                </a:cxn>
                <a:cxn ang="0">
                  <a:pos x="T6" y="T7"/>
                </a:cxn>
                <a:cxn ang="0">
                  <a:pos x="T8" y="T9"/>
                </a:cxn>
              </a:cxnLst>
              <a:rect l="0" t="0" r="r" b="b"/>
              <a:pathLst>
                <a:path w="4" h="9">
                  <a:moveTo>
                    <a:pt x="0" y="0"/>
                  </a:moveTo>
                  <a:lnTo>
                    <a:pt x="0" y="4"/>
                  </a:lnTo>
                  <a:lnTo>
                    <a:pt x="4" y="9"/>
                  </a:lnTo>
                  <a:lnTo>
                    <a:pt x="0" y="0"/>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7" name="Freeform 1810">
              <a:extLst>
                <a:ext uri="{FF2B5EF4-FFF2-40B4-BE49-F238E27FC236}">
                  <a16:creationId xmlns:a16="http://schemas.microsoft.com/office/drawing/2014/main" id="{DD9E439E-FF2F-4A50-A307-67D141D3865A}"/>
                </a:ext>
              </a:extLst>
            </p:cNvPr>
            <p:cNvSpPr/>
            <p:nvPr/>
          </p:nvSpPr>
          <p:spPr bwMode="auto">
            <a:xfrm>
              <a:off x="1596391" y="3648076"/>
              <a:ext cx="6350" cy="14288"/>
            </a:xfrm>
            <a:custGeom>
              <a:avLst/>
              <a:gdLst>
                <a:gd name="T0" fmla="*/ 0 w 4"/>
                <a:gd name="T1" fmla="*/ 0 h 9"/>
                <a:gd name="T2" fmla="*/ 0 w 4"/>
                <a:gd name="T3" fmla="*/ 4 h 9"/>
                <a:gd name="T4" fmla="*/ 4 w 4"/>
                <a:gd name="T5" fmla="*/ 9 h 9"/>
                <a:gd name="T6" fmla="*/ 0 w 4"/>
                <a:gd name="T7" fmla="*/ 0 h 9"/>
                <a:gd name="T8" fmla="*/ 0 w 4"/>
                <a:gd name="T9" fmla="*/ 0 h 9"/>
              </a:gdLst>
              <a:ahLst/>
              <a:cxnLst>
                <a:cxn ang="0">
                  <a:pos x="T0" y="T1"/>
                </a:cxn>
                <a:cxn ang="0">
                  <a:pos x="T2" y="T3"/>
                </a:cxn>
                <a:cxn ang="0">
                  <a:pos x="T4" y="T5"/>
                </a:cxn>
                <a:cxn ang="0">
                  <a:pos x="T6" y="T7"/>
                </a:cxn>
                <a:cxn ang="0">
                  <a:pos x="T8" y="T9"/>
                </a:cxn>
              </a:cxnLst>
              <a:rect l="0" t="0" r="r" b="b"/>
              <a:pathLst>
                <a:path w="4" h="9">
                  <a:moveTo>
                    <a:pt x="0" y="0"/>
                  </a:moveTo>
                  <a:lnTo>
                    <a:pt x="0" y="4"/>
                  </a:lnTo>
                  <a:lnTo>
                    <a:pt x="4" y="9"/>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8" name="Freeform 1811">
              <a:extLst>
                <a:ext uri="{FF2B5EF4-FFF2-40B4-BE49-F238E27FC236}">
                  <a16:creationId xmlns:a16="http://schemas.microsoft.com/office/drawing/2014/main" id="{A19B6CC8-2249-4C78-8400-8CE55787DBEA}"/>
                </a:ext>
              </a:extLst>
            </p:cNvPr>
            <p:cNvSpPr/>
            <p:nvPr/>
          </p:nvSpPr>
          <p:spPr bwMode="auto">
            <a:xfrm>
              <a:off x="1588453" y="3640138"/>
              <a:ext cx="7938" cy="14288"/>
            </a:xfrm>
            <a:custGeom>
              <a:avLst/>
              <a:gdLst>
                <a:gd name="T0" fmla="*/ 0 w 5"/>
                <a:gd name="T1" fmla="*/ 0 h 9"/>
                <a:gd name="T2" fmla="*/ 0 w 5"/>
                <a:gd name="T3" fmla="*/ 0 h 9"/>
                <a:gd name="T4" fmla="*/ 0 w 5"/>
                <a:gd name="T5" fmla="*/ 2 h 9"/>
                <a:gd name="T6" fmla="*/ 5 w 5"/>
                <a:gd name="T7" fmla="*/ 9 h 9"/>
                <a:gd name="T8" fmla="*/ 5 w 5"/>
                <a:gd name="T9" fmla="*/ 5 h 9"/>
                <a:gd name="T10" fmla="*/ 0 w 5"/>
                <a:gd name="T11" fmla="*/ 2 h 9"/>
                <a:gd name="T12" fmla="*/ 0 w 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0" y="0"/>
                  </a:moveTo>
                  <a:lnTo>
                    <a:pt x="0" y="0"/>
                  </a:lnTo>
                  <a:lnTo>
                    <a:pt x="0" y="2"/>
                  </a:lnTo>
                  <a:lnTo>
                    <a:pt x="5" y="9"/>
                  </a:lnTo>
                  <a:lnTo>
                    <a:pt x="5" y="5"/>
                  </a:lnTo>
                  <a:lnTo>
                    <a:pt x="0" y="2"/>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9" name="Freeform 1812">
              <a:extLst>
                <a:ext uri="{FF2B5EF4-FFF2-40B4-BE49-F238E27FC236}">
                  <a16:creationId xmlns:a16="http://schemas.microsoft.com/office/drawing/2014/main" id="{72B2BF80-3DD5-4107-B8D3-FFE4E294D4A6}"/>
                </a:ext>
              </a:extLst>
            </p:cNvPr>
            <p:cNvSpPr/>
            <p:nvPr/>
          </p:nvSpPr>
          <p:spPr bwMode="auto">
            <a:xfrm>
              <a:off x="1588453" y="3640138"/>
              <a:ext cx="7938" cy="14288"/>
            </a:xfrm>
            <a:custGeom>
              <a:avLst/>
              <a:gdLst>
                <a:gd name="T0" fmla="*/ 0 w 5"/>
                <a:gd name="T1" fmla="*/ 0 h 9"/>
                <a:gd name="T2" fmla="*/ 0 w 5"/>
                <a:gd name="T3" fmla="*/ 0 h 9"/>
                <a:gd name="T4" fmla="*/ 0 w 5"/>
                <a:gd name="T5" fmla="*/ 2 h 9"/>
                <a:gd name="T6" fmla="*/ 5 w 5"/>
                <a:gd name="T7" fmla="*/ 9 h 9"/>
                <a:gd name="T8" fmla="*/ 5 w 5"/>
                <a:gd name="T9" fmla="*/ 5 h 9"/>
                <a:gd name="T10" fmla="*/ 0 w 5"/>
                <a:gd name="T11" fmla="*/ 2 h 9"/>
                <a:gd name="T12" fmla="*/ 0 w 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0" y="0"/>
                  </a:moveTo>
                  <a:lnTo>
                    <a:pt x="0" y="0"/>
                  </a:lnTo>
                  <a:lnTo>
                    <a:pt x="0" y="2"/>
                  </a:lnTo>
                  <a:lnTo>
                    <a:pt x="5" y="9"/>
                  </a:lnTo>
                  <a:lnTo>
                    <a:pt x="5" y="5"/>
                  </a:lnTo>
                  <a:lnTo>
                    <a:pt x="0" y="2"/>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0" name="Freeform 1882">
              <a:extLst>
                <a:ext uri="{FF2B5EF4-FFF2-40B4-BE49-F238E27FC236}">
                  <a16:creationId xmlns:a16="http://schemas.microsoft.com/office/drawing/2014/main" id="{360833EF-2E2C-4E96-B45C-52F40ABA82B8}"/>
                </a:ext>
              </a:extLst>
            </p:cNvPr>
            <p:cNvSpPr>
              <a:spLocks noEditPoints="1"/>
            </p:cNvSpPr>
            <p:nvPr/>
          </p:nvSpPr>
          <p:spPr bwMode="auto">
            <a:xfrm>
              <a:off x="1596390" y="5054601"/>
              <a:ext cx="860425" cy="112713"/>
            </a:xfrm>
            <a:custGeom>
              <a:avLst/>
              <a:gdLst>
                <a:gd name="T0" fmla="*/ 346 w 542"/>
                <a:gd name="T1" fmla="*/ 24 h 71"/>
                <a:gd name="T2" fmla="*/ 4 w 542"/>
                <a:gd name="T3" fmla="*/ 69 h 71"/>
                <a:gd name="T4" fmla="*/ 0 w 542"/>
                <a:gd name="T5" fmla="*/ 71 h 71"/>
                <a:gd name="T6" fmla="*/ 4 w 542"/>
                <a:gd name="T7" fmla="*/ 71 h 71"/>
                <a:gd name="T8" fmla="*/ 348 w 542"/>
                <a:gd name="T9" fmla="*/ 29 h 71"/>
                <a:gd name="T10" fmla="*/ 346 w 542"/>
                <a:gd name="T11" fmla="*/ 24 h 71"/>
                <a:gd name="T12" fmla="*/ 462 w 542"/>
                <a:gd name="T13" fmla="*/ 10 h 71"/>
                <a:gd name="T14" fmla="*/ 348 w 542"/>
                <a:gd name="T15" fmla="*/ 24 h 71"/>
                <a:gd name="T16" fmla="*/ 350 w 542"/>
                <a:gd name="T17" fmla="*/ 26 h 71"/>
                <a:gd name="T18" fmla="*/ 464 w 542"/>
                <a:gd name="T19" fmla="*/ 12 h 71"/>
                <a:gd name="T20" fmla="*/ 462 w 542"/>
                <a:gd name="T21" fmla="*/ 10 h 71"/>
                <a:gd name="T22" fmla="*/ 495 w 542"/>
                <a:gd name="T23" fmla="*/ 5 h 71"/>
                <a:gd name="T24" fmla="*/ 464 w 542"/>
                <a:gd name="T25" fmla="*/ 10 h 71"/>
                <a:gd name="T26" fmla="*/ 466 w 542"/>
                <a:gd name="T27" fmla="*/ 12 h 71"/>
                <a:gd name="T28" fmla="*/ 495 w 542"/>
                <a:gd name="T29" fmla="*/ 10 h 71"/>
                <a:gd name="T30" fmla="*/ 495 w 542"/>
                <a:gd name="T31" fmla="*/ 5 h 71"/>
                <a:gd name="T32" fmla="*/ 540 w 542"/>
                <a:gd name="T33" fmla="*/ 0 h 71"/>
                <a:gd name="T34" fmla="*/ 497 w 542"/>
                <a:gd name="T35" fmla="*/ 5 h 71"/>
                <a:gd name="T36" fmla="*/ 497 w 542"/>
                <a:gd name="T37" fmla="*/ 7 h 71"/>
                <a:gd name="T38" fmla="*/ 542 w 542"/>
                <a:gd name="T39" fmla="*/ 2 h 71"/>
                <a:gd name="T40" fmla="*/ 540 w 542"/>
                <a:gd name="T4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2" h="71">
                  <a:moveTo>
                    <a:pt x="346" y="24"/>
                  </a:moveTo>
                  <a:lnTo>
                    <a:pt x="4" y="69"/>
                  </a:lnTo>
                  <a:lnTo>
                    <a:pt x="0" y="71"/>
                  </a:lnTo>
                  <a:lnTo>
                    <a:pt x="4" y="71"/>
                  </a:lnTo>
                  <a:lnTo>
                    <a:pt x="348" y="29"/>
                  </a:lnTo>
                  <a:lnTo>
                    <a:pt x="346" y="24"/>
                  </a:lnTo>
                  <a:close/>
                  <a:moveTo>
                    <a:pt x="462" y="10"/>
                  </a:moveTo>
                  <a:lnTo>
                    <a:pt x="348" y="24"/>
                  </a:lnTo>
                  <a:lnTo>
                    <a:pt x="350" y="26"/>
                  </a:lnTo>
                  <a:lnTo>
                    <a:pt x="464" y="12"/>
                  </a:lnTo>
                  <a:lnTo>
                    <a:pt x="462" y="10"/>
                  </a:lnTo>
                  <a:close/>
                  <a:moveTo>
                    <a:pt x="495" y="5"/>
                  </a:moveTo>
                  <a:lnTo>
                    <a:pt x="464" y="10"/>
                  </a:lnTo>
                  <a:lnTo>
                    <a:pt x="466" y="12"/>
                  </a:lnTo>
                  <a:lnTo>
                    <a:pt x="495" y="10"/>
                  </a:lnTo>
                  <a:lnTo>
                    <a:pt x="495" y="5"/>
                  </a:lnTo>
                  <a:close/>
                  <a:moveTo>
                    <a:pt x="540" y="0"/>
                  </a:moveTo>
                  <a:lnTo>
                    <a:pt x="497" y="5"/>
                  </a:lnTo>
                  <a:lnTo>
                    <a:pt x="497" y="7"/>
                  </a:lnTo>
                  <a:lnTo>
                    <a:pt x="542" y="2"/>
                  </a:lnTo>
                  <a:lnTo>
                    <a:pt x="54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1" name="Freeform 1883">
              <a:extLst>
                <a:ext uri="{FF2B5EF4-FFF2-40B4-BE49-F238E27FC236}">
                  <a16:creationId xmlns:a16="http://schemas.microsoft.com/office/drawing/2014/main" id="{35614758-6B1B-44C3-A8B9-D14D339FBCC4}"/>
                </a:ext>
              </a:extLst>
            </p:cNvPr>
            <p:cNvSpPr>
              <a:spLocks noEditPoints="1"/>
            </p:cNvSpPr>
            <p:nvPr/>
          </p:nvSpPr>
          <p:spPr bwMode="auto">
            <a:xfrm>
              <a:off x="1596390" y="5054601"/>
              <a:ext cx="860425" cy="112713"/>
            </a:xfrm>
            <a:custGeom>
              <a:avLst/>
              <a:gdLst>
                <a:gd name="T0" fmla="*/ 346 w 542"/>
                <a:gd name="T1" fmla="*/ 24 h 71"/>
                <a:gd name="T2" fmla="*/ 4 w 542"/>
                <a:gd name="T3" fmla="*/ 69 h 71"/>
                <a:gd name="T4" fmla="*/ 0 w 542"/>
                <a:gd name="T5" fmla="*/ 71 h 71"/>
                <a:gd name="T6" fmla="*/ 4 w 542"/>
                <a:gd name="T7" fmla="*/ 71 h 71"/>
                <a:gd name="T8" fmla="*/ 348 w 542"/>
                <a:gd name="T9" fmla="*/ 29 h 71"/>
                <a:gd name="T10" fmla="*/ 346 w 542"/>
                <a:gd name="T11" fmla="*/ 24 h 71"/>
                <a:gd name="T12" fmla="*/ 462 w 542"/>
                <a:gd name="T13" fmla="*/ 10 h 71"/>
                <a:gd name="T14" fmla="*/ 348 w 542"/>
                <a:gd name="T15" fmla="*/ 24 h 71"/>
                <a:gd name="T16" fmla="*/ 350 w 542"/>
                <a:gd name="T17" fmla="*/ 26 h 71"/>
                <a:gd name="T18" fmla="*/ 464 w 542"/>
                <a:gd name="T19" fmla="*/ 12 h 71"/>
                <a:gd name="T20" fmla="*/ 462 w 542"/>
                <a:gd name="T21" fmla="*/ 10 h 71"/>
                <a:gd name="T22" fmla="*/ 495 w 542"/>
                <a:gd name="T23" fmla="*/ 5 h 71"/>
                <a:gd name="T24" fmla="*/ 464 w 542"/>
                <a:gd name="T25" fmla="*/ 10 h 71"/>
                <a:gd name="T26" fmla="*/ 466 w 542"/>
                <a:gd name="T27" fmla="*/ 12 h 71"/>
                <a:gd name="T28" fmla="*/ 495 w 542"/>
                <a:gd name="T29" fmla="*/ 10 h 71"/>
                <a:gd name="T30" fmla="*/ 495 w 542"/>
                <a:gd name="T31" fmla="*/ 5 h 71"/>
                <a:gd name="T32" fmla="*/ 540 w 542"/>
                <a:gd name="T33" fmla="*/ 0 h 71"/>
                <a:gd name="T34" fmla="*/ 497 w 542"/>
                <a:gd name="T35" fmla="*/ 5 h 71"/>
                <a:gd name="T36" fmla="*/ 497 w 542"/>
                <a:gd name="T37" fmla="*/ 7 h 71"/>
                <a:gd name="T38" fmla="*/ 542 w 542"/>
                <a:gd name="T39" fmla="*/ 2 h 71"/>
                <a:gd name="T40" fmla="*/ 540 w 542"/>
                <a:gd name="T4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2" h="71">
                  <a:moveTo>
                    <a:pt x="346" y="24"/>
                  </a:moveTo>
                  <a:lnTo>
                    <a:pt x="4" y="69"/>
                  </a:lnTo>
                  <a:lnTo>
                    <a:pt x="0" y="71"/>
                  </a:lnTo>
                  <a:lnTo>
                    <a:pt x="4" y="71"/>
                  </a:lnTo>
                  <a:lnTo>
                    <a:pt x="348" y="29"/>
                  </a:lnTo>
                  <a:lnTo>
                    <a:pt x="346" y="24"/>
                  </a:lnTo>
                  <a:moveTo>
                    <a:pt x="462" y="10"/>
                  </a:moveTo>
                  <a:lnTo>
                    <a:pt x="348" y="24"/>
                  </a:lnTo>
                  <a:lnTo>
                    <a:pt x="350" y="26"/>
                  </a:lnTo>
                  <a:lnTo>
                    <a:pt x="464" y="12"/>
                  </a:lnTo>
                  <a:lnTo>
                    <a:pt x="462" y="10"/>
                  </a:lnTo>
                  <a:moveTo>
                    <a:pt x="495" y="5"/>
                  </a:moveTo>
                  <a:lnTo>
                    <a:pt x="464" y="10"/>
                  </a:lnTo>
                  <a:lnTo>
                    <a:pt x="466" y="12"/>
                  </a:lnTo>
                  <a:lnTo>
                    <a:pt x="495" y="10"/>
                  </a:lnTo>
                  <a:lnTo>
                    <a:pt x="495" y="5"/>
                  </a:lnTo>
                  <a:moveTo>
                    <a:pt x="540" y="0"/>
                  </a:moveTo>
                  <a:lnTo>
                    <a:pt x="497" y="5"/>
                  </a:lnTo>
                  <a:lnTo>
                    <a:pt x="497" y="7"/>
                  </a:lnTo>
                  <a:lnTo>
                    <a:pt x="542" y="2"/>
                  </a:lnTo>
                  <a:lnTo>
                    <a:pt x="5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2" name="Freeform 1884">
              <a:extLst>
                <a:ext uri="{FF2B5EF4-FFF2-40B4-BE49-F238E27FC236}">
                  <a16:creationId xmlns:a16="http://schemas.microsoft.com/office/drawing/2014/main" id="{4CF35E5D-14B0-49B4-9C1B-2B9399E2ACF1}"/>
                </a:ext>
              </a:extLst>
            </p:cNvPr>
            <p:cNvSpPr/>
            <p:nvPr/>
          </p:nvSpPr>
          <p:spPr bwMode="auto">
            <a:xfrm>
              <a:off x="2145665" y="5092701"/>
              <a:ext cx="6350" cy="7938"/>
            </a:xfrm>
            <a:custGeom>
              <a:avLst/>
              <a:gdLst>
                <a:gd name="T0" fmla="*/ 2 w 4"/>
                <a:gd name="T1" fmla="*/ 0 h 5"/>
                <a:gd name="T2" fmla="*/ 0 w 4"/>
                <a:gd name="T3" fmla="*/ 0 h 5"/>
                <a:gd name="T4" fmla="*/ 2 w 4"/>
                <a:gd name="T5" fmla="*/ 5 h 5"/>
                <a:gd name="T6" fmla="*/ 4 w 4"/>
                <a:gd name="T7" fmla="*/ 2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2"/>
                  </a:lnTo>
                  <a:lnTo>
                    <a:pt x="2"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3" name="Freeform 1885">
              <a:extLst>
                <a:ext uri="{FF2B5EF4-FFF2-40B4-BE49-F238E27FC236}">
                  <a16:creationId xmlns:a16="http://schemas.microsoft.com/office/drawing/2014/main" id="{8CB7088F-BBCC-4D75-B2EA-C9ECCDA1498A}"/>
                </a:ext>
              </a:extLst>
            </p:cNvPr>
            <p:cNvSpPr/>
            <p:nvPr/>
          </p:nvSpPr>
          <p:spPr bwMode="auto">
            <a:xfrm>
              <a:off x="2145665" y="5092701"/>
              <a:ext cx="6350" cy="7938"/>
            </a:xfrm>
            <a:custGeom>
              <a:avLst/>
              <a:gdLst>
                <a:gd name="T0" fmla="*/ 2 w 4"/>
                <a:gd name="T1" fmla="*/ 0 h 5"/>
                <a:gd name="T2" fmla="*/ 0 w 4"/>
                <a:gd name="T3" fmla="*/ 0 h 5"/>
                <a:gd name="T4" fmla="*/ 2 w 4"/>
                <a:gd name="T5" fmla="*/ 5 h 5"/>
                <a:gd name="T6" fmla="*/ 4 w 4"/>
                <a:gd name="T7" fmla="*/ 2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Freeform 1890">
              <a:extLst>
                <a:ext uri="{FF2B5EF4-FFF2-40B4-BE49-F238E27FC236}">
                  <a16:creationId xmlns:a16="http://schemas.microsoft.com/office/drawing/2014/main" id="{A5827AC3-B708-42D0-90BF-2331009E984D}"/>
                </a:ext>
              </a:extLst>
            </p:cNvPr>
            <p:cNvSpPr/>
            <p:nvPr/>
          </p:nvSpPr>
          <p:spPr bwMode="auto">
            <a:xfrm>
              <a:off x="1596390" y="5167313"/>
              <a:ext cx="6350" cy="4763"/>
            </a:xfrm>
            <a:custGeom>
              <a:avLst/>
              <a:gdLst>
                <a:gd name="T0" fmla="*/ 0 w 4"/>
                <a:gd name="T1" fmla="*/ 0 h 3"/>
                <a:gd name="T2" fmla="*/ 0 w 4"/>
                <a:gd name="T3" fmla="*/ 0 h 3"/>
                <a:gd name="T4" fmla="*/ 0 w 4"/>
                <a:gd name="T5" fmla="*/ 3 h 3"/>
                <a:gd name="T6" fmla="*/ 4 w 4"/>
                <a:gd name="T7" fmla="*/ 0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lnTo>
                    <a:pt x="0" y="0"/>
                  </a:lnTo>
                  <a:lnTo>
                    <a:pt x="0" y="3"/>
                  </a:lnTo>
                  <a:lnTo>
                    <a:pt x="4" y="0"/>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5" name="Freeform 1891">
              <a:extLst>
                <a:ext uri="{FF2B5EF4-FFF2-40B4-BE49-F238E27FC236}">
                  <a16:creationId xmlns:a16="http://schemas.microsoft.com/office/drawing/2014/main" id="{5F06B7F8-0CAE-41EE-A6E3-554A9318566E}"/>
                </a:ext>
              </a:extLst>
            </p:cNvPr>
            <p:cNvSpPr/>
            <p:nvPr/>
          </p:nvSpPr>
          <p:spPr bwMode="auto">
            <a:xfrm>
              <a:off x="1596390" y="5167313"/>
              <a:ext cx="6350" cy="4763"/>
            </a:xfrm>
            <a:custGeom>
              <a:avLst/>
              <a:gdLst>
                <a:gd name="T0" fmla="*/ 0 w 4"/>
                <a:gd name="T1" fmla="*/ 0 h 3"/>
                <a:gd name="T2" fmla="*/ 0 w 4"/>
                <a:gd name="T3" fmla="*/ 0 h 3"/>
                <a:gd name="T4" fmla="*/ 0 w 4"/>
                <a:gd name="T5" fmla="*/ 3 h 3"/>
                <a:gd name="T6" fmla="*/ 4 w 4"/>
                <a:gd name="T7" fmla="*/ 0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lnTo>
                    <a:pt x="0" y="0"/>
                  </a:lnTo>
                  <a:lnTo>
                    <a:pt x="0" y="3"/>
                  </a:lnTo>
                  <a:lnTo>
                    <a:pt x="4"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6" name="Freeform 1892">
              <a:extLst>
                <a:ext uri="{FF2B5EF4-FFF2-40B4-BE49-F238E27FC236}">
                  <a16:creationId xmlns:a16="http://schemas.microsoft.com/office/drawing/2014/main" id="{5D2ECCCC-2ED0-425D-BFAA-5BD3AA9B0478}"/>
                </a:ext>
              </a:extLst>
            </p:cNvPr>
            <p:cNvSpPr/>
            <p:nvPr/>
          </p:nvSpPr>
          <p:spPr bwMode="auto">
            <a:xfrm>
              <a:off x="1588453" y="5167313"/>
              <a:ext cx="7937" cy="4763"/>
            </a:xfrm>
            <a:custGeom>
              <a:avLst/>
              <a:gdLst>
                <a:gd name="T0" fmla="*/ 0 w 5"/>
                <a:gd name="T1" fmla="*/ 0 h 3"/>
                <a:gd name="T2" fmla="*/ 0 w 5"/>
                <a:gd name="T3" fmla="*/ 3 h 3"/>
                <a:gd name="T4" fmla="*/ 5 w 5"/>
                <a:gd name="T5" fmla="*/ 3 h 3"/>
                <a:gd name="T6" fmla="*/ 5 w 5"/>
                <a:gd name="T7" fmla="*/ 0 h 3"/>
                <a:gd name="T8" fmla="*/ 2 w 5"/>
                <a:gd name="T9" fmla="*/ 3 h 3"/>
                <a:gd name="T10" fmla="*/ 0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0" y="0"/>
                  </a:moveTo>
                  <a:lnTo>
                    <a:pt x="0" y="3"/>
                  </a:lnTo>
                  <a:lnTo>
                    <a:pt x="5" y="3"/>
                  </a:lnTo>
                  <a:lnTo>
                    <a:pt x="5" y="0"/>
                  </a:lnTo>
                  <a:lnTo>
                    <a:pt x="2" y="3"/>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7" name="Freeform 1893">
              <a:extLst>
                <a:ext uri="{FF2B5EF4-FFF2-40B4-BE49-F238E27FC236}">
                  <a16:creationId xmlns:a16="http://schemas.microsoft.com/office/drawing/2014/main" id="{6D9DA28D-51F9-48EC-B764-B468EC472B54}"/>
                </a:ext>
              </a:extLst>
            </p:cNvPr>
            <p:cNvSpPr/>
            <p:nvPr/>
          </p:nvSpPr>
          <p:spPr bwMode="auto">
            <a:xfrm>
              <a:off x="1588453" y="5167313"/>
              <a:ext cx="7937" cy="4763"/>
            </a:xfrm>
            <a:custGeom>
              <a:avLst/>
              <a:gdLst>
                <a:gd name="T0" fmla="*/ 0 w 5"/>
                <a:gd name="T1" fmla="*/ 0 h 3"/>
                <a:gd name="T2" fmla="*/ 0 w 5"/>
                <a:gd name="T3" fmla="*/ 3 h 3"/>
                <a:gd name="T4" fmla="*/ 5 w 5"/>
                <a:gd name="T5" fmla="*/ 3 h 3"/>
                <a:gd name="T6" fmla="*/ 5 w 5"/>
                <a:gd name="T7" fmla="*/ 0 h 3"/>
                <a:gd name="T8" fmla="*/ 2 w 5"/>
                <a:gd name="T9" fmla="*/ 3 h 3"/>
                <a:gd name="T10" fmla="*/ 0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0" y="0"/>
                  </a:moveTo>
                  <a:lnTo>
                    <a:pt x="0" y="3"/>
                  </a:lnTo>
                  <a:lnTo>
                    <a:pt x="5" y="3"/>
                  </a:lnTo>
                  <a:lnTo>
                    <a:pt x="5" y="0"/>
                  </a:lnTo>
                  <a:lnTo>
                    <a:pt x="2" y="3"/>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8" name="Freeform 1951">
              <a:extLst>
                <a:ext uri="{FF2B5EF4-FFF2-40B4-BE49-F238E27FC236}">
                  <a16:creationId xmlns:a16="http://schemas.microsoft.com/office/drawing/2014/main" id="{2CAE10F6-0F79-4F75-964D-FB0A64DB6F15}"/>
                </a:ext>
              </a:extLst>
            </p:cNvPr>
            <p:cNvSpPr>
              <a:spLocks noEditPoints="1"/>
            </p:cNvSpPr>
            <p:nvPr/>
          </p:nvSpPr>
          <p:spPr bwMode="auto">
            <a:xfrm>
              <a:off x="2777490" y="2827338"/>
              <a:ext cx="269875" cy="1568450"/>
            </a:xfrm>
            <a:custGeom>
              <a:avLst/>
              <a:gdLst>
                <a:gd name="T0" fmla="*/ 21 w 170"/>
                <a:gd name="T1" fmla="*/ 875 h 988"/>
                <a:gd name="T2" fmla="*/ 0 w 170"/>
                <a:gd name="T3" fmla="*/ 988 h 988"/>
                <a:gd name="T4" fmla="*/ 2 w 170"/>
                <a:gd name="T5" fmla="*/ 988 h 988"/>
                <a:gd name="T6" fmla="*/ 21 w 170"/>
                <a:gd name="T7" fmla="*/ 877 h 988"/>
                <a:gd name="T8" fmla="*/ 21 w 170"/>
                <a:gd name="T9" fmla="*/ 875 h 988"/>
                <a:gd name="T10" fmla="*/ 59 w 170"/>
                <a:gd name="T11" fmla="*/ 640 h 988"/>
                <a:gd name="T12" fmla="*/ 21 w 170"/>
                <a:gd name="T13" fmla="*/ 870 h 988"/>
                <a:gd name="T14" fmla="*/ 21 w 170"/>
                <a:gd name="T15" fmla="*/ 872 h 988"/>
                <a:gd name="T16" fmla="*/ 61 w 170"/>
                <a:gd name="T17" fmla="*/ 642 h 988"/>
                <a:gd name="T18" fmla="*/ 59 w 170"/>
                <a:gd name="T19" fmla="*/ 640 h 988"/>
                <a:gd name="T20" fmla="*/ 109 w 170"/>
                <a:gd name="T21" fmla="*/ 356 h 988"/>
                <a:gd name="T22" fmla="*/ 61 w 170"/>
                <a:gd name="T23" fmla="*/ 630 h 988"/>
                <a:gd name="T24" fmla="*/ 61 w 170"/>
                <a:gd name="T25" fmla="*/ 635 h 988"/>
                <a:gd name="T26" fmla="*/ 109 w 170"/>
                <a:gd name="T27" fmla="*/ 365 h 988"/>
                <a:gd name="T28" fmla="*/ 109 w 170"/>
                <a:gd name="T29" fmla="*/ 356 h 988"/>
                <a:gd name="T30" fmla="*/ 118 w 170"/>
                <a:gd name="T31" fmla="*/ 308 h 988"/>
                <a:gd name="T32" fmla="*/ 111 w 170"/>
                <a:gd name="T33" fmla="*/ 341 h 988"/>
                <a:gd name="T34" fmla="*/ 111 w 170"/>
                <a:gd name="T35" fmla="*/ 351 h 988"/>
                <a:gd name="T36" fmla="*/ 118 w 170"/>
                <a:gd name="T37" fmla="*/ 308 h 988"/>
                <a:gd name="T38" fmla="*/ 132 w 170"/>
                <a:gd name="T39" fmla="*/ 213 h 988"/>
                <a:gd name="T40" fmla="*/ 128 w 170"/>
                <a:gd name="T41" fmla="*/ 244 h 988"/>
                <a:gd name="T42" fmla="*/ 132 w 170"/>
                <a:gd name="T43" fmla="*/ 220 h 988"/>
                <a:gd name="T44" fmla="*/ 132 w 170"/>
                <a:gd name="T45" fmla="*/ 213 h 988"/>
                <a:gd name="T46" fmla="*/ 149 w 170"/>
                <a:gd name="T47" fmla="*/ 109 h 988"/>
                <a:gd name="T48" fmla="*/ 135 w 170"/>
                <a:gd name="T49" fmla="*/ 194 h 988"/>
                <a:gd name="T50" fmla="*/ 135 w 170"/>
                <a:gd name="T51" fmla="*/ 206 h 988"/>
                <a:gd name="T52" fmla="*/ 137 w 170"/>
                <a:gd name="T53" fmla="*/ 202 h 988"/>
                <a:gd name="T54" fmla="*/ 149 w 170"/>
                <a:gd name="T55" fmla="*/ 126 h 988"/>
                <a:gd name="T56" fmla="*/ 149 w 170"/>
                <a:gd name="T57" fmla="*/ 109 h 988"/>
                <a:gd name="T58" fmla="*/ 168 w 170"/>
                <a:gd name="T59" fmla="*/ 17 h 988"/>
                <a:gd name="T60" fmla="*/ 156 w 170"/>
                <a:gd name="T61" fmla="*/ 74 h 988"/>
                <a:gd name="T62" fmla="*/ 154 w 170"/>
                <a:gd name="T63" fmla="*/ 88 h 988"/>
                <a:gd name="T64" fmla="*/ 154 w 170"/>
                <a:gd name="T65" fmla="*/ 88 h 988"/>
                <a:gd name="T66" fmla="*/ 154 w 170"/>
                <a:gd name="T67" fmla="*/ 107 h 988"/>
                <a:gd name="T68" fmla="*/ 168 w 170"/>
                <a:gd name="T69" fmla="*/ 24 h 988"/>
                <a:gd name="T70" fmla="*/ 168 w 170"/>
                <a:gd name="T71" fmla="*/ 17 h 988"/>
                <a:gd name="T72" fmla="*/ 170 w 170"/>
                <a:gd name="T73" fmla="*/ 0 h 988"/>
                <a:gd name="T74" fmla="*/ 170 w 170"/>
                <a:gd name="T75" fmla="*/ 0 h 988"/>
                <a:gd name="T76" fmla="*/ 170 w 170"/>
                <a:gd name="T77" fmla="*/ 0 h 988"/>
                <a:gd name="T78" fmla="*/ 170 w 170"/>
                <a:gd name="T79" fmla="*/ 0 h 988"/>
                <a:gd name="T80" fmla="*/ 168 w 170"/>
                <a:gd name="T81" fmla="*/ 0 h 988"/>
                <a:gd name="T82" fmla="*/ 168 w 170"/>
                <a:gd name="T83" fmla="*/ 0 h 988"/>
                <a:gd name="T84" fmla="*/ 168 w 170"/>
                <a:gd name="T85" fmla="*/ 0 h 988"/>
                <a:gd name="T86" fmla="*/ 168 w 170"/>
                <a:gd name="T87" fmla="*/ 0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0" h="988">
                  <a:moveTo>
                    <a:pt x="21" y="875"/>
                  </a:moveTo>
                  <a:lnTo>
                    <a:pt x="0" y="988"/>
                  </a:lnTo>
                  <a:lnTo>
                    <a:pt x="2" y="988"/>
                  </a:lnTo>
                  <a:lnTo>
                    <a:pt x="21" y="877"/>
                  </a:lnTo>
                  <a:lnTo>
                    <a:pt x="21" y="875"/>
                  </a:lnTo>
                  <a:moveTo>
                    <a:pt x="59" y="640"/>
                  </a:moveTo>
                  <a:lnTo>
                    <a:pt x="21" y="870"/>
                  </a:lnTo>
                  <a:lnTo>
                    <a:pt x="21" y="872"/>
                  </a:lnTo>
                  <a:lnTo>
                    <a:pt x="61" y="642"/>
                  </a:lnTo>
                  <a:lnTo>
                    <a:pt x="59" y="640"/>
                  </a:lnTo>
                  <a:moveTo>
                    <a:pt x="109" y="356"/>
                  </a:moveTo>
                  <a:lnTo>
                    <a:pt x="61" y="630"/>
                  </a:lnTo>
                  <a:lnTo>
                    <a:pt x="61" y="635"/>
                  </a:lnTo>
                  <a:lnTo>
                    <a:pt x="109" y="365"/>
                  </a:lnTo>
                  <a:lnTo>
                    <a:pt x="109" y="356"/>
                  </a:lnTo>
                  <a:moveTo>
                    <a:pt x="118" y="308"/>
                  </a:moveTo>
                  <a:lnTo>
                    <a:pt x="111" y="341"/>
                  </a:lnTo>
                  <a:lnTo>
                    <a:pt x="111" y="351"/>
                  </a:lnTo>
                  <a:lnTo>
                    <a:pt x="118" y="308"/>
                  </a:lnTo>
                  <a:moveTo>
                    <a:pt x="132" y="213"/>
                  </a:moveTo>
                  <a:lnTo>
                    <a:pt x="128" y="244"/>
                  </a:lnTo>
                  <a:lnTo>
                    <a:pt x="132" y="220"/>
                  </a:lnTo>
                  <a:lnTo>
                    <a:pt x="132" y="213"/>
                  </a:lnTo>
                  <a:moveTo>
                    <a:pt x="149" y="109"/>
                  </a:moveTo>
                  <a:lnTo>
                    <a:pt x="135" y="194"/>
                  </a:lnTo>
                  <a:lnTo>
                    <a:pt x="135" y="206"/>
                  </a:lnTo>
                  <a:lnTo>
                    <a:pt x="137" y="202"/>
                  </a:lnTo>
                  <a:lnTo>
                    <a:pt x="149" y="126"/>
                  </a:lnTo>
                  <a:lnTo>
                    <a:pt x="149" y="109"/>
                  </a:lnTo>
                  <a:moveTo>
                    <a:pt x="168" y="17"/>
                  </a:moveTo>
                  <a:lnTo>
                    <a:pt x="156" y="74"/>
                  </a:lnTo>
                  <a:lnTo>
                    <a:pt x="154" y="88"/>
                  </a:lnTo>
                  <a:lnTo>
                    <a:pt x="154" y="88"/>
                  </a:lnTo>
                  <a:lnTo>
                    <a:pt x="154" y="107"/>
                  </a:lnTo>
                  <a:lnTo>
                    <a:pt x="168" y="24"/>
                  </a:lnTo>
                  <a:lnTo>
                    <a:pt x="168" y="17"/>
                  </a:lnTo>
                  <a:moveTo>
                    <a:pt x="170" y="0"/>
                  </a:moveTo>
                  <a:lnTo>
                    <a:pt x="170" y="0"/>
                  </a:lnTo>
                  <a:lnTo>
                    <a:pt x="170" y="0"/>
                  </a:lnTo>
                  <a:lnTo>
                    <a:pt x="170" y="0"/>
                  </a:lnTo>
                  <a:moveTo>
                    <a:pt x="168" y="0"/>
                  </a:moveTo>
                  <a:lnTo>
                    <a:pt x="168" y="0"/>
                  </a:lnTo>
                  <a:lnTo>
                    <a:pt x="168" y="0"/>
                  </a:lnTo>
                  <a:lnTo>
                    <a:pt x="1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9" name="Freeform 2340">
              <a:extLst>
                <a:ext uri="{FF2B5EF4-FFF2-40B4-BE49-F238E27FC236}">
                  <a16:creationId xmlns:a16="http://schemas.microsoft.com/office/drawing/2014/main" id="{F2A7E32F-CCDD-4D01-8321-16E1069A86DD}"/>
                </a:ext>
              </a:extLst>
            </p:cNvPr>
            <p:cNvSpPr>
              <a:spLocks noEditPoints="1"/>
            </p:cNvSpPr>
            <p:nvPr/>
          </p:nvSpPr>
          <p:spPr bwMode="auto">
            <a:xfrm>
              <a:off x="2050415" y="5129214"/>
              <a:ext cx="504825" cy="460375"/>
            </a:xfrm>
            <a:custGeom>
              <a:avLst/>
              <a:gdLst>
                <a:gd name="T0" fmla="*/ 0 w 318"/>
                <a:gd name="T1" fmla="*/ 290 h 290"/>
                <a:gd name="T2" fmla="*/ 0 w 318"/>
                <a:gd name="T3" fmla="*/ 290 h 290"/>
                <a:gd name="T4" fmla="*/ 0 w 318"/>
                <a:gd name="T5" fmla="*/ 290 h 290"/>
                <a:gd name="T6" fmla="*/ 0 w 318"/>
                <a:gd name="T7" fmla="*/ 290 h 290"/>
                <a:gd name="T8" fmla="*/ 19 w 318"/>
                <a:gd name="T9" fmla="*/ 271 h 290"/>
                <a:gd name="T10" fmla="*/ 7 w 318"/>
                <a:gd name="T11" fmla="*/ 285 h 290"/>
                <a:gd name="T12" fmla="*/ 55 w 318"/>
                <a:gd name="T13" fmla="*/ 240 h 290"/>
                <a:gd name="T14" fmla="*/ 57 w 318"/>
                <a:gd name="T15" fmla="*/ 237 h 290"/>
                <a:gd name="T16" fmla="*/ 135 w 318"/>
                <a:gd name="T17" fmla="*/ 171 h 290"/>
                <a:gd name="T18" fmla="*/ 166 w 318"/>
                <a:gd name="T19" fmla="*/ 138 h 290"/>
                <a:gd name="T20" fmla="*/ 135 w 318"/>
                <a:gd name="T21" fmla="*/ 169 h 290"/>
                <a:gd name="T22" fmla="*/ 166 w 318"/>
                <a:gd name="T23" fmla="*/ 138 h 290"/>
                <a:gd name="T24" fmla="*/ 169 w 318"/>
                <a:gd name="T25" fmla="*/ 136 h 290"/>
                <a:gd name="T26" fmla="*/ 202 w 318"/>
                <a:gd name="T27" fmla="*/ 107 h 290"/>
                <a:gd name="T28" fmla="*/ 235 w 318"/>
                <a:gd name="T29" fmla="*/ 76 h 290"/>
                <a:gd name="T30" fmla="*/ 206 w 318"/>
                <a:gd name="T31" fmla="*/ 105 h 290"/>
                <a:gd name="T32" fmla="*/ 235 w 318"/>
                <a:gd name="T33" fmla="*/ 76 h 290"/>
                <a:gd name="T34" fmla="*/ 237 w 318"/>
                <a:gd name="T35" fmla="*/ 74 h 290"/>
                <a:gd name="T36" fmla="*/ 242 w 318"/>
                <a:gd name="T37" fmla="*/ 72 h 290"/>
                <a:gd name="T38" fmla="*/ 256 w 318"/>
                <a:gd name="T39" fmla="*/ 55 h 290"/>
                <a:gd name="T40" fmla="*/ 247 w 318"/>
                <a:gd name="T41" fmla="*/ 69 h 290"/>
                <a:gd name="T42" fmla="*/ 256 w 318"/>
                <a:gd name="T43" fmla="*/ 55 h 290"/>
                <a:gd name="T44" fmla="*/ 259 w 318"/>
                <a:gd name="T45" fmla="*/ 53 h 290"/>
                <a:gd name="T46" fmla="*/ 259 w 318"/>
                <a:gd name="T47" fmla="*/ 57 h 290"/>
                <a:gd name="T48" fmla="*/ 266 w 318"/>
                <a:gd name="T49" fmla="*/ 46 h 290"/>
                <a:gd name="T50" fmla="*/ 263 w 318"/>
                <a:gd name="T51" fmla="*/ 53 h 290"/>
                <a:gd name="T52" fmla="*/ 266 w 318"/>
                <a:gd name="T53" fmla="*/ 46 h 290"/>
                <a:gd name="T54" fmla="*/ 270 w 318"/>
                <a:gd name="T55" fmla="*/ 43 h 290"/>
                <a:gd name="T56" fmla="*/ 301 w 318"/>
                <a:gd name="T57" fmla="*/ 19 h 290"/>
                <a:gd name="T58" fmla="*/ 313 w 318"/>
                <a:gd name="T59" fmla="*/ 5 h 290"/>
                <a:gd name="T60" fmla="*/ 304 w 318"/>
                <a:gd name="T61" fmla="*/ 15 h 290"/>
                <a:gd name="T62" fmla="*/ 313 w 318"/>
                <a:gd name="T63" fmla="*/ 5 h 290"/>
                <a:gd name="T64" fmla="*/ 315 w 318"/>
                <a:gd name="T65" fmla="*/ 0 h 290"/>
                <a:gd name="T66" fmla="*/ 315 w 318"/>
                <a:gd name="T67" fmla="*/ 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8" h="290">
                  <a:moveTo>
                    <a:pt x="0" y="290"/>
                  </a:moveTo>
                  <a:lnTo>
                    <a:pt x="0" y="290"/>
                  </a:lnTo>
                  <a:lnTo>
                    <a:pt x="0" y="290"/>
                  </a:lnTo>
                  <a:lnTo>
                    <a:pt x="0" y="290"/>
                  </a:lnTo>
                  <a:close/>
                  <a:moveTo>
                    <a:pt x="0" y="290"/>
                  </a:moveTo>
                  <a:lnTo>
                    <a:pt x="0" y="290"/>
                  </a:lnTo>
                  <a:lnTo>
                    <a:pt x="0" y="290"/>
                  </a:lnTo>
                  <a:lnTo>
                    <a:pt x="0" y="290"/>
                  </a:lnTo>
                  <a:close/>
                  <a:moveTo>
                    <a:pt x="55" y="240"/>
                  </a:moveTo>
                  <a:lnTo>
                    <a:pt x="19" y="271"/>
                  </a:lnTo>
                  <a:lnTo>
                    <a:pt x="7" y="285"/>
                  </a:lnTo>
                  <a:lnTo>
                    <a:pt x="7" y="285"/>
                  </a:lnTo>
                  <a:lnTo>
                    <a:pt x="57" y="240"/>
                  </a:lnTo>
                  <a:lnTo>
                    <a:pt x="55" y="240"/>
                  </a:lnTo>
                  <a:close/>
                  <a:moveTo>
                    <a:pt x="133" y="166"/>
                  </a:moveTo>
                  <a:lnTo>
                    <a:pt x="57" y="237"/>
                  </a:lnTo>
                  <a:lnTo>
                    <a:pt x="60" y="240"/>
                  </a:lnTo>
                  <a:lnTo>
                    <a:pt x="135" y="171"/>
                  </a:lnTo>
                  <a:lnTo>
                    <a:pt x="133" y="166"/>
                  </a:lnTo>
                  <a:close/>
                  <a:moveTo>
                    <a:pt x="166" y="138"/>
                  </a:moveTo>
                  <a:lnTo>
                    <a:pt x="135" y="166"/>
                  </a:lnTo>
                  <a:lnTo>
                    <a:pt x="135" y="169"/>
                  </a:lnTo>
                  <a:lnTo>
                    <a:pt x="169" y="140"/>
                  </a:lnTo>
                  <a:lnTo>
                    <a:pt x="166" y="138"/>
                  </a:lnTo>
                  <a:close/>
                  <a:moveTo>
                    <a:pt x="202" y="105"/>
                  </a:moveTo>
                  <a:lnTo>
                    <a:pt x="169" y="136"/>
                  </a:lnTo>
                  <a:lnTo>
                    <a:pt x="171" y="138"/>
                  </a:lnTo>
                  <a:lnTo>
                    <a:pt x="202" y="107"/>
                  </a:lnTo>
                  <a:lnTo>
                    <a:pt x="202" y="105"/>
                  </a:lnTo>
                  <a:close/>
                  <a:moveTo>
                    <a:pt x="235" y="76"/>
                  </a:moveTo>
                  <a:lnTo>
                    <a:pt x="206" y="102"/>
                  </a:lnTo>
                  <a:lnTo>
                    <a:pt x="206" y="105"/>
                  </a:lnTo>
                  <a:lnTo>
                    <a:pt x="235" y="79"/>
                  </a:lnTo>
                  <a:lnTo>
                    <a:pt x="235" y="76"/>
                  </a:lnTo>
                  <a:close/>
                  <a:moveTo>
                    <a:pt x="244" y="67"/>
                  </a:moveTo>
                  <a:lnTo>
                    <a:pt x="237" y="74"/>
                  </a:lnTo>
                  <a:lnTo>
                    <a:pt x="237" y="76"/>
                  </a:lnTo>
                  <a:lnTo>
                    <a:pt x="242" y="72"/>
                  </a:lnTo>
                  <a:lnTo>
                    <a:pt x="244" y="67"/>
                  </a:lnTo>
                  <a:close/>
                  <a:moveTo>
                    <a:pt x="256" y="55"/>
                  </a:moveTo>
                  <a:lnTo>
                    <a:pt x="247" y="64"/>
                  </a:lnTo>
                  <a:lnTo>
                    <a:pt x="247" y="69"/>
                  </a:lnTo>
                  <a:lnTo>
                    <a:pt x="254" y="60"/>
                  </a:lnTo>
                  <a:lnTo>
                    <a:pt x="256" y="55"/>
                  </a:lnTo>
                  <a:close/>
                  <a:moveTo>
                    <a:pt x="261" y="50"/>
                  </a:moveTo>
                  <a:lnTo>
                    <a:pt x="259" y="53"/>
                  </a:lnTo>
                  <a:lnTo>
                    <a:pt x="259" y="57"/>
                  </a:lnTo>
                  <a:lnTo>
                    <a:pt x="259" y="57"/>
                  </a:lnTo>
                  <a:lnTo>
                    <a:pt x="261" y="50"/>
                  </a:lnTo>
                  <a:close/>
                  <a:moveTo>
                    <a:pt x="266" y="46"/>
                  </a:moveTo>
                  <a:lnTo>
                    <a:pt x="266" y="48"/>
                  </a:lnTo>
                  <a:lnTo>
                    <a:pt x="263" y="53"/>
                  </a:lnTo>
                  <a:lnTo>
                    <a:pt x="268" y="50"/>
                  </a:lnTo>
                  <a:lnTo>
                    <a:pt x="266" y="46"/>
                  </a:lnTo>
                  <a:close/>
                  <a:moveTo>
                    <a:pt x="301" y="15"/>
                  </a:moveTo>
                  <a:lnTo>
                    <a:pt x="270" y="43"/>
                  </a:lnTo>
                  <a:lnTo>
                    <a:pt x="270" y="48"/>
                  </a:lnTo>
                  <a:lnTo>
                    <a:pt x="301" y="19"/>
                  </a:lnTo>
                  <a:lnTo>
                    <a:pt x="301" y="15"/>
                  </a:lnTo>
                  <a:close/>
                  <a:moveTo>
                    <a:pt x="313" y="5"/>
                  </a:moveTo>
                  <a:lnTo>
                    <a:pt x="306" y="12"/>
                  </a:lnTo>
                  <a:lnTo>
                    <a:pt x="304" y="15"/>
                  </a:lnTo>
                  <a:lnTo>
                    <a:pt x="311" y="10"/>
                  </a:lnTo>
                  <a:lnTo>
                    <a:pt x="313" y="5"/>
                  </a:lnTo>
                  <a:close/>
                  <a:moveTo>
                    <a:pt x="318" y="0"/>
                  </a:moveTo>
                  <a:lnTo>
                    <a:pt x="315" y="0"/>
                  </a:lnTo>
                  <a:lnTo>
                    <a:pt x="315" y="5"/>
                  </a:lnTo>
                  <a:lnTo>
                    <a:pt x="315" y="5"/>
                  </a:lnTo>
                  <a:lnTo>
                    <a:pt x="318"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0" name="Freeform 2341">
              <a:extLst>
                <a:ext uri="{FF2B5EF4-FFF2-40B4-BE49-F238E27FC236}">
                  <a16:creationId xmlns:a16="http://schemas.microsoft.com/office/drawing/2014/main" id="{7E0C6F9F-7FD1-427A-9816-8CA04A988851}"/>
                </a:ext>
              </a:extLst>
            </p:cNvPr>
            <p:cNvSpPr>
              <a:spLocks noEditPoints="1"/>
            </p:cNvSpPr>
            <p:nvPr/>
          </p:nvSpPr>
          <p:spPr bwMode="auto">
            <a:xfrm>
              <a:off x="2050415" y="5129214"/>
              <a:ext cx="504825" cy="460375"/>
            </a:xfrm>
            <a:custGeom>
              <a:avLst/>
              <a:gdLst>
                <a:gd name="T0" fmla="*/ 0 w 318"/>
                <a:gd name="T1" fmla="*/ 290 h 290"/>
                <a:gd name="T2" fmla="*/ 0 w 318"/>
                <a:gd name="T3" fmla="*/ 290 h 290"/>
                <a:gd name="T4" fmla="*/ 0 w 318"/>
                <a:gd name="T5" fmla="*/ 290 h 290"/>
                <a:gd name="T6" fmla="*/ 0 w 318"/>
                <a:gd name="T7" fmla="*/ 290 h 290"/>
                <a:gd name="T8" fmla="*/ 19 w 318"/>
                <a:gd name="T9" fmla="*/ 271 h 290"/>
                <a:gd name="T10" fmla="*/ 7 w 318"/>
                <a:gd name="T11" fmla="*/ 285 h 290"/>
                <a:gd name="T12" fmla="*/ 55 w 318"/>
                <a:gd name="T13" fmla="*/ 240 h 290"/>
                <a:gd name="T14" fmla="*/ 57 w 318"/>
                <a:gd name="T15" fmla="*/ 237 h 290"/>
                <a:gd name="T16" fmla="*/ 135 w 318"/>
                <a:gd name="T17" fmla="*/ 171 h 290"/>
                <a:gd name="T18" fmla="*/ 166 w 318"/>
                <a:gd name="T19" fmla="*/ 138 h 290"/>
                <a:gd name="T20" fmla="*/ 135 w 318"/>
                <a:gd name="T21" fmla="*/ 169 h 290"/>
                <a:gd name="T22" fmla="*/ 166 w 318"/>
                <a:gd name="T23" fmla="*/ 138 h 290"/>
                <a:gd name="T24" fmla="*/ 169 w 318"/>
                <a:gd name="T25" fmla="*/ 136 h 290"/>
                <a:gd name="T26" fmla="*/ 202 w 318"/>
                <a:gd name="T27" fmla="*/ 107 h 290"/>
                <a:gd name="T28" fmla="*/ 235 w 318"/>
                <a:gd name="T29" fmla="*/ 76 h 290"/>
                <a:gd name="T30" fmla="*/ 206 w 318"/>
                <a:gd name="T31" fmla="*/ 105 h 290"/>
                <a:gd name="T32" fmla="*/ 235 w 318"/>
                <a:gd name="T33" fmla="*/ 76 h 290"/>
                <a:gd name="T34" fmla="*/ 237 w 318"/>
                <a:gd name="T35" fmla="*/ 74 h 290"/>
                <a:gd name="T36" fmla="*/ 242 w 318"/>
                <a:gd name="T37" fmla="*/ 72 h 290"/>
                <a:gd name="T38" fmla="*/ 256 w 318"/>
                <a:gd name="T39" fmla="*/ 55 h 290"/>
                <a:gd name="T40" fmla="*/ 247 w 318"/>
                <a:gd name="T41" fmla="*/ 69 h 290"/>
                <a:gd name="T42" fmla="*/ 256 w 318"/>
                <a:gd name="T43" fmla="*/ 55 h 290"/>
                <a:gd name="T44" fmla="*/ 259 w 318"/>
                <a:gd name="T45" fmla="*/ 53 h 290"/>
                <a:gd name="T46" fmla="*/ 259 w 318"/>
                <a:gd name="T47" fmla="*/ 57 h 290"/>
                <a:gd name="T48" fmla="*/ 266 w 318"/>
                <a:gd name="T49" fmla="*/ 46 h 290"/>
                <a:gd name="T50" fmla="*/ 263 w 318"/>
                <a:gd name="T51" fmla="*/ 53 h 290"/>
                <a:gd name="T52" fmla="*/ 266 w 318"/>
                <a:gd name="T53" fmla="*/ 46 h 290"/>
                <a:gd name="T54" fmla="*/ 270 w 318"/>
                <a:gd name="T55" fmla="*/ 43 h 290"/>
                <a:gd name="T56" fmla="*/ 301 w 318"/>
                <a:gd name="T57" fmla="*/ 19 h 290"/>
                <a:gd name="T58" fmla="*/ 313 w 318"/>
                <a:gd name="T59" fmla="*/ 5 h 290"/>
                <a:gd name="T60" fmla="*/ 304 w 318"/>
                <a:gd name="T61" fmla="*/ 15 h 290"/>
                <a:gd name="T62" fmla="*/ 313 w 318"/>
                <a:gd name="T63" fmla="*/ 5 h 290"/>
                <a:gd name="T64" fmla="*/ 315 w 318"/>
                <a:gd name="T65" fmla="*/ 0 h 290"/>
                <a:gd name="T66" fmla="*/ 315 w 318"/>
                <a:gd name="T67" fmla="*/ 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8" h="290">
                  <a:moveTo>
                    <a:pt x="0" y="290"/>
                  </a:moveTo>
                  <a:lnTo>
                    <a:pt x="0" y="290"/>
                  </a:lnTo>
                  <a:lnTo>
                    <a:pt x="0" y="290"/>
                  </a:lnTo>
                  <a:lnTo>
                    <a:pt x="0" y="290"/>
                  </a:lnTo>
                  <a:moveTo>
                    <a:pt x="0" y="290"/>
                  </a:moveTo>
                  <a:lnTo>
                    <a:pt x="0" y="290"/>
                  </a:lnTo>
                  <a:lnTo>
                    <a:pt x="0" y="290"/>
                  </a:lnTo>
                  <a:lnTo>
                    <a:pt x="0" y="290"/>
                  </a:lnTo>
                  <a:moveTo>
                    <a:pt x="55" y="240"/>
                  </a:moveTo>
                  <a:lnTo>
                    <a:pt x="19" y="271"/>
                  </a:lnTo>
                  <a:lnTo>
                    <a:pt x="7" y="285"/>
                  </a:lnTo>
                  <a:lnTo>
                    <a:pt x="7" y="285"/>
                  </a:lnTo>
                  <a:lnTo>
                    <a:pt x="57" y="240"/>
                  </a:lnTo>
                  <a:lnTo>
                    <a:pt x="55" y="240"/>
                  </a:lnTo>
                  <a:moveTo>
                    <a:pt x="133" y="166"/>
                  </a:moveTo>
                  <a:lnTo>
                    <a:pt x="57" y="237"/>
                  </a:lnTo>
                  <a:lnTo>
                    <a:pt x="60" y="240"/>
                  </a:lnTo>
                  <a:lnTo>
                    <a:pt x="135" y="171"/>
                  </a:lnTo>
                  <a:lnTo>
                    <a:pt x="133" y="166"/>
                  </a:lnTo>
                  <a:moveTo>
                    <a:pt x="166" y="138"/>
                  </a:moveTo>
                  <a:lnTo>
                    <a:pt x="135" y="166"/>
                  </a:lnTo>
                  <a:lnTo>
                    <a:pt x="135" y="169"/>
                  </a:lnTo>
                  <a:lnTo>
                    <a:pt x="169" y="140"/>
                  </a:lnTo>
                  <a:lnTo>
                    <a:pt x="166" y="138"/>
                  </a:lnTo>
                  <a:moveTo>
                    <a:pt x="202" y="105"/>
                  </a:moveTo>
                  <a:lnTo>
                    <a:pt x="169" y="136"/>
                  </a:lnTo>
                  <a:lnTo>
                    <a:pt x="171" y="138"/>
                  </a:lnTo>
                  <a:lnTo>
                    <a:pt x="202" y="107"/>
                  </a:lnTo>
                  <a:lnTo>
                    <a:pt x="202" y="105"/>
                  </a:lnTo>
                  <a:moveTo>
                    <a:pt x="235" y="76"/>
                  </a:moveTo>
                  <a:lnTo>
                    <a:pt x="206" y="102"/>
                  </a:lnTo>
                  <a:lnTo>
                    <a:pt x="206" y="105"/>
                  </a:lnTo>
                  <a:lnTo>
                    <a:pt x="235" y="79"/>
                  </a:lnTo>
                  <a:lnTo>
                    <a:pt x="235" y="76"/>
                  </a:lnTo>
                  <a:moveTo>
                    <a:pt x="244" y="67"/>
                  </a:moveTo>
                  <a:lnTo>
                    <a:pt x="237" y="74"/>
                  </a:lnTo>
                  <a:lnTo>
                    <a:pt x="237" y="76"/>
                  </a:lnTo>
                  <a:lnTo>
                    <a:pt x="242" y="72"/>
                  </a:lnTo>
                  <a:lnTo>
                    <a:pt x="244" y="67"/>
                  </a:lnTo>
                  <a:moveTo>
                    <a:pt x="256" y="55"/>
                  </a:moveTo>
                  <a:lnTo>
                    <a:pt x="247" y="64"/>
                  </a:lnTo>
                  <a:lnTo>
                    <a:pt x="247" y="69"/>
                  </a:lnTo>
                  <a:lnTo>
                    <a:pt x="254" y="60"/>
                  </a:lnTo>
                  <a:lnTo>
                    <a:pt x="256" y="55"/>
                  </a:lnTo>
                  <a:moveTo>
                    <a:pt x="261" y="50"/>
                  </a:moveTo>
                  <a:lnTo>
                    <a:pt x="259" y="53"/>
                  </a:lnTo>
                  <a:lnTo>
                    <a:pt x="259" y="57"/>
                  </a:lnTo>
                  <a:lnTo>
                    <a:pt x="259" y="57"/>
                  </a:lnTo>
                  <a:lnTo>
                    <a:pt x="261" y="50"/>
                  </a:lnTo>
                  <a:moveTo>
                    <a:pt x="266" y="46"/>
                  </a:moveTo>
                  <a:lnTo>
                    <a:pt x="266" y="48"/>
                  </a:lnTo>
                  <a:lnTo>
                    <a:pt x="263" y="53"/>
                  </a:lnTo>
                  <a:lnTo>
                    <a:pt x="268" y="50"/>
                  </a:lnTo>
                  <a:lnTo>
                    <a:pt x="266" y="46"/>
                  </a:lnTo>
                  <a:moveTo>
                    <a:pt x="301" y="15"/>
                  </a:moveTo>
                  <a:lnTo>
                    <a:pt x="270" y="43"/>
                  </a:lnTo>
                  <a:lnTo>
                    <a:pt x="270" y="48"/>
                  </a:lnTo>
                  <a:lnTo>
                    <a:pt x="301" y="19"/>
                  </a:lnTo>
                  <a:lnTo>
                    <a:pt x="301" y="15"/>
                  </a:lnTo>
                  <a:moveTo>
                    <a:pt x="313" y="5"/>
                  </a:moveTo>
                  <a:lnTo>
                    <a:pt x="306" y="12"/>
                  </a:lnTo>
                  <a:lnTo>
                    <a:pt x="304" y="15"/>
                  </a:lnTo>
                  <a:lnTo>
                    <a:pt x="311" y="10"/>
                  </a:lnTo>
                  <a:lnTo>
                    <a:pt x="313" y="5"/>
                  </a:lnTo>
                  <a:moveTo>
                    <a:pt x="318" y="0"/>
                  </a:moveTo>
                  <a:lnTo>
                    <a:pt x="315" y="0"/>
                  </a:lnTo>
                  <a:lnTo>
                    <a:pt x="315" y="5"/>
                  </a:lnTo>
                  <a:lnTo>
                    <a:pt x="315" y="5"/>
                  </a:lnTo>
                  <a:lnTo>
                    <a:pt x="3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1" name="Freeform 2344">
              <a:extLst>
                <a:ext uri="{FF2B5EF4-FFF2-40B4-BE49-F238E27FC236}">
                  <a16:creationId xmlns:a16="http://schemas.microsoft.com/office/drawing/2014/main" id="{0AEF625D-475B-4904-96C7-FEE6AD9A250C}"/>
                </a:ext>
              </a:extLst>
            </p:cNvPr>
            <p:cNvSpPr/>
            <p:nvPr/>
          </p:nvSpPr>
          <p:spPr bwMode="auto">
            <a:xfrm>
              <a:off x="2137727" y="5505451"/>
              <a:ext cx="7937" cy="4763"/>
            </a:xfrm>
            <a:custGeom>
              <a:avLst/>
              <a:gdLst>
                <a:gd name="T0" fmla="*/ 2 w 5"/>
                <a:gd name="T1" fmla="*/ 0 h 3"/>
                <a:gd name="T2" fmla="*/ 0 w 5"/>
                <a:gd name="T3" fmla="*/ 3 h 3"/>
                <a:gd name="T4" fmla="*/ 2 w 5"/>
                <a:gd name="T5" fmla="*/ 3 h 3"/>
                <a:gd name="T6" fmla="*/ 5 w 5"/>
                <a:gd name="T7" fmla="*/ 3 h 3"/>
                <a:gd name="T8" fmla="*/ 2 w 5"/>
                <a:gd name="T9" fmla="*/ 0 h 3"/>
              </a:gdLst>
              <a:ahLst/>
              <a:cxnLst>
                <a:cxn ang="0">
                  <a:pos x="T0" y="T1"/>
                </a:cxn>
                <a:cxn ang="0">
                  <a:pos x="T2" y="T3"/>
                </a:cxn>
                <a:cxn ang="0">
                  <a:pos x="T4" y="T5"/>
                </a:cxn>
                <a:cxn ang="0">
                  <a:pos x="T6" y="T7"/>
                </a:cxn>
                <a:cxn ang="0">
                  <a:pos x="T8" y="T9"/>
                </a:cxn>
              </a:cxnLst>
              <a:rect l="0" t="0" r="r" b="b"/>
              <a:pathLst>
                <a:path w="5" h="3">
                  <a:moveTo>
                    <a:pt x="2" y="0"/>
                  </a:moveTo>
                  <a:lnTo>
                    <a:pt x="0" y="3"/>
                  </a:lnTo>
                  <a:lnTo>
                    <a:pt x="2" y="3"/>
                  </a:lnTo>
                  <a:lnTo>
                    <a:pt x="5" y="3"/>
                  </a:lnTo>
                  <a:lnTo>
                    <a:pt x="2"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2" name="Freeform 2345">
              <a:extLst>
                <a:ext uri="{FF2B5EF4-FFF2-40B4-BE49-F238E27FC236}">
                  <a16:creationId xmlns:a16="http://schemas.microsoft.com/office/drawing/2014/main" id="{2B4B139D-4681-439C-86E5-FC09F56C7272}"/>
                </a:ext>
              </a:extLst>
            </p:cNvPr>
            <p:cNvSpPr/>
            <p:nvPr/>
          </p:nvSpPr>
          <p:spPr bwMode="auto">
            <a:xfrm>
              <a:off x="2137727" y="5505451"/>
              <a:ext cx="7937" cy="4763"/>
            </a:xfrm>
            <a:custGeom>
              <a:avLst/>
              <a:gdLst>
                <a:gd name="T0" fmla="*/ 2 w 5"/>
                <a:gd name="T1" fmla="*/ 0 h 3"/>
                <a:gd name="T2" fmla="*/ 0 w 5"/>
                <a:gd name="T3" fmla="*/ 3 h 3"/>
                <a:gd name="T4" fmla="*/ 2 w 5"/>
                <a:gd name="T5" fmla="*/ 3 h 3"/>
                <a:gd name="T6" fmla="*/ 5 w 5"/>
                <a:gd name="T7" fmla="*/ 3 h 3"/>
                <a:gd name="T8" fmla="*/ 2 w 5"/>
                <a:gd name="T9" fmla="*/ 0 h 3"/>
              </a:gdLst>
              <a:ahLst/>
              <a:cxnLst>
                <a:cxn ang="0">
                  <a:pos x="T0" y="T1"/>
                </a:cxn>
                <a:cxn ang="0">
                  <a:pos x="T2" y="T3"/>
                </a:cxn>
                <a:cxn ang="0">
                  <a:pos x="T4" y="T5"/>
                </a:cxn>
                <a:cxn ang="0">
                  <a:pos x="T6" y="T7"/>
                </a:cxn>
                <a:cxn ang="0">
                  <a:pos x="T8" y="T9"/>
                </a:cxn>
              </a:cxnLst>
              <a:rect l="0" t="0" r="r" b="b"/>
              <a:pathLst>
                <a:path w="5" h="3">
                  <a:moveTo>
                    <a:pt x="2" y="0"/>
                  </a:moveTo>
                  <a:lnTo>
                    <a:pt x="0" y="3"/>
                  </a:lnTo>
                  <a:lnTo>
                    <a:pt x="2" y="3"/>
                  </a:lnTo>
                  <a:lnTo>
                    <a:pt x="5" y="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Freeform 2390">
              <a:extLst>
                <a:ext uri="{FF2B5EF4-FFF2-40B4-BE49-F238E27FC236}">
                  <a16:creationId xmlns:a16="http://schemas.microsoft.com/office/drawing/2014/main" id="{9C46427D-CB63-400E-AB57-9B867F9A69FA}"/>
                </a:ext>
              </a:extLst>
            </p:cNvPr>
            <p:cNvSpPr>
              <a:spLocks noEditPoints="1"/>
            </p:cNvSpPr>
            <p:nvPr/>
          </p:nvSpPr>
          <p:spPr bwMode="auto">
            <a:xfrm>
              <a:off x="2050415" y="5581651"/>
              <a:ext cx="11112" cy="7938"/>
            </a:xfrm>
            <a:custGeom>
              <a:avLst/>
              <a:gdLst>
                <a:gd name="T0" fmla="*/ 0 w 7"/>
                <a:gd name="T1" fmla="*/ 5 h 5"/>
                <a:gd name="T2" fmla="*/ 0 w 7"/>
                <a:gd name="T3" fmla="*/ 5 h 5"/>
                <a:gd name="T4" fmla="*/ 0 w 7"/>
                <a:gd name="T5" fmla="*/ 5 h 5"/>
                <a:gd name="T6" fmla="*/ 0 w 7"/>
                <a:gd name="T7" fmla="*/ 5 h 5"/>
                <a:gd name="T8" fmla="*/ 0 w 7"/>
                <a:gd name="T9" fmla="*/ 5 h 5"/>
                <a:gd name="T10" fmla="*/ 7 w 7"/>
                <a:gd name="T11" fmla="*/ 0 h 5"/>
                <a:gd name="T12" fmla="*/ 7 w 7"/>
                <a:gd name="T13" fmla="*/ 0 h 5"/>
                <a:gd name="T14" fmla="*/ 3 w 7"/>
                <a:gd name="T15" fmla="*/ 5 h 5"/>
                <a:gd name="T16" fmla="*/ 5 w 7"/>
                <a:gd name="T17" fmla="*/ 5 h 5"/>
                <a:gd name="T18" fmla="*/ 7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0" y="5"/>
                  </a:moveTo>
                  <a:lnTo>
                    <a:pt x="0" y="5"/>
                  </a:lnTo>
                  <a:lnTo>
                    <a:pt x="0" y="5"/>
                  </a:lnTo>
                  <a:lnTo>
                    <a:pt x="0" y="5"/>
                  </a:lnTo>
                  <a:lnTo>
                    <a:pt x="0" y="5"/>
                  </a:lnTo>
                  <a:close/>
                  <a:moveTo>
                    <a:pt x="7" y="0"/>
                  </a:moveTo>
                  <a:lnTo>
                    <a:pt x="7" y="0"/>
                  </a:lnTo>
                  <a:lnTo>
                    <a:pt x="3" y="5"/>
                  </a:lnTo>
                  <a:lnTo>
                    <a:pt x="5" y="5"/>
                  </a:lnTo>
                  <a:lnTo>
                    <a:pt x="7"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Freeform 2391">
              <a:extLst>
                <a:ext uri="{FF2B5EF4-FFF2-40B4-BE49-F238E27FC236}">
                  <a16:creationId xmlns:a16="http://schemas.microsoft.com/office/drawing/2014/main" id="{4663E59A-1EE9-4D4F-B962-99A999E0794C}"/>
                </a:ext>
              </a:extLst>
            </p:cNvPr>
            <p:cNvSpPr>
              <a:spLocks noEditPoints="1"/>
            </p:cNvSpPr>
            <p:nvPr/>
          </p:nvSpPr>
          <p:spPr bwMode="auto">
            <a:xfrm>
              <a:off x="2050415" y="5581651"/>
              <a:ext cx="11112" cy="7938"/>
            </a:xfrm>
            <a:custGeom>
              <a:avLst/>
              <a:gdLst>
                <a:gd name="T0" fmla="*/ 0 w 7"/>
                <a:gd name="T1" fmla="*/ 5 h 5"/>
                <a:gd name="T2" fmla="*/ 0 w 7"/>
                <a:gd name="T3" fmla="*/ 5 h 5"/>
                <a:gd name="T4" fmla="*/ 0 w 7"/>
                <a:gd name="T5" fmla="*/ 5 h 5"/>
                <a:gd name="T6" fmla="*/ 0 w 7"/>
                <a:gd name="T7" fmla="*/ 5 h 5"/>
                <a:gd name="T8" fmla="*/ 0 w 7"/>
                <a:gd name="T9" fmla="*/ 5 h 5"/>
                <a:gd name="T10" fmla="*/ 7 w 7"/>
                <a:gd name="T11" fmla="*/ 0 h 5"/>
                <a:gd name="T12" fmla="*/ 7 w 7"/>
                <a:gd name="T13" fmla="*/ 0 h 5"/>
                <a:gd name="T14" fmla="*/ 3 w 7"/>
                <a:gd name="T15" fmla="*/ 5 h 5"/>
                <a:gd name="T16" fmla="*/ 5 w 7"/>
                <a:gd name="T17" fmla="*/ 5 h 5"/>
                <a:gd name="T18" fmla="*/ 7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0" y="5"/>
                  </a:moveTo>
                  <a:lnTo>
                    <a:pt x="0" y="5"/>
                  </a:lnTo>
                  <a:lnTo>
                    <a:pt x="0" y="5"/>
                  </a:lnTo>
                  <a:lnTo>
                    <a:pt x="0" y="5"/>
                  </a:lnTo>
                  <a:lnTo>
                    <a:pt x="0" y="5"/>
                  </a:lnTo>
                  <a:moveTo>
                    <a:pt x="7" y="0"/>
                  </a:moveTo>
                  <a:lnTo>
                    <a:pt x="7" y="0"/>
                  </a:lnTo>
                  <a:lnTo>
                    <a:pt x="3" y="5"/>
                  </a:lnTo>
                  <a:lnTo>
                    <a:pt x="5" y="5"/>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2392">
              <a:extLst>
                <a:ext uri="{FF2B5EF4-FFF2-40B4-BE49-F238E27FC236}">
                  <a16:creationId xmlns:a16="http://schemas.microsoft.com/office/drawing/2014/main" id="{602150D0-D32F-4B2C-B85A-A5F827256CFB}"/>
                </a:ext>
              </a:extLst>
            </p:cNvPr>
            <p:cNvSpPr/>
            <p:nvPr/>
          </p:nvSpPr>
          <p:spPr bwMode="auto">
            <a:xfrm>
              <a:off x="2050415" y="5589589"/>
              <a:ext cx="7937" cy="0"/>
            </a:xfrm>
            <a:custGeom>
              <a:avLst/>
              <a:gdLst>
                <a:gd name="T0" fmla="*/ 3 w 5"/>
                <a:gd name="T1" fmla="*/ 3 w 5"/>
                <a:gd name="T2" fmla="*/ 0 w 5"/>
                <a:gd name="T3" fmla="*/ 0 w 5"/>
                <a:gd name="T4" fmla="*/ 3 w 5"/>
                <a:gd name="T5" fmla="*/ 5 w 5"/>
                <a:gd name="T6" fmla="*/ 3 w 5"/>
              </a:gdLst>
              <a:ahLst/>
              <a:cxnLst>
                <a:cxn ang="0">
                  <a:pos x="T0" y="0"/>
                </a:cxn>
                <a:cxn ang="0">
                  <a:pos x="T1" y="0"/>
                </a:cxn>
                <a:cxn ang="0">
                  <a:pos x="T2" y="0"/>
                </a:cxn>
                <a:cxn ang="0">
                  <a:pos x="T3" y="0"/>
                </a:cxn>
                <a:cxn ang="0">
                  <a:pos x="T4" y="0"/>
                </a:cxn>
                <a:cxn ang="0">
                  <a:pos x="T5" y="0"/>
                </a:cxn>
                <a:cxn ang="0">
                  <a:pos x="T6" y="0"/>
                </a:cxn>
              </a:cxnLst>
              <a:rect l="0" t="0" r="r" b="b"/>
              <a:pathLst>
                <a:path w="5">
                  <a:moveTo>
                    <a:pt x="3" y="0"/>
                  </a:moveTo>
                  <a:lnTo>
                    <a:pt x="3" y="0"/>
                  </a:lnTo>
                  <a:lnTo>
                    <a:pt x="0" y="0"/>
                  </a:lnTo>
                  <a:lnTo>
                    <a:pt x="0" y="0"/>
                  </a:lnTo>
                  <a:lnTo>
                    <a:pt x="3" y="0"/>
                  </a:lnTo>
                  <a:lnTo>
                    <a:pt x="5" y="0"/>
                  </a:lnTo>
                  <a:lnTo>
                    <a:pt x="3" y="0"/>
                  </a:lnTo>
                  <a:close/>
                </a:path>
              </a:pathLst>
            </a:custGeom>
            <a:solidFill>
              <a:srgbClr val="10101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6" name="Freeform 2393">
              <a:extLst>
                <a:ext uri="{FF2B5EF4-FFF2-40B4-BE49-F238E27FC236}">
                  <a16:creationId xmlns:a16="http://schemas.microsoft.com/office/drawing/2014/main" id="{08725690-3E16-49ED-B250-6B176CC67D30}"/>
                </a:ext>
              </a:extLst>
            </p:cNvPr>
            <p:cNvSpPr/>
            <p:nvPr/>
          </p:nvSpPr>
          <p:spPr bwMode="auto">
            <a:xfrm>
              <a:off x="2050415" y="5589589"/>
              <a:ext cx="7937" cy="0"/>
            </a:xfrm>
            <a:custGeom>
              <a:avLst/>
              <a:gdLst>
                <a:gd name="T0" fmla="*/ 3 w 5"/>
                <a:gd name="T1" fmla="*/ 3 w 5"/>
                <a:gd name="T2" fmla="*/ 0 w 5"/>
                <a:gd name="T3" fmla="*/ 0 w 5"/>
                <a:gd name="T4" fmla="*/ 3 w 5"/>
                <a:gd name="T5" fmla="*/ 5 w 5"/>
                <a:gd name="T6" fmla="*/ 3 w 5"/>
              </a:gdLst>
              <a:ahLst/>
              <a:cxnLst>
                <a:cxn ang="0">
                  <a:pos x="T0" y="0"/>
                </a:cxn>
                <a:cxn ang="0">
                  <a:pos x="T1" y="0"/>
                </a:cxn>
                <a:cxn ang="0">
                  <a:pos x="T2" y="0"/>
                </a:cxn>
                <a:cxn ang="0">
                  <a:pos x="T3" y="0"/>
                </a:cxn>
                <a:cxn ang="0">
                  <a:pos x="T4" y="0"/>
                </a:cxn>
                <a:cxn ang="0">
                  <a:pos x="T5" y="0"/>
                </a:cxn>
                <a:cxn ang="0">
                  <a:pos x="T6" y="0"/>
                </a:cxn>
              </a:cxnLst>
              <a:rect l="0" t="0" r="r" b="b"/>
              <a:pathLst>
                <a:path w="5">
                  <a:moveTo>
                    <a:pt x="3" y="0"/>
                  </a:moveTo>
                  <a:lnTo>
                    <a:pt x="3" y="0"/>
                  </a:lnTo>
                  <a:lnTo>
                    <a:pt x="0" y="0"/>
                  </a:lnTo>
                  <a:lnTo>
                    <a:pt x="0" y="0"/>
                  </a:lnTo>
                  <a:lnTo>
                    <a:pt x="3" y="0"/>
                  </a:lnTo>
                  <a:lnTo>
                    <a:pt x="5"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Freeform 5926">
              <a:extLst>
                <a:ext uri="{FF2B5EF4-FFF2-40B4-BE49-F238E27FC236}">
                  <a16:creationId xmlns:a16="http://schemas.microsoft.com/office/drawing/2014/main" id="{766C90F0-1C82-4EE7-B4D2-2FBC10225B32}"/>
                </a:ext>
              </a:extLst>
            </p:cNvPr>
            <p:cNvSpPr>
              <a:spLocks noEditPoints="1"/>
            </p:cNvSpPr>
            <p:nvPr/>
          </p:nvSpPr>
          <p:spPr bwMode="auto">
            <a:xfrm>
              <a:off x="3690342" y="4445000"/>
              <a:ext cx="1614448" cy="541339"/>
            </a:xfrm>
            <a:custGeom>
              <a:avLst/>
              <a:gdLst>
                <a:gd name="T0" fmla="*/ 464 w 1265"/>
                <a:gd name="T1" fmla="*/ 92 h 253"/>
                <a:gd name="T2" fmla="*/ 459 w 1265"/>
                <a:gd name="T3" fmla="*/ 95 h 253"/>
                <a:gd name="T4" fmla="*/ 1251 w 1265"/>
                <a:gd name="T5" fmla="*/ 251 h 253"/>
                <a:gd name="T6" fmla="*/ 1262 w 1265"/>
                <a:gd name="T7" fmla="*/ 251 h 253"/>
                <a:gd name="T8" fmla="*/ 1262 w 1265"/>
                <a:gd name="T9" fmla="*/ 253 h 253"/>
                <a:gd name="T10" fmla="*/ 1265 w 1265"/>
                <a:gd name="T11" fmla="*/ 251 h 253"/>
                <a:gd name="T12" fmla="*/ 464 w 1265"/>
                <a:gd name="T13" fmla="*/ 92 h 253"/>
                <a:gd name="T14" fmla="*/ 440 w 1265"/>
                <a:gd name="T15" fmla="*/ 88 h 253"/>
                <a:gd name="T16" fmla="*/ 436 w 1265"/>
                <a:gd name="T17" fmla="*/ 90 h 253"/>
                <a:gd name="T18" fmla="*/ 454 w 1265"/>
                <a:gd name="T19" fmla="*/ 95 h 253"/>
                <a:gd name="T20" fmla="*/ 459 w 1265"/>
                <a:gd name="T21" fmla="*/ 92 h 253"/>
                <a:gd name="T22" fmla="*/ 440 w 1265"/>
                <a:gd name="T23" fmla="*/ 88 h 253"/>
                <a:gd name="T24" fmla="*/ 372 w 1265"/>
                <a:gd name="T25" fmla="*/ 73 h 253"/>
                <a:gd name="T26" fmla="*/ 364 w 1265"/>
                <a:gd name="T27" fmla="*/ 76 h 253"/>
                <a:gd name="T28" fmla="*/ 431 w 1265"/>
                <a:gd name="T29" fmla="*/ 90 h 253"/>
                <a:gd name="T30" fmla="*/ 436 w 1265"/>
                <a:gd name="T31" fmla="*/ 88 h 253"/>
                <a:gd name="T32" fmla="*/ 372 w 1265"/>
                <a:gd name="T33" fmla="*/ 73 h 253"/>
                <a:gd name="T34" fmla="*/ 2 w 1265"/>
                <a:gd name="T35" fmla="*/ 0 h 253"/>
                <a:gd name="T36" fmla="*/ 0 w 1265"/>
                <a:gd name="T37" fmla="*/ 2 h 253"/>
                <a:gd name="T38" fmla="*/ 360 w 1265"/>
                <a:gd name="T39" fmla="*/ 76 h 253"/>
                <a:gd name="T40" fmla="*/ 364 w 1265"/>
                <a:gd name="T41" fmla="*/ 73 h 253"/>
                <a:gd name="T42" fmla="*/ 2 w 1265"/>
                <a:gd name="T43"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5" h="253">
                  <a:moveTo>
                    <a:pt x="464" y="92"/>
                  </a:moveTo>
                  <a:lnTo>
                    <a:pt x="459" y="95"/>
                  </a:lnTo>
                  <a:lnTo>
                    <a:pt x="1251" y="251"/>
                  </a:lnTo>
                  <a:lnTo>
                    <a:pt x="1262" y="251"/>
                  </a:lnTo>
                  <a:lnTo>
                    <a:pt x="1262" y="253"/>
                  </a:lnTo>
                  <a:lnTo>
                    <a:pt x="1265" y="251"/>
                  </a:lnTo>
                  <a:lnTo>
                    <a:pt x="464" y="92"/>
                  </a:lnTo>
                  <a:close/>
                  <a:moveTo>
                    <a:pt x="440" y="88"/>
                  </a:moveTo>
                  <a:lnTo>
                    <a:pt x="436" y="90"/>
                  </a:lnTo>
                  <a:lnTo>
                    <a:pt x="454" y="95"/>
                  </a:lnTo>
                  <a:lnTo>
                    <a:pt x="459" y="92"/>
                  </a:lnTo>
                  <a:lnTo>
                    <a:pt x="440" y="88"/>
                  </a:lnTo>
                  <a:close/>
                  <a:moveTo>
                    <a:pt x="372" y="73"/>
                  </a:moveTo>
                  <a:lnTo>
                    <a:pt x="364" y="76"/>
                  </a:lnTo>
                  <a:lnTo>
                    <a:pt x="431" y="90"/>
                  </a:lnTo>
                  <a:lnTo>
                    <a:pt x="436" y="88"/>
                  </a:lnTo>
                  <a:lnTo>
                    <a:pt x="372" y="73"/>
                  </a:lnTo>
                  <a:close/>
                  <a:moveTo>
                    <a:pt x="2" y="0"/>
                  </a:moveTo>
                  <a:lnTo>
                    <a:pt x="0" y="2"/>
                  </a:lnTo>
                  <a:lnTo>
                    <a:pt x="360" y="76"/>
                  </a:lnTo>
                  <a:lnTo>
                    <a:pt x="364" y="73"/>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Freeform 5927">
              <a:extLst>
                <a:ext uri="{FF2B5EF4-FFF2-40B4-BE49-F238E27FC236}">
                  <a16:creationId xmlns:a16="http://schemas.microsoft.com/office/drawing/2014/main" id="{899E8D52-86C9-457A-A64A-BAEA02F80CDA}"/>
                </a:ext>
              </a:extLst>
            </p:cNvPr>
            <p:cNvSpPr>
              <a:spLocks noEditPoints="1"/>
            </p:cNvSpPr>
            <p:nvPr/>
          </p:nvSpPr>
          <p:spPr bwMode="auto">
            <a:xfrm>
              <a:off x="3296603" y="4584701"/>
              <a:ext cx="2008187" cy="401638"/>
            </a:xfrm>
            <a:custGeom>
              <a:avLst/>
              <a:gdLst>
                <a:gd name="T0" fmla="*/ 464 w 1265"/>
                <a:gd name="T1" fmla="*/ 92 h 253"/>
                <a:gd name="T2" fmla="*/ 459 w 1265"/>
                <a:gd name="T3" fmla="*/ 95 h 253"/>
                <a:gd name="T4" fmla="*/ 1251 w 1265"/>
                <a:gd name="T5" fmla="*/ 251 h 253"/>
                <a:gd name="T6" fmla="*/ 1262 w 1265"/>
                <a:gd name="T7" fmla="*/ 251 h 253"/>
                <a:gd name="T8" fmla="*/ 1262 w 1265"/>
                <a:gd name="T9" fmla="*/ 253 h 253"/>
                <a:gd name="T10" fmla="*/ 1265 w 1265"/>
                <a:gd name="T11" fmla="*/ 251 h 253"/>
                <a:gd name="T12" fmla="*/ 464 w 1265"/>
                <a:gd name="T13" fmla="*/ 92 h 253"/>
                <a:gd name="T14" fmla="*/ 440 w 1265"/>
                <a:gd name="T15" fmla="*/ 88 h 253"/>
                <a:gd name="T16" fmla="*/ 436 w 1265"/>
                <a:gd name="T17" fmla="*/ 90 h 253"/>
                <a:gd name="T18" fmla="*/ 454 w 1265"/>
                <a:gd name="T19" fmla="*/ 95 h 253"/>
                <a:gd name="T20" fmla="*/ 459 w 1265"/>
                <a:gd name="T21" fmla="*/ 92 h 253"/>
                <a:gd name="T22" fmla="*/ 440 w 1265"/>
                <a:gd name="T23" fmla="*/ 88 h 253"/>
                <a:gd name="T24" fmla="*/ 372 w 1265"/>
                <a:gd name="T25" fmla="*/ 73 h 253"/>
                <a:gd name="T26" fmla="*/ 364 w 1265"/>
                <a:gd name="T27" fmla="*/ 76 h 253"/>
                <a:gd name="T28" fmla="*/ 431 w 1265"/>
                <a:gd name="T29" fmla="*/ 90 h 253"/>
                <a:gd name="T30" fmla="*/ 436 w 1265"/>
                <a:gd name="T31" fmla="*/ 88 h 253"/>
                <a:gd name="T32" fmla="*/ 372 w 1265"/>
                <a:gd name="T33" fmla="*/ 73 h 253"/>
                <a:gd name="T34" fmla="*/ 2 w 1265"/>
                <a:gd name="T35" fmla="*/ 0 h 253"/>
                <a:gd name="T36" fmla="*/ 0 w 1265"/>
                <a:gd name="T37" fmla="*/ 2 h 253"/>
                <a:gd name="T38" fmla="*/ 360 w 1265"/>
                <a:gd name="T39" fmla="*/ 76 h 253"/>
                <a:gd name="T40" fmla="*/ 364 w 1265"/>
                <a:gd name="T41" fmla="*/ 73 h 253"/>
                <a:gd name="T42" fmla="*/ 2 w 1265"/>
                <a:gd name="T43"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5" h="253">
                  <a:moveTo>
                    <a:pt x="464" y="92"/>
                  </a:moveTo>
                  <a:lnTo>
                    <a:pt x="459" y="95"/>
                  </a:lnTo>
                  <a:lnTo>
                    <a:pt x="1251" y="251"/>
                  </a:lnTo>
                  <a:lnTo>
                    <a:pt x="1262" y="251"/>
                  </a:lnTo>
                  <a:lnTo>
                    <a:pt x="1262" y="253"/>
                  </a:lnTo>
                  <a:lnTo>
                    <a:pt x="1265" y="251"/>
                  </a:lnTo>
                  <a:lnTo>
                    <a:pt x="464" y="92"/>
                  </a:lnTo>
                  <a:moveTo>
                    <a:pt x="440" y="88"/>
                  </a:moveTo>
                  <a:lnTo>
                    <a:pt x="436" y="90"/>
                  </a:lnTo>
                  <a:lnTo>
                    <a:pt x="454" y="95"/>
                  </a:lnTo>
                  <a:lnTo>
                    <a:pt x="459" y="92"/>
                  </a:lnTo>
                  <a:lnTo>
                    <a:pt x="440" y="88"/>
                  </a:lnTo>
                  <a:moveTo>
                    <a:pt x="372" y="73"/>
                  </a:moveTo>
                  <a:lnTo>
                    <a:pt x="364" y="76"/>
                  </a:lnTo>
                  <a:lnTo>
                    <a:pt x="431" y="90"/>
                  </a:lnTo>
                  <a:lnTo>
                    <a:pt x="436" y="88"/>
                  </a:lnTo>
                  <a:lnTo>
                    <a:pt x="372" y="73"/>
                  </a:lnTo>
                  <a:moveTo>
                    <a:pt x="2" y="0"/>
                  </a:moveTo>
                  <a:lnTo>
                    <a:pt x="0" y="2"/>
                  </a:lnTo>
                  <a:lnTo>
                    <a:pt x="360" y="76"/>
                  </a:lnTo>
                  <a:lnTo>
                    <a:pt x="364" y="7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9" name="Freeform 5988">
              <a:extLst>
                <a:ext uri="{FF2B5EF4-FFF2-40B4-BE49-F238E27FC236}">
                  <a16:creationId xmlns:a16="http://schemas.microsoft.com/office/drawing/2014/main" id="{21513162-4930-43DD-AA74-288666698C90}"/>
                </a:ext>
              </a:extLst>
            </p:cNvPr>
            <p:cNvSpPr>
              <a:spLocks noEditPoints="1"/>
            </p:cNvSpPr>
            <p:nvPr/>
          </p:nvSpPr>
          <p:spPr bwMode="auto">
            <a:xfrm>
              <a:off x="1588453" y="3640138"/>
              <a:ext cx="1349374" cy="874713"/>
            </a:xfrm>
            <a:custGeom>
              <a:avLst/>
              <a:gdLst>
                <a:gd name="T0" fmla="*/ 651 w 661"/>
                <a:gd name="T1" fmla="*/ 412 h 422"/>
                <a:gd name="T2" fmla="*/ 651 w 661"/>
                <a:gd name="T3" fmla="*/ 417 h 422"/>
                <a:gd name="T4" fmla="*/ 661 w 661"/>
                <a:gd name="T5" fmla="*/ 422 h 422"/>
                <a:gd name="T6" fmla="*/ 661 w 661"/>
                <a:gd name="T7" fmla="*/ 419 h 422"/>
                <a:gd name="T8" fmla="*/ 651 w 661"/>
                <a:gd name="T9" fmla="*/ 412 h 422"/>
                <a:gd name="T10" fmla="*/ 2 w 661"/>
                <a:gd name="T11" fmla="*/ 0 h 422"/>
                <a:gd name="T12" fmla="*/ 0 w 661"/>
                <a:gd name="T13" fmla="*/ 0 h 422"/>
                <a:gd name="T14" fmla="*/ 0 w 661"/>
                <a:gd name="T15" fmla="*/ 0 h 422"/>
                <a:gd name="T16" fmla="*/ 2 w 661"/>
                <a:gd name="T17" fmla="*/ 0 h 422"/>
                <a:gd name="T18" fmla="*/ 7 w 661"/>
                <a:gd name="T19" fmla="*/ 7 h 422"/>
                <a:gd name="T20" fmla="*/ 649 w 661"/>
                <a:gd name="T21" fmla="*/ 415 h 422"/>
                <a:gd name="T22" fmla="*/ 649 w 661"/>
                <a:gd name="T23" fmla="*/ 412 h 422"/>
                <a:gd name="T24" fmla="*/ 2 w 661"/>
                <a:gd name="T25"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422">
                  <a:moveTo>
                    <a:pt x="651" y="412"/>
                  </a:moveTo>
                  <a:lnTo>
                    <a:pt x="651" y="417"/>
                  </a:lnTo>
                  <a:lnTo>
                    <a:pt x="661" y="422"/>
                  </a:lnTo>
                  <a:lnTo>
                    <a:pt x="661" y="419"/>
                  </a:lnTo>
                  <a:lnTo>
                    <a:pt x="651" y="412"/>
                  </a:lnTo>
                  <a:close/>
                  <a:moveTo>
                    <a:pt x="2" y="0"/>
                  </a:moveTo>
                  <a:lnTo>
                    <a:pt x="0" y="0"/>
                  </a:lnTo>
                  <a:lnTo>
                    <a:pt x="0" y="0"/>
                  </a:lnTo>
                  <a:lnTo>
                    <a:pt x="2" y="0"/>
                  </a:lnTo>
                  <a:lnTo>
                    <a:pt x="7" y="7"/>
                  </a:lnTo>
                  <a:lnTo>
                    <a:pt x="649" y="415"/>
                  </a:lnTo>
                  <a:lnTo>
                    <a:pt x="649" y="412"/>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0" name="Freeform 5989">
              <a:extLst>
                <a:ext uri="{FF2B5EF4-FFF2-40B4-BE49-F238E27FC236}">
                  <a16:creationId xmlns:a16="http://schemas.microsoft.com/office/drawing/2014/main" id="{3DC4F5ED-D328-47AC-A18A-B03F11411747}"/>
                </a:ext>
              </a:extLst>
            </p:cNvPr>
            <p:cNvSpPr>
              <a:spLocks noEditPoints="1"/>
            </p:cNvSpPr>
            <p:nvPr/>
          </p:nvSpPr>
          <p:spPr bwMode="auto">
            <a:xfrm>
              <a:off x="1588453" y="3640138"/>
              <a:ext cx="1049337" cy="669925"/>
            </a:xfrm>
            <a:custGeom>
              <a:avLst/>
              <a:gdLst>
                <a:gd name="T0" fmla="*/ 651 w 661"/>
                <a:gd name="T1" fmla="*/ 412 h 422"/>
                <a:gd name="T2" fmla="*/ 651 w 661"/>
                <a:gd name="T3" fmla="*/ 417 h 422"/>
                <a:gd name="T4" fmla="*/ 661 w 661"/>
                <a:gd name="T5" fmla="*/ 422 h 422"/>
                <a:gd name="T6" fmla="*/ 661 w 661"/>
                <a:gd name="T7" fmla="*/ 419 h 422"/>
                <a:gd name="T8" fmla="*/ 651 w 661"/>
                <a:gd name="T9" fmla="*/ 412 h 422"/>
                <a:gd name="T10" fmla="*/ 2 w 661"/>
                <a:gd name="T11" fmla="*/ 0 h 422"/>
                <a:gd name="T12" fmla="*/ 0 w 661"/>
                <a:gd name="T13" fmla="*/ 0 h 422"/>
                <a:gd name="T14" fmla="*/ 0 w 661"/>
                <a:gd name="T15" fmla="*/ 0 h 422"/>
                <a:gd name="T16" fmla="*/ 2 w 661"/>
                <a:gd name="T17" fmla="*/ 0 h 422"/>
                <a:gd name="T18" fmla="*/ 7 w 661"/>
                <a:gd name="T19" fmla="*/ 7 h 422"/>
                <a:gd name="T20" fmla="*/ 649 w 661"/>
                <a:gd name="T21" fmla="*/ 415 h 422"/>
                <a:gd name="T22" fmla="*/ 649 w 661"/>
                <a:gd name="T23" fmla="*/ 412 h 422"/>
                <a:gd name="T24" fmla="*/ 2 w 661"/>
                <a:gd name="T25"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422">
                  <a:moveTo>
                    <a:pt x="651" y="412"/>
                  </a:moveTo>
                  <a:lnTo>
                    <a:pt x="651" y="417"/>
                  </a:lnTo>
                  <a:lnTo>
                    <a:pt x="661" y="422"/>
                  </a:lnTo>
                  <a:lnTo>
                    <a:pt x="661" y="419"/>
                  </a:lnTo>
                  <a:lnTo>
                    <a:pt x="651" y="412"/>
                  </a:lnTo>
                  <a:moveTo>
                    <a:pt x="2" y="0"/>
                  </a:moveTo>
                  <a:lnTo>
                    <a:pt x="0" y="0"/>
                  </a:lnTo>
                  <a:lnTo>
                    <a:pt x="0" y="0"/>
                  </a:lnTo>
                  <a:lnTo>
                    <a:pt x="2" y="0"/>
                  </a:lnTo>
                  <a:lnTo>
                    <a:pt x="7" y="7"/>
                  </a:lnTo>
                  <a:lnTo>
                    <a:pt x="649" y="415"/>
                  </a:lnTo>
                  <a:lnTo>
                    <a:pt x="649" y="41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1" name="Rectangle 5990">
              <a:extLst>
                <a:ext uri="{FF2B5EF4-FFF2-40B4-BE49-F238E27FC236}">
                  <a16:creationId xmlns:a16="http://schemas.microsoft.com/office/drawing/2014/main" id="{2AA54D32-7789-4D03-92F1-3792758BE95B}"/>
                </a:ext>
              </a:extLst>
            </p:cNvPr>
            <p:cNvSpPr>
              <a:spLocks noChangeArrowheads="1"/>
            </p:cNvSpPr>
            <p:nvPr/>
          </p:nvSpPr>
          <p:spPr bwMode="auto">
            <a:xfrm>
              <a:off x="1588453" y="3640138"/>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2" name="Freeform 5991">
              <a:extLst>
                <a:ext uri="{FF2B5EF4-FFF2-40B4-BE49-F238E27FC236}">
                  <a16:creationId xmlns:a16="http://schemas.microsoft.com/office/drawing/2014/main" id="{57AF91F0-3263-41AE-B9CA-046AC4A39B9D}"/>
                </a:ext>
              </a:extLst>
            </p:cNvPr>
            <p:cNvSpPr/>
            <p:nvPr/>
          </p:nvSpPr>
          <p:spPr bwMode="auto">
            <a:xfrm>
              <a:off x="1588453" y="3640138"/>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3" name="Freeform 6000">
              <a:extLst>
                <a:ext uri="{FF2B5EF4-FFF2-40B4-BE49-F238E27FC236}">
                  <a16:creationId xmlns:a16="http://schemas.microsoft.com/office/drawing/2014/main" id="{2E3CA841-64D3-478F-80B1-6F785A20941E}"/>
                </a:ext>
              </a:extLst>
            </p:cNvPr>
            <p:cNvSpPr/>
            <p:nvPr/>
          </p:nvSpPr>
          <p:spPr bwMode="auto">
            <a:xfrm>
              <a:off x="1588453" y="3640138"/>
              <a:ext cx="11112" cy="11113"/>
            </a:xfrm>
            <a:custGeom>
              <a:avLst/>
              <a:gdLst>
                <a:gd name="T0" fmla="*/ 2 w 7"/>
                <a:gd name="T1" fmla="*/ 0 h 7"/>
                <a:gd name="T2" fmla="*/ 0 w 7"/>
                <a:gd name="T3" fmla="*/ 0 h 7"/>
                <a:gd name="T4" fmla="*/ 0 w 7"/>
                <a:gd name="T5" fmla="*/ 0 h 7"/>
                <a:gd name="T6" fmla="*/ 2 w 7"/>
                <a:gd name="T7" fmla="*/ 0 h 7"/>
                <a:gd name="T8" fmla="*/ 5 w 7"/>
                <a:gd name="T9" fmla="*/ 5 h 7"/>
                <a:gd name="T10" fmla="*/ 7 w 7"/>
                <a:gd name="T11" fmla="*/ 7 h 7"/>
                <a:gd name="T12" fmla="*/ 2 w 7"/>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2" y="0"/>
                  </a:moveTo>
                  <a:lnTo>
                    <a:pt x="0" y="0"/>
                  </a:lnTo>
                  <a:lnTo>
                    <a:pt x="0" y="0"/>
                  </a:lnTo>
                  <a:lnTo>
                    <a:pt x="2" y="0"/>
                  </a:lnTo>
                  <a:lnTo>
                    <a:pt x="5" y="5"/>
                  </a:lnTo>
                  <a:lnTo>
                    <a:pt x="7" y="7"/>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4" name="Freeform 6001">
              <a:extLst>
                <a:ext uri="{FF2B5EF4-FFF2-40B4-BE49-F238E27FC236}">
                  <a16:creationId xmlns:a16="http://schemas.microsoft.com/office/drawing/2014/main" id="{D781DAE4-A65E-4C30-AB63-61BA0C9CF431}"/>
                </a:ext>
              </a:extLst>
            </p:cNvPr>
            <p:cNvSpPr/>
            <p:nvPr/>
          </p:nvSpPr>
          <p:spPr bwMode="auto">
            <a:xfrm>
              <a:off x="1588453" y="3640138"/>
              <a:ext cx="11112" cy="11113"/>
            </a:xfrm>
            <a:custGeom>
              <a:avLst/>
              <a:gdLst>
                <a:gd name="T0" fmla="*/ 2 w 7"/>
                <a:gd name="T1" fmla="*/ 0 h 7"/>
                <a:gd name="T2" fmla="*/ 0 w 7"/>
                <a:gd name="T3" fmla="*/ 0 h 7"/>
                <a:gd name="T4" fmla="*/ 0 w 7"/>
                <a:gd name="T5" fmla="*/ 0 h 7"/>
                <a:gd name="T6" fmla="*/ 2 w 7"/>
                <a:gd name="T7" fmla="*/ 0 h 7"/>
                <a:gd name="T8" fmla="*/ 5 w 7"/>
                <a:gd name="T9" fmla="*/ 5 h 7"/>
                <a:gd name="T10" fmla="*/ 7 w 7"/>
                <a:gd name="T11" fmla="*/ 7 h 7"/>
                <a:gd name="T12" fmla="*/ 2 w 7"/>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2" y="0"/>
                  </a:moveTo>
                  <a:lnTo>
                    <a:pt x="0" y="0"/>
                  </a:lnTo>
                  <a:lnTo>
                    <a:pt x="0" y="0"/>
                  </a:lnTo>
                  <a:lnTo>
                    <a:pt x="2" y="0"/>
                  </a:lnTo>
                  <a:lnTo>
                    <a:pt x="5" y="5"/>
                  </a:lnTo>
                  <a:lnTo>
                    <a:pt x="7" y="7"/>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5" name="Rectangle 6002">
              <a:extLst>
                <a:ext uri="{FF2B5EF4-FFF2-40B4-BE49-F238E27FC236}">
                  <a16:creationId xmlns:a16="http://schemas.microsoft.com/office/drawing/2014/main" id="{0D79331D-8BED-4F98-98EC-2C0A5FCDCF98}"/>
                </a:ext>
              </a:extLst>
            </p:cNvPr>
            <p:cNvSpPr>
              <a:spLocks noChangeArrowheads="1"/>
            </p:cNvSpPr>
            <p:nvPr/>
          </p:nvSpPr>
          <p:spPr bwMode="auto">
            <a:xfrm>
              <a:off x="1588453" y="3640138"/>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6" name="Rectangle 6003">
              <a:extLst>
                <a:ext uri="{FF2B5EF4-FFF2-40B4-BE49-F238E27FC236}">
                  <a16:creationId xmlns:a16="http://schemas.microsoft.com/office/drawing/2014/main" id="{3D264B1E-6043-4FB3-9770-013A6F8E9FC1}"/>
                </a:ext>
              </a:extLst>
            </p:cNvPr>
            <p:cNvSpPr>
              <a:spLocks noChangeArrowheads="1"/>
            </p:cNvSpPr>
            <p:nvPr/>
          </p:nvSpPr>
          <p:spPr bwMode="auto">
            <a:xfrm>
              <a:off x="1588453" y="3640138"/>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7" name="Freeform 6004">
              <a:extLst>
                <a:ext uri="{FF2B5EF4-FFF2-40B4-BE49-F238E27FC236}">
                  <a16:creationId xmlns:a16="http://schemas.microsoft.com/office/drawing/2014/main" id="{D5A79E98-8073-4622-ADC8-3677E8ED9A99}"/>
                </a:ext>
              </a:extLst>
            </p:cNvPr>
            <p:cNvSpPr/>
            <p:nvPr/>
          </p:nvSpPr>
          <p:spPr bwMode="auto">
            <a:xfrm>
              <a:off x="1588453" y="3640138"/>
              <a:ext cx="7937" cy="7938"/>
            </a:xfrm>
            <a:custGeom>
              <a:avLst/>
              <a:gdLst>
                <a:gd name="T0" fmla="*/ 2 w 5"/>
                <a:gd name="T1" fmla="*/ 0 h 5"/>
                <a:gd name="T2" fmla="*/ 0 w 5"/>
                <a:gd name="T3" fmla="*/ 0 h 5"/>
                <a:gd name="T4" fmla="*/ 2 w 5"/>
                <a:gd name="T5" fmla="*/ 0 h 5"/>
                <a:gd name="T6" fmla="*/ 5 w 5"/>
                <a:gd name="T7" fmla="*/ 5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2" y="0"/>
                  </a:lnTo>
                  <a:lnTo>
                    <a:pt x="5" y="5"/>
                  </a:lnTo>
                  <a:lnTo>
                    <a:pt x="5" y="5"/>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8" name="Freeform 6005">
              <a:extLst>
                <a:ext uri="{FF2B5EF4-FFF2-40B4-BE49-F238E27FC236}">
                  <a16:creationId xmlns:a16="http://schemas.microsoft.com/office/drawing/2014/main" id="{DBB11859-4E41-4BFD-A151-167812C9F90F}"/>
                </a:ext>
              </a:extLst>
            </p:cNvPr>
            <p:cNvSpPr/>
            <p:nvPr/>
          </p:nvSpPr>
          <p:spPr bwMode="auto">
            <a:xfrm>
              <a:off x="1588453" y="3640138"/>
              <a:ext cx="7937" cy="7938"/>
            </a:xfrm>
            <a:custGeom>
              <a:avLst/>
              <a:gdLst>
                <a:gd name="T0" fmla="*/ 2 w 5"/>
                <a:gd name="T1" fmla="*/ 0 h 5"/>
                <a:gd name="T2" fmla="*/ 0 w 5"/>
                <a:gd name="T3" fmla="*/ 0 h 5"/>
                <a:gd name="T4" fmla="*/ 2 w 5"/>
                <a:gd name="T5" fmla="*/ 0 h 5"/>
                <a:gd name="T6" fmla="*/ 5 w 5"/>
                <a:gd name="T7" fmla="*/ 5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2" y="0"/>
                  </a:lnTo>
                  <a:lnTo>
                    <a:pt x="5" y="5"/>
                  </a:lnTo>
                  <a:lnTo>
                    <a:pt x="5" y="5"/>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9" name="Freeform 6006">
              <a:extLst>
                <a:ext uri="{FF2B5EF4-FFF2-40B4-BE49-F238E27FC236}">
                  <a16:creationId xmlns:a16="http://schemas.microsoft.com/office/drawing/2014/main" id="{1D472CDB-7AAE-4E2E-A93C-35F72712F87A}"/>
                </a:ext>
              </a:extLst>
            </p:cNvPr>
            <p:cNvSpPr/>
            <p:nvPr/>
          </p:nvSpPr>
          <p:spPr bwMode="auto">
            <a:xfrm>
              <a:off x="1588453" y="3640138"/>
              <a:ext cx="7937" cy="7938"/>
            </a:xfrm>
            <a:custGeom>
              <a:avLst/>
              <a:gdLst>
                <a:gd name="T0" fmla="*/ 2 w 5"/>
                <a:gd name="T1" fmla="*/ 0 h 5"/>
                <a:gd name="T2" fmla="*/ 0 w 5"/>
                <a:gd name="T3" fmla="*/ 0 h 5"/>
                <a:gd name="T4" fmla="*/ 0 w 5"/>
                <a:gd name="T5" fmla="*/ 0 h 5"/>
                <a:gd name="T6" fmla="*/ 0 w 5"/>
                <a:gd name="T7" fmla="*/ 2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0" y="0"/>
                  </a:lnTo>
                  <a:lnTo>
                    <a:pt x="0" y="2"/>
                  </a:lnTo>
                  <a:lnTo>
                    <a:pt x="5" y="5"/>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0" name="Freeform 6007">
              <a:extLst>
                <a:ext uri="{FF2B5EF4-FFF2-40B4-BE49-F238E27FC236}">
                  <a16:creationId xmlns:a16="http://schemas.microsoft.com/office/drawing/2014/main" id="{27B02FE6-9B34-4FB2-9D8C-DDE05FDC3EA4}"/>
                </a:ext>
              </a:extLst>
            </p:cNvPr>
            <p:cNvSpPr/>
            <p:nvPr/>
          </p:nvSpPr>
          <p:spPr bwMode="auto">
            <a:xfrm>
              <a:off x="1588453" y="3640138"/>
              <a:ext cx="7937" cy="7938"/>
            </a:xfrm>
            <a:custGeom>
              <a:avLst/>
              <a:gdLst>
                <a:gd name="T0" fmla="*/ 2 w 5"/>
                <a:gd name="T1" fmla="*/ 0 h 5"/>
                <a:gd name="T2" fmla="*/ 0 w 5"/>
                <a:gd name="T3" fmla="*/ 0 h 5"/>
                <a:gd name="T4" fmla="*/ 0 w 5"/>
                <a:gd name="T5" fmla="*/ 0 h 5"/>
                <a:gd name="T6" fmla="*/ 0 w 5"/>
                <a:gd name="T7" fmla="*/ 2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0" y="0"/>
                  </a:lnTo>
                  <a:lnTo>
                    <a:pt x="0" y="2"/>
                  </a:lnTo>
                  <a:lnTo>
                    <a:pt x="5" y="5"/>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1" name="Freeform 6160">
              <a:extLst>
                <a:ext uri="{FF2B5EF4-FFF2-40B4-BE49-F238E27FC236}">
                  <a16:creationId xmlns:a16="http://schemas.microsoft.com/office/drawing/2014/main" id="{02EB1D54-5E87-477E-BD8C-E2C1467CF96C}"/>
                </a:ext>
              </a:extLst>
            </p:cNvPr>
            <p:cNvSpPr>
              <a:spLocks noEditPoints="1"/>
            </p:cNvSpPr>
            <p:nvPr/>
          </p:nvSpPr>
          <p:spPr bwMode="auto">
            <a:xfrm>
              <a:off x="1588453" y="4749801"/>
              <a:ext cx="898525" cy="417513"/>
            </a:xfrm>
            <a:custGeom>
              <a:avLst/>
              <a:gdLst>
                <a:gd name="T0" fmla="*/ 313 w 566"/>
                <a:gd name="T1" fmla="*/ 116 h 263"/>
                <a:gd name="T2" fmla="*/ 0 w 566"/>
                <a:gd name="T3" fmla="*/ 263 h 263"/>
                <a:gd name="T4" fmla="*/ 0 w 566"/>
                <a:gd name="T5" fmla="*/ 263 h 263"/>
                <a:gd name="T6" fmla="*/ 0 w 566"/>
                <a:gd name="T7" fmla="*/ 263 h 263"/>
                <a:gd name="T8" fmla="*/ 0 w 566"/>
                <a:gd name="T9" fmla="*/ 263 h 263"/>
                <a:gd name="T10" fmla="*/ 9 w 566"/>
                <a:gd name="T11" fmla="*/ 261 h 263"/>
                <a:gd name="T12" fmla="*/ 315 w 566"/>
                <a:gd name="T13" fmla="*/ 121 h 263"/>
                <a:gd name="T14" fmla="*/ 313 w 566"/>
                <a:gd name="T15" fmla="*/ 116 h 263"/>
                <a:gd name="T16" fmla="*/ 403 w 566"/>
                <a:gd name="T17" fmla="*/ 76 h 263"/>
                <a:gd name="T18" fmla="*/ 315 w 566"/>
                <a:gd name="T19" fmla="*/ 116 h 263"/>
                <a:gd name="T20" fmla="*/ 317 w 566"/>
                <a:gd name="T21" fmla="*/ 119 h 263"/>
                <a:gd name="T22" fmla="*/ 403 w 566"/>
                <a:gd name="T23" fmla="*/ 78 h 263"/>
                <a:gd name="T24" fmla="*/ 403 w 566"/>
                <a:gd name="T25" fmla="*/ 76 h 263"/>
                <a:gd name="T26" fmla="*/ 507 w 566"/>
                <a:gd name="T27" fmla="*/ 26 h 263"/>
                <a:gd name="T28" fmla="*/ 405 w 566"/>
                <a:gd name="T29" fmla="*/ 74 h 263"/>
                <a:gd name="T30" fmla="*/ 405 w 566"/>
                <a:gd name="T31" fmla="*/ 78 h 263"/>
                <a:gd name="T32" fmla="*/ 507 w 566"/>
                <a:gd name="T33" fmla="*/ 31 h 263"/>
                <a:gd name="T34" fmla="*/ 507 w 566"/>
                <a:gd name="T35" fmla="*/ 26 h 263"/>
                <a:gd name="T36" fmla="*/ 523 w 566"/>
                <a:gd name="T37" fmla="*/ 19 h 263"/>
                <a:gd name="T38" fmla="*/ 509 w 566"/>
                <a:gd name="T39" fmla="*/ 26 h 263"/>
                <a:gd name="T40" fmla="*/ 509 w 566"/>
                <a:gd name="T41" fmla="*/ 29 h 263"/>
                <a:gd name="T42" fmla="*/ 523 w 566"/>
                <a:gd name="T43" fmla="*/ 21 h 263"/>
                <a:gd name="T44" fmla="*/ 523 w 566"/>
                <a:gd name="T45" fmla="*/ 19 h 263"/>
                <a:gd name="T46" fmla="*/ 547 w 566"/>
                <a:gd name="T47" fmla="*/ 7 h 263"/>
                <a:gd name="T48" fmla="*/ 526 w 566"/>
                <a:gd name="T49" fmla="*/ 17 h 263"/>
                <a:gd name="T50" fmla="*/ 526 w 566"/>
                <a:gd name="T51" fmla="*/ 21 h 263"/>
                <a:gd name="T52" fmla="*/ 550 w 566"/>
                <a:gd name="T53" fmla="*/ 10 h 263"/>
                <a:gd name="T54" fmla="*/ 547 w 566"/>
                <a:gd name="T55" fmla="*/ 7 h 263"/>
                <a:gd name="T56" fmla="*/ 564 w 566"/>
                <a:gd name="T57" fmla="*/ 0 h 263"/>
                <a:gd name="T58" fmla="*/ 552 w 566"/>
                <a:gd name="T59" fmla="*/ 7 h 263"/>
                <a:gd name="T60" fmla="*/ 552 w 566"/>
                <a:gd name="T61" fmla="*/ 10 h 263"/>
                <a:gd name="T62" fmla="*/ 566 w 566"/>
                <a:gd name="T63" fmla="*/ 2 h 263"/>
                <a:gd name="T64" fmla="*/ 564 w 566"/>
                <a:gd name="T65"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6" h="263">
                  <a:moveTo>
                    <a:pt x="313" y="116"/>
                  </a:moveTo>
                  <a:lnTo>
                    <a:pt x="0" y="263"/>
                  </a:lnTo>
                  <a:lnTo>
                    <a:pt x="0" y="263"/>
                  </a:lnTo>
                  <a:lnTo>
                    <a:pt x="0" y="263"/>
                  </a:lnTo>
                  <a:lnTo>
                    <a:pt x="0" y="263"/>
                  </a:lnTo>
                  <a:lnTo>
                    <a:pt x="9" y="261"/>
                  </a:lnTo>
                  <a:lnTo>
                    <a:pt x="315" y="121"/>
                  </a:lnTo>
                  <a:lnTo>
                    <a:pt x="313" y="116"/>
                  </a:lnTo>
                  <a:moveTo>
                    <a:pt x="403" y="76"/>
                  </a:moveTo>
                  <a:lnTo>
                    <a:pt x="315" y="116"/>
                  </a:lnTo>
                  <a:lnTo>
                    <a:pt x="317" y="119"/>
                  </a:lnTo>
                  <a:lnTo>
                    <a:pt x="403" y="78"/>
                  </a:lnTo>
                  <a:lnTo>
                    <a:pt x="403" y="76"/>
                  </a:lnTo>
                  <a:moveTo>
                    <a:pt x="507" y="26"/>
                  </a:moveTo>
                  <a:lnTo>
                    <a:pt x="405" y="74"/>
                  </a:lnTo>
                  <a:lnTo>
                    <a:pt x="405" y="78"/>
                  </a:lnTo>
                  <a:lnTo>
                    <a:pt x="507" y="31"/>
                  </a:lnTo>
                  <a:lnTo>
                    <a:pt x="507" y="26"/>
                  </a:lnTo>
                  <a:moveTo>
                    <a:pt x="523" y="19"/>
                  </a:moveTo>
                  <a:lnTo>
                    <a:pt x="509" y="26"/>
                  </a:lnTo>
                  <a:lnTo>
                    <a:pt x="509" y="29"/>
                  </a:lnTo>
                  <a:lnTo>
                    <a:pt x="523" y="21"/>
                  </a:lnTo>
                  <a:lnTo>
                    <a:pt x="523" y="19"/>
                  </a:lnTo>
                  <a:moveTo>
                    <a:pt x="547" y="7"/>
                  </a:moveTo>
                  <a:lnTo>
                    <a:pt x="526" y="17"/>
                  </a:lnTo>
                  <a:lnTo>
                    <a:pt x="526" y="21"/>
                  </a:lnTo>
                  <a:lnTo>
                    <a:pt x="550" y="10"/>
                  </a:lnTo>
                  <a:lnTo>
                    <a:pt x="547" y="7"/>
                  </a:lnTo>
                  <a:moveTo>
                    <a:pt x="564" y="0"/>
                  </a:moveTo>
                  <a:lnTo>
                    <a:pt x="552" y="7"/>
                  </a:lnTo>
                  <a:lnTo>
                    <a:pt x="552" y="10"/>
                  </a:lnTo>
                  <a:lnTo>
                    <a:pt x="566" y="2"/>
                  </a:lnTo>
                  <a:lnTo>
                    <a:pt x="5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2" name="Freeform 6161">
              <a:extLst>
                <a:ext uri="{FF2B5EF4-FFF2-40B4-BE49-F238E27FC236}">
                  <a16:creationId xmlns:a16="http://schemas.microsoft.com/office/drawing/2014/main" id="{FFDF705E-C8B1-45F2-9EA3-D1D7E797A5B4}"/>
                </a:ext>
              </a:extLst>
            </p:cNvPr>
            <p:cNvSpPr/>
            <p:nvPr/>
          </p:nvSpPr>
          <p:spPr bwMode="auto">
            <a:xfrm>
              <a:off x="2085340" y="4933951"/>
              <a:ext cx="6350" cy="7938"/>
            </a:xfrm>
            <a:custGeom>
              <a:avLst/>
              <a:gdLst>
                <a:gd name="T0" fmla="*/ 2 w 4"/>
                <a:gd name="T1" fmla="*/ 0 h 5"/>
                <a:gd name="T2" fmla="*/ 0 w 4"/>
                <a:gd name="T3" fmla="*/ 0 h 5"/>
                <a:gd name="T4" fmla="*/ 2 w 4"/>
                <a:gd name="T5" fmla="*/ 5 h 5"/>
                <a:gd name="T6" fmla="*/ 4 w 4"/>
                <a:gd name="T7" fmla="*/ 3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3"/>
                  </a:lnTo>
                  <a:lnTo>
                    <a:pt x="2"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3" name="Freeform 6162">
              <a:extLst>
                <a:ext uri="{FF2B5EF4-FFF2-40B4-BE49-F238E27FC236}">
                  <a16:creationId xmlns:a16="http://schemas.microsoft.com/office/drawing/2014/main" id="{7CC4D43A-07EA-42D7-B8AB-10AA4DCFFA32}"/>
                </a:ext>
              </a:extLst>
            </p:cNvPr>
            <p:cNvSpPr/>
            <p:nvPr/>
          </p:nvSpPr>
          <p:spPr bwMode="auto">
            <a:xfrm>
              <a:off x="2085340" y="4933951"/>
              <a:ext cx="6350" cy="7938"/>
            </a:xfrm>
            <a:custGeom>
              <a:avLst/>
              <a:gdLst>
                <a:gd name="T0" fmla="*/ 2 w 4"/>
                <a:gd name="T1" fmla="*/ 0 h 5"/>
                <a:gd name="T2" fmla="*/ 0 w 4"/>
                <a:gd name="T3" fmla="*/ 0 h 5"/>
                <a:gd name="T4" fmla="*/ 2 w 4"/>
                <a:gd name="T5" fmla="*/ 5 h 5"/>
                <a:gd name="T6" fmla="*/ 4 w 4"/>
                <a:gd name="T7" fmla="*/ 3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4" name="Rectangle 6167">
              <a:extLst>
                <a:ext uri="{FF2B5EF4-FFF2-40B4-BE49-F238E27FC236}">
                  <a16:creationId xmlns:a16="http://schemas.microsoft.com/office/drawing/2014/main" id="{8B108A87-D689-41B3-A523-84A30348707F}"/>
                </a:ext>
              </a:extLst>
            </p:cNvPr>
            <p:cNvSpPr>
              <a:spLocks noChangeArrowheads="1"/>
            </p:cNvSpPr>
            <p:nvPr/>
          </p:nvSpPr>
          <p:spPr bwMode="auto">
            <a:xfrm>
              <a:off x="1588453" y="5167313"/>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5" name="Rectangle 6168">
              <a:extLst>
                <a:ext uri="{FF2B5EF4-FFF2-40B4-BE49-F238E27FC236}">
                  <a16:creationId xmlns:a16="http://schemas.microsoft.com/office/drawing/2014/main" id="{8F145071-0C1C-44FF-BDBB-7C295024EE5F}"/>
                </a:ext>
              </a:extLst>
            </p:cNvPr>
            <p:cNvSpPr>
              <a:spLocks noChangeArrowheads="1"/>
            </p:cNvSpPr>
            <p:nvPr/>
          </p:nvSpPr>
          <p:spPr bwMode="auto">
            <a:xfrm>
              <a:off x="1588453" y="5167313"/>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6" name="Rectangle 6169">
              <a:extLst>
                <a:ext uri="{FF2B5EF4-FFF2-40B4-BE49-F238E27FC236}">
                  <a16:creationId xmlns:a16="http://schemas.microsoft.com/office/drawing/2014/main" id="{B515909A-2051-4080-A38B-06BDFE0703BA}"/>
                </a:ext>
              </a:extLst>
            </p:cNvPr>
            <p:cNvSpPr>
              <a:spLocks noChangeArrowheads="1"/>
            </p:cNvSpPr>
            <p:nvPr/>
          </p:nvSpPr>
          <p:spPr bwMode="auto">
            <a:xfrm>
              <a:off x="1588453" y="5167313"/>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7" name="Freeform 6170">
              <a:extLst>
                <a:ext uri="{FF2B5EF4-FFF2-40B4-BE49-F238E27FC236}">
                  <a16:creationId xmlns:a16="http://schemas.microsoft.com/office/drawing/2014/main" id="{8F7AA1E7-6F6E-4304-8228-073E79AE0D99}"/>
                </a:ext>
              </a:extLst>
            </p:cNvPr>
            <p:cNvSpPr/>
            <p:nvPr/>
          </p:nvSpPr>
          <p:spPr bwMode="auto">
            <a:xfrm>
              <a:off x="1588453" y="5167313"/>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8" name="Freeform 6175">
              <a:extLst>
                <a:ext uri="{FF2B5EF4-FFF2-40B4-BE49-F238E27FC236}">
                  <a16:creationId xmlns:a16="http://schemas.microsoft.com/office/drawing/2014/main" id="{1682BED4-CBDD-4E4A-A384-A9746FA2C07A}"/>
                </a:ext>
              </a:extLst>
            </p:cNvPr>
            <p:cNvSpPr/>
            <p:nvPr/>
          </p:nvSpPr>
          <p:spPr bwMode="auto">
            <a:xfrm>
              <a:off x="1588453" y="5164138"/>
              <a:ext cx="14287" cy="3175"/>
            </a:xfrm>
            <a:custGeom>
              <a:avLst/>
              <a:gdLst>
                <a:gd name="T0" fmla="*/ 9 w 9"/>
                <a:gd name="T1" fmla="*/ 0 h 2"/>
                <a:gd name="T2" fmla="*/ 0 w 9"/>
                <a:gd name="T3" fmla="*/ 2 h 2"/>
                <a:gd name="T4" fmla="*/ 0 w 9"/>
                <a:gd name="T5" fmla="*/ 2 h 2"/>
                <a:gd name="T6" fmla="*/ 2 w 9"/>
                <a:gd name="T7" fmla="*/ 2 h 2"/>
                <a:gd name="T8" fmla="*/ 5 w 9"/>
                <a:gd name="T9" fmla="*/ 2 h 2"/>
                <a:gd name="T10" fmla="*/ 9 w 9"/>
                <a:gd name="T11" fmla="*/ 0 h 2"/>
              </a:gdLst>
              <a:ahLst/>
              <a:cxnLst>
                <a:cxn ang="0">
                  <a:pos x="T0" y="T1"/>
                </a:cxn>
                <a:cxn ang="0">
                  <a:pos x="T2" y="T3"/>
                </a:cxn>
                <a:cxn ang="0">
                  <a:pos x="T4" y="T5"/>
                </a:cxn>
                <a:cxn ang="0">
                  <a:pos x="T6" y="T7"/>
                </a:cxn>
                <a:cxn ang="0">
                  <a:pos x="T8" y="T9"/>
                </a:cxn>
                <a:cxn ang="0">
                  <a:pos x="T10" y="T11"/>
                </a:cxn>
              </a:cxnLst>
              <a:rect l="0" t="0" r="r" b="b"/>
              <a:pathLst>
                <a:path w="9" h="2">
                  <a:moveTo>
                    <a:pt x="9" y="0"/>
                  </a:moveTo>
                  <a:lnTo>
                    <a:pt x="0" y="2"/>
                  </a:lnTo>
                  <a:lnTo>
                    <a:pt x="0" y="2"/>
                  </a:lnTo>
                  <a:lnTo>
                    <a:pt x="2" y="2"/>
                  </a:lnTo>
                  <a:lnTo>
                    <a:pt x="5" y="2"/>
                  </a:lnTo>
                  <a:lnTo>
                    <a:pt x="9"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9" name="Freeform 6176">
              <a:extLst>
                <a:ext uri="{FF2B5EF4-FFF2-40B4-BE49-F238E27FC236}">
                  <a16:creationId xmlns:a16="http://schemas.microsoft.com/office/drawing/2014/main" id="{3E07C434-584D-4723-A575-BA56476B5334}"/>
                </a:ext>
              </a:extLst>
            </p:cNvPr>
            <p:cNvSpPr/>
            <p:nvPr/>
          </p:nvSpPr>
          <p:spPr bwMode="auto">
            <a:xfrm>
              <a:off x="1588453" y="5164138"/>
              <a:ext cx="14287" cy="3175"/>
            </a:xfrm>
            <a:custGeom>
              <a:avLst/>
              <a:gdLst>
                <a:gd name="T0" fmla="*/ 9 w 9"/>
                <a:gd name="T1" fmla="*/ 0 h 2"/>
                <a:gd name="T2" fmla="*/ 0 w 9"/>
                <a:gd name="T3" fmla="*/ 2 h 2"/>
                <a:gd name="T4" fmla="*/ 0 w 9"/>
                <a:gd name="T5" fmla="*/ 2 h 2"/>
                <a:gd name="T6" fmla="*/ 2 w 9"/>
                <a:gd name="T7" fmla="*/ 2 h 2"/>
                <a:gd name="T8" fmla="*/ 5 w 9"/>
                <a:gd name="T9" fmla="*/ 2 h 2"/>
                <a:gd name="T10" fmla="*/ 9 w 9"/>
                <a:gd name="T11" fmla="*/ 0 h 2"/>
              </a:gdLst>
              <a:ahLst/>
              <a:cxnLst>
                <a:cxn ang="0">
                  <a:pos x="T0" y="T1"/>
                </a:cxn>
                <a:cxn ang="0">
                  <a:pos x="T2" y="T3"/>
                </a:cxn>
                <a:cxn ang="0">
                  <a:pos x="T4" y="T5"/>
                </a:cxn>
                <a:cxn ang="0">
                  <a:pos x="T6" y="T7"/>
                </a:cxn>
                <a:cxn ang="0">
                  <a:pos x="T8" y="T9"/>
                </a:cxn>
                <a:cxn ang="0">
                  <a:pos x="T10" y="T11"/>
                </a:cxn>
              </a:cxnLst>
              <a:rect l="0" t="0" r="r" b="b"/>
              <a:pathLst>
                <a:path w="9" h="2">
                  <a:moveTo>
                    <a:pt x="9" y="0"/>
                  </a:moveTo>
                  <a:lnTo>
                    <a:pt x="0" y="2"/>
                  </a:lnTo>
                  <a:lnTo>
                    <a:pt x="0" y="2"/>
                  </a:lnTo>
                  <a:lnTo>
                    <a:pt x="2" y="2"/>
                  </a:lnTo>
                  <a:lnTo>
                    <a:pt x="5" y="2"/>
                  </a:lnTo>
                  <a:lnTo>
                    <a:pt x="9"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0" name="Freeform 6177">
              <a:extLst>
                <a:ext uri="{FF2B5EF4-FFF2-40B4-BE49-F238E27FC236}">
                  <a16:creationId xmlns:a16="http://schemas.microsoft.com/office/drawing/2014/main" id="{A88B8493-6BA6-41BC-AEE8-C8112FC153C1}"/>
                </a:ext>
              </a:extLst>
            </p:cNvPr>
            <p:cNvSpPr/>
            <p:nvPr/>
          </p:nvSpPr>
          <p:spPr bwMode="auto">
            <a:xfrm>
              <a:off x="1588453" y="5167313"/>
              <a:ext cx="7937" cy="0"/>
            </a:xfrm>
            <a:custGeom>
              <a:avLst/>
              <a:gdLst>
                <a:gd name="T0" fmla="*/ 2 w 5"/>
                <a:gd name="T1" fmla="*/ 0 w 5"/>
                <a:gd name="T2" fmla="*/ 0 w 5"/>
                <a:gd name="T3" fmla="*/ 2 w 5"/>
                <a:gd name="T4" fmla="*/ 5 w 5"/>
                <a:gd name="T5" fmla="*/ 5 w 5"/>
                <a:gd name="T6" fmla="*/ 2 w 5"/>
              </a:gdLst>
              <a:ahLst/>
              <a:cxnLst>
                <a:cxn ang="0">
                  <a:pos x="T0" y="0"/>
                </a:cxn>
                <a:cxn ang="0">
                  <a:pos x="T1" y="0"/>
                </a:cxn>
                <a:cxn ang="0">
                  <a:pos x="T2" y="0"/>
                </a:cxn>
                <a:cxn ang="0">
                  <a:pos x="T3" y="0"/>
                </a:cxn>
                <a:cxn ang="0">
                  <a:pos x="T4" y="0"/>
                </a:cxn>
                <a:cxn ang="0">
                  <a:pos x="T5" y="0"/>
                </a:cxn>
                <a:cxn ang="0">
                  <a:pos x="T6" y="0"/>
                </a:cxn>
              </a:cxnLst>
              <a:rect l="0" t="0" r="r" b="b"/>
              <a:pathLst>
                <a:path w="5">
                  <a:moveTo>
                    <a:pt x="2" y="0"/>
                  </a:moveTo>
                  <a:lnTo>
                    <a:pt x="0" y="0"/>
                  </a:lnTo>
                  <a:lnTo>
                    <a:pt x="0" y="0"/>
                  </a:lnTo>
                  <a:lnTo>
                    <a:pt x="2" y="0"/>
                  </a:lnTo>
                  <a:lnTo>
                    <a:pt x="5" y="0"/>
                  </a:lnTo>
                  <a:lnTo>
                    <a:pt x="5" y="0"/>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1" name="Freeform 6178">
              <a:extLst>
                <a:ext uri="{FF2B5EF4-FFF2-40B4-BE49-F238E27FC236}">
                  <a16:creationId xmlns:a16="http://schemas.microsoft.com/office/drawing/2014/main" id="{12E21A5D-E12E-4C39-A1EE-06E4C6F87FF8}"/>
                </a:ext>
              </a:extLst>
            </p:cNvPr>
            <p:cNvSpPr/>
            <p:nvPr/>
          </p:nvSpPr>
          <p:spPr bwMode="auto">
            <a:xfrm>
              <a:off x="1588453" y="5167313"/>
              <a:ext cx="7937" cy="0"/>
            </a:xfrm>
            <a:custGeom>
              <a:avLst/>
              <a:gdLst>
                <a:gd name="T0" fmla="*/ 2 w 5"/>
                <a:gd name="T1" fmla="*/ 0 w 5"/>
                <a:gd name="T2" fmla="*/ 0 w 5"/>
                <a:gd name="T3" fmla="*/ 2 w 5"/>
                <a:gd name="T4" fmla="*/ 5 w 5"/>
                <a:gd name="T5" fmla="*/ 5 w 5"/>
                <a:gd name="T6" fmla="*/ 2 w 5"/>
              </a:gdLst>
              <a:ahLst/>
              <a:cxnLst>
                <a:cxn ang="0">
                  <a:pos x="T0" y="0"/>
                </a:cxn>
                <a:cxn ang="0">
                  <a:pos x="T1" y="0"/>
                </a:cxn>
                <a:cxn ang="0">
                  <a:pos x="T2" y="0"/>
                </a:cxn>
                <a:cxn ang="0">
                  <a:pos x="T3" y="0"/>
                </a:cxn>
                <a:cxn ang="0">
                  <a:pos x="T4" y="0"/>
                </a:cxn>
                <a:cxn ang="0">
                  <a:pos x="T5" y="0"/>
                </a:cxn>
                <a:cxn ang="0">
                  <a:pos x="T6" y="0"/>
                </a:cxn>
              </a:cxnLst>
              <a:rect l="0" t="0" r="r" b="b"/>
              <a:pathLst>
                <a:path w="5">
                  <a:moveTo>
                    <a:pt x="2" y="0"/>
                  </a:moveTo>
                  <a:lnTo>
                    <a:pt x="0" y="0"/>
                  </a:lnTo>
                  <a:lnTo>
                    <a:pt x="0" y="0"/>
                  </a:lnTo>
                  <a:lnTo>
                    <a:pt x="2" y="0"/>
                  </a:lnTo>
                  <a:lnTo>
                    <a:pt x="5" y="0"/>
                  </a:lnTo>
                  <a:lnTo>
                    <a:pt x="5" y="0"/>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2" name="Freeform 6179">
              <a:extLst>
                <a:ext uri="{FF2B5EF4-FFF2-40B4-BE49-F238E27FC236}">
                  <a16:creationId xmlns:a16="http://schemas.microsoft.com/office/drawing/2014/main" id="{D036E774-6527-4256-B5A1-81FA5B168755}"/>
                </a:ext>
              </a:extLst>
            </p:cNvPr>
            <p:cNvSpPr/>
            <p:nvPr/>
          </p:nvSpPr>
          <p:spPr bwMode="auto">
            <a:xfrm>
              <a:off x="1588453" y="5167313"/>
              <a:ext cx="7937" cy="4763"/>
            </a:xfrm>
            <a:custGeom>
              <a:avLst/>
              <a:gdLst>
                <a:gd name="T0" fmla="*/ 2 w 5"/>
                <a:gd name="T1" fmla="*/ 0 h 3"/>
                <a:gd name="T2" fmla="*/ 0 w 5"/>
                <a:gd name="T3" fmla="*/ 0 h 3"/>
                <a:gd name="T4" fmla="*/ 0 w 5"/>
                <a:gd name="T5" fmla="*/ 0 h 3"/>
                <a:gd name="T6" fmla="*/ 2 w 5"/>
                <a:gd name="T7" fmla="*/ 3 h 3"/>
                <a:gd name="T8" fmla="*/ 5 w 5"/>
                <a:gd name="T9" fmla="*/ 0 h 3"/>
                <a:gd name="T10" fmla="*/ 2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2" y="0"/>
                  </a:moveTo>
                  <a:lnTo>
                    <a:pt x="0" y="0"/>
                  </a:lnTo>
                  <a:lnTo>
                    <a:pt x="0" y="0"/>
                  </a:lnTo>
                  <a:lnTo>
                    <a:pt x="2" y="3"/>
                  </a:lnTo>
                  <a:lnTo>
                    <a:pt x="5" y="0"/>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3" name="Freeform 6180">
              <a:extLst>
                <a:ext uri="{FF2B5EF4-FFF2-40B4-BE49-F238E27FC236}">
                  <a16:creationId xmlns:a16="http://schemas.microsoft.com/office/drawing/2014/main" id="{56BDD1F2-E6A9-4231-B37C-A9CAF6FEEF36}"/>
                </a:ext>
              </a:extLst>
            </p:cNvPr>
            <p:cNvSpPr/>
            <p:nvPr/>
          </p:nvSpPr>
          <p:spPr bwMode="auto">
            <a:xfrm>
              <a:off x="1588453" y="5167313"/>
              <a:ext cx="7937" cy="4763"/>
            </a:xfrm>
            <a:custGeom>
              <a:avLst/>
              <a:gdLst>
                <a:gd name="T0" fmla="*/ 2 w 5"/>
                <a:gd name="T1" fmla="*/ 0 h 3"/>
                <a:gd name="T2" fmla="*/ 0 w 5"/>
                <a:gd name="T3" fmla="*/ 0 h 3"/>
                <a:gd name="T4" fmla="*/ 0 w 5"/>
                <a:gd name="T5" fmla="*/ 0 h 3"/>
                <a:gd name="T6" fmla="*/ 2 w 5"/>
                <a:gd name="T7" fmla="*/ 3 h 3"/>
                <a:gd name="T8" fmla="*/ 5 w 5"/>
                <a:gd name="T9" fmla="*/ 0 h 3"/>
                <a:gd name="T10" fmla="*/ 2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2" y="0"/>
                  </a:moveTo>
                  <a:lnTo>
                    <a:pt x="0" y="0"/>
                  </a:lnTo>
                  <a:lnTo>
                    <a:pt x="0" y="0"/>
                  </a:lnTo>
                  <a:lnTo>
                    <a:pt x="2" y="3"/>
                  </a:lnTo>
                  <a:lnTo>
                    <a:pt x="5" y="0"/>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4" name="Freeform 6221">
              <a:extLst>
                <a:ext uri="{FF2B5EF4-FFF2-40B4-BE49-F238E27FC236}">
                  <a16:creationId xmlns:a16="http://schemas.microsoft.com/office/drawing/2014/main" id="{FC6A7116-78B3-4B17-9117-8BF47511BC13}"/>
                </a:ext>
              </a:extLst>
            </p:cNvPr>
            <p:cNvSpPr/>
            <p:nvPr/>
          </p:nvSpPr>
          <p:spPr bwMode="auto">
            <a:xfrm>
              <a:off x="3374389" y="3955198"/>
              <a:ext cx="738271" cy="624739"/>
            </a:xfrm>
            <a:custGeom>
              <a:avLst/>
              <a:gdLst>
                <a:gd name="T0" fmla="*/ 886 w 888"/>
                <a:gd name="T1" fmla="*/ 0 h 1365"/>
                <a:gd name="T2" fmla="*/ 9 w 888"/>
                <a:gd name="T3" fmla="*/ 1349 h 1365"/>
                <a:gd name="T4" fmla="*/ 0 w 888"/>
                <a:gd name="T5" fmla="*/ 1365 h 1365"/>
                <a:gd name="T6" fmla="*/ 0 w 888"/>
                <a:gd name="T7" fmla="*/ 1365 h 1365"/>
                <a:gd name="T8" fmla="*/ 888 w 888"/>
                <a:gd name="T9" fmla="*/ 2 h 1365"/>
                <a:gd name="T10" fmla="*/ 886 w 888"/>
                <a:gd name="T11" fmla="*/ 0 h 1365"/>
              </a:gdLst>
              <a:ahLst/>
              <a:cxnLst>
                <a:cxn ang="0">
                  <a:pos x="T0" y="T1"/>
                </a:cxn>
                <a:cxn ang="0">
                  <a:pos x="T2" y="T3"/>
                </a:cxn>
                <a:cxn ang="0">
                  <a:pos x="T4" y="T5"/>
                </a:cxn>
                <a:cxn ang="0">
                  <a:pos x="T6" y="T7"/>
                </a:cxn>
                <a:cxn ang="0">
                  <a:pos x="T8" y="T9"/>
                </a:cxn>
                <a:cxn ang="0">
                  <a:pos x="T10" y="T11"/>
                </a:cxn>
              </a:cxnLst>
              <a:rect l="0" t="0" r="r" b="b"/>
              <a:pathLst>
                <a:path w="888" h="1365">
                  <a:moveTo>
                    <a:pt x="886" y="0"/>
                  </a:moveTo>
                  <a:lnTo>
                    <a:pt x="9" y="1349"/>
                  </a:lnTo>
                  <a:lnTo>
                    <a:pt x="0" y="1365"/>
                  </a:lnTo>
                  <a:lnTo>
                    <a:pt x="0" y="1365"/>
                  </a:lnTo>
                  <a:lnTo>
                    <a:pt x="888" y="2"/>
                  </a:lnTo>
                  <a:lnTo>
                    <a:pt x="886"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5" name="Freeform 6222">
              <a:extLst>
                <a:ext uri="{FF2B5EF4-FFF2-40B4-BE49-F238E27FC236}">
                  <a16:creationId xmlns:a16="http://schemas.microsoft.com/office/drawing/2014/main" id="{71730148-1CBB-45A4-9C77-0A3C63978581}"/>
                </a:ext>
              </a:extLst>
            </p:cNvPr>
            <p:cNvSpPr/>
            <p:nvPr/>
          </p:nvSpPr>
          <p:spPr bwMode="auto">
            <a:xfrm>
              <a:off x="2983865" y="2349501"/>
              <a:ext cx="1409700" cy="2166938"/>
            </a:xfrm>
            <a:custGeom>
              <a:avLst/>
              <a:gdLst>
                <a:gd name="T0" fmla="*/ 886 w 888"/>
                <a:gd name="T1" fmla="*/ 0 h 1365"/>
                <a:gd name="T2" fmla="*/ 9 w 888"/>
                <a:gd name="T3" fmla="*/ 1349 h 1365"/>
                <a:gd name="T4" fmla="*/ 0 w 888"/>
                <a:gd name="T5" fmla="*/ 1365 h 1365"/>
                <a:gd name="T6" fmla="*/ 0 w 888"/>
                <a:gd name="T7" fmla="*/ 1365 h 1365"/>
                <a:gd name="T8" fmla="*/ 888 w 888"/>
                <a:gd name="T9" fmla="*/ 2 h 1365"/>
                <a:gd name="T10" fmla="*/ 886 w 888"/>
                <a:gd name="T11" fmla="*/ 0 h 1365"/>
              </a:gdLst>
              <a:ahLst/>
              <a:cxnLst>
                <a:cxn ang="0">
                  <a:pos x="T0" y="T1"/>
                </a:cxn>
                <a:cxn ang="0">
                  <a:pos x="T2" y="T3"/>
                </a:cxn>
                <a:cxn ang="0">
                  <a:pos x="T4" y="T5"/>
                </a:cxn>
                <a:cxn ang="0">
                  <a:pos x="T6" y="T7"/>
                </a:cxn>
                <a:cxn ang="0">
                  <a:pos x="T8" y="T9"/>
                </a:cxn>
                <a:cxn ang="0">
                  <a:pos x="T10" y="T11"/>
                </a:cxn>
              </a:cxnLst>
              <a:rect l="0" t="0" r="r" b="b"/>
              <a:pathLst>
                <a:path w="888" h="1365">
                  <a:moveTo>
                    <a:pt x="886" y="0"/>
                  </a:moveTo>
                  <a:lnTo>
                    <a:pt x="9" y="1349"/>
                  </a:lnTo>
                  <a:lnTo>
                    <a:pt x="0" y="1365"/>
                  </a:lnTo>
                  <a:lnTo>
                    <a:pt x="0" y="1365"/>
                  </a:lnTo>
                  <a:lnTo>
                    <a:pt x="888" y="2"/>
                  </a:lnTo>
                  <a:lnTo>
                    <a:pt x="8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6" name="Freeform 6291">
              <a:extLst>
                <a:ext uri="{FF2B5EF4-FFF2-40B4-BE49-F238E27FC236}">
                  <a16:creationId xmlns:a16="http://schemas.microsoft.com/office/drawing/2014/main" id="{98740011-8332-4670-A4DD-308EF1B77345}"/>
                </a:ext>
              </a:extLst>
            </p:cNvPr>
            <p:cNvSpPr/>
            <p:nvPr/>
          </p:nvSpPr>
          <p:spPr bwMode="auto">
            <a:xfrm>
              <a:off x="2980690" y="2687638"/>
              <a:ext cx="123825" cy="1803400"/>
            </a:xfrm>
            <a:custGeom>
              <a:avLst/>
              <a:gdLst>
                <a:gd name="T0" fmla="*/ 78 w 78"/>
                <a:gd name="T1" fmla="*/ 0 h 1136"/>
                <a:gd name="T2" fmla="*/ 78 w 78"/>
                <a:gd name="T3" fmla="*/ 0 h 1136"/>
                <a:gd name="T4" fmla="*/ 73 w 78"/>
                <a:gd name="T5" fmla="*/ 26 h 1136"/>
                <a:gd name="T6" fmla="*/ 28 w 78"/>
                <a:gd name="T7" fmla="*/ 685 h 1136"/>
                <a:gd name="T8" fmla="*/ 0 w 78"/>
                <a:gd name="T9" fmla="*/ 1136 h 1136"/>
                <a:gd name="T10" fmla="*/ 0 w 78"/>
                <a:gd name="T11" fmla="*/ 1133 h 1136"/>
                <a:gd name="T12" fmla="*/ 78 w 78"/>
                <a:gd name="T13" fmla="*/ 0 h 1136"/>
                <a:gd name="T14" fmla="*/ 78 w 78"/>
                <a:gd name="T15" fmla="*/ 0 h 1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136">
                  <a:moveTo>
                    <a:pt x="78" y="0"/>
                  </a:moveTo>
                  <a:lnTo>
                    <a:pt x="78" y="0"/>
                  </a:lnTo>
                  <a:lnTo>
                    <a:pt x="73" y="26"/>
                  </a:lnTo>
                  <a:lnTo>
                    <a:pt x="28" y="685"/>
                  </a:lnTo>
                  <a:lnTo>
                    <a:pt x="0" y="1136"/>
                  </a:lnTo>
                  <a:lnTo>
                    <a:pt x="0" y="1133"/>
                  </a:lnTo>
                  <a:lnTo>
                    <a:pt x="78" y="0"/>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7" name="Freeform 6315">
              <a:extLst>
                <a:ext uri="{FF2B5EF4-FFF2-40B4-BE49-F238E27FC236}">
                  <a16:creationId xmlns:a16="http://schemas.microsoft.com/office/drawing/2014/main" id="{E1FC8706-F369-4AB0-9BC4-50C642A01501}"/>
                </a:ext>
              </a:extLst>
            </p:cNvPr>
            <p:cNvSpPr>
              <a:spLocks noEditPoints="1"/>
            </p:cNvSpPr>
            <p:nvPr/>
          </p:nvSpPr>
          <p:spPr bwMode="auto">
            <a:xfrm>
              <a:off x="2987040" y="2728913"/>
              <a:ext cx="106363" cy="1625600"/>
            </a:xfrm>
            <a:custGeom>
              <a:avLst/>
              <a:gdLst>
                <a:gd name="T0" fmla="*/ 64 w 67"/>
                <a:gd name="T1" fmla="*/ 34 h 1024"/>
                <a:gd name="T2" fmla="*/ 60 w 67"/>
                <a:gd name="T3" fmla="*/ 57 h 1024"/>
                <a:gd name="T4" fmla="*/ 0 w 67"/>
                <a:gd name="T5" fmla="*/ 991 h 1024"/>
                <a:gd name="T6" fmla="*/ 0 w 67"/>
                <a:gd name="T7" fmla="*/ 1024 h 1024"/>
                <a:gd name="T8" fmla="*/ 24 w 67"/>
                <a:gd name="T9" fmla="*/ 659 h 1024"/>
                <a:gd name="T10" fmla="*/ 64 w 67"/>
                <a:gd name="T11" fmla="*/ 34 h 1024"/>
                <a:gd name="T12" fmla="*/ 64 w 67"/>
                <a:gd name="T13" fmla="*/ 0 h 1024"/>
                <a:gd name="T14" fmla="*/ 64 w 67"/>
                <a:gd name="T15" fmla="*/ 0 h 1024"/>
                <a:gd name="T16" fmla="*/ 67 w 67"/>
                <a:gd name="T17" fmla="*/ 0 h 1024"/>
                <a:gd name="T18" fmla="*/ 67 w 67"/>
                <a:gd name="T19" fmla="*/ 0 h 1024"/>
                <a:gd name="T20" fmla="*/ 64 w 67"/>
                <a:gd name="T21" fmla="*/ 0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024">
                  <a:moveTo>
                    <a:pt x="64" y="34"/>
                  </a:moveTo>
                  <a:lnTo>
                    <a:pt x="60" y="57"/>
                  </a:lnTo>
                  <a:lnTo>
                    <a:pt x="0" y="991"/>
                  </a:lnTo>
                  <a:lnTo>
                    <a:pt x="0" y="1024"/>
                  </a:lnTo>
                  <a:lnTo>
                    <a:pt x="24" y="659"/>
                  </a:lnTo>
                  <a:lnTo>
                    <a:pt x="64" y="34"/>
                  </a:lnTo>
                  <a:moveTo>
                    <a:pt x="64" y="0"/>
                  </a:moveTo>
                  <a:lnTo>
                    <a:pt x="64" y="0"/>
                  </a:lnTo>
                  <a:lnTo>
                    <a:pt x="67" y="0"/>
                  </a:lnTo>
                  <a:lnTo>
                    <a:pt x="67"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8" name="Freeform 6389">
              <a:extLst>
                <a:ext uri="{FF2B5EF4-FFF2-40B4-BE49-F238E27FC236}">
                  <a16:creationId xmlns:a16="http://schemas.microsoft.com/office/drawing/2014/main" id="{955EEF89-9D42-4550-BA73-1854FC98E7FE}"/>
                </a:ext>
              </a:extLst>
            </p:cNvPr>
            <p:cNvSpPr>
              <a:spLocks noEditPoints="1"/>
            </p:cNvSpPr>
            <p:nvPr/>
          </p:nvSpPr>
          <p:spPr bwMode="auto">
            <a:xfrm>
              <a:off x="2983865" y="2827338"/>
              <a:ext cx="63500" cy="1565275"/>
            </a:xfrm>
            <a:custGeom>
              <a:avLst/>
              <a:gdLst>
                <a:gd name="T0" fmla="*/ 35 w 40"/>
                <a:gd name="T1" fmla="*/ 133 h 986"/>
                <a:gd name="T2" fmla="*/ 33 w 40"/>
                <a:gd name="T3" fmla="*/ 152 h 986"/>
                <a:gd name="T4" fmla="*/ 2 w 40"/>
                <a:gd name="T5" fmla="*/ 863 h 986"/>
                <a:gd name="T6" fmla="*/ 0 w 40"/>
                <a:gd name="T7" fmla="*/ 986 h 986"/>
                <a:gd name="T8" fmla="*/ 2 w 40"/>
                <a:gd name="T9" fmla="*/ 929 h 986"/>
                <a:gd name="T10" fmla="*/ 35 w 40"/>
                <a:gd name="T11" fmla="*/ 133 h 986"/>
                <a:gd name="T12" fmla="*/ 38 w 40"/>
                <a:gd name="T13" fmla="*/ 107 h 986"/>
                <a:gd name="T14" fmla="*/ 33 w 40"/>
                <a:gd name="T15" fmla="*/ 128 h 986"/>
                <a:gd name="T16" fmla="*/ 33 w 40"/>
                <a:gd name="T17" fmla="*/ 130 h 986"/>
                <a:gd name="T18" fmla="*/ 35 w 40"/>
                <a:gd name="T19" fmla="*/ 111 h 986"/>
                <a:gd name="T20" fmla="*/ 38 w 40"/>
                <a:gd name="T21" fmla="*/ 107 h 986"/>
                <a:gd name="T22" fmla="*/ 38 w 40"/>
                <a:gd name="T23" fmla="*/ 88 h 986"/>
                <a:gd name="T24" fmla="*/ 33 w 40"/>
                <a:gd name="T25" fmla="*/ 102 h 986"/>
                <a:gd name="T26" fmla="*/ 33 w 40"/>
                <a:gd name="T27" fmla="*/ 107 h 986"/>
                <a:gd name="T28" fmla="*/ 38 w 40"/>
                <a:gd name="T29" fmla="*/ 88 h 986"/>
                <a:gd name="T30" fmla="*/ 38 w 40"/>
                <a:gd name="T31" fmla="*/ 88 h 986"/>
                <a:gd name="T32" fmla="*/ 40 w 40"/>
                <a:gd name="T33" fmla="*/ 0 h 986"/>
                <a:gd name="T34" fmla="*/ 40 w 40"/>
                <a:gd name="T35" fmla="*/ 0 h 986"/>
                <a:gd name="T36" fmla="*/ 40 w 40"/>
                <a:gd name="T37" fmla="*/ 0 h 986"/>
                <a:gd name="T38" fmla="*/ 40 w 40"/>
                <a:gd name="T39" fmla="*/ 0 h 986"/>
                <a:gd name="T40" fmla="*/ 40 w 40"/>
                <a:gd name="T41" fmla="*/ 0 h 986"/>
                <a:gd name="T42" fmla="*/ 38 w 40"/>
                <a:gd name="T43" fmla="*/ 24 h 986"/>
                <a:gd name="T44" fmla="*/ 35 w 40"/>
                <a:gd name="T45" fmla="*/ 71 h 986"/>
                <a:gd name="T46" fmla="*/ 38 w 40"/>
                <a:gd name="T47" fmla="*/ 55 h 986"/>
                <a:gd name="T48" fmla="*/ 40 w 40"/>
                <a:gd name="T49" fmla="*/ 0 h 986"/>
                <a:gd name="T50" fmla="*/ 40 w 40"/>
                <a:gd name="T51" fmla="*/ 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986">
                  <a:moveTo>
                    <a:pt x="35" y="133"/>
                  </a:moveTo>
                  <a:lnTo>
                    <a:pt x="33" y="152"/>
                  </a:lnTo>
                  <a:lnTo>
                    <a:pt x="2" y="863"/>
                  </a:lnTo>
                  <a:lnTo>
                    <a:pt x="0" y="986"/>
                  </a:lnTo>
                  <a:lnTo>
                    <a:pt x="2" y="929"/>
                  </a:lnTo>
                  <a:lnTo>
                    <a:pt x="35" y="133"/>
                  </a:lnTo>
                  <a:moveTo>
                    <a:pt x="38" y="107"/>
                  </a:moveTo>
                  <a:lnTo>
                    <a:pt x="33" y="128"/>
                  </a:lnTo>
                  <a:lnTo>
                    <a:pt x="33" y="130"/>
                  </a:lnTo>
                  <a:lnTo>
                    <a:pt x="35" y="111"/>
                  </a:lnTo>
                  <a:lnTo>
                    <a:pt x="38" y="107"/>
                  </a:lnTo>
                  <a:moveTo>
                    <a:pt x="38" y="88"/>
                  </a:moveTo>
                  <a:lnTo>
                    <a:pt x="33" y="102"/>
                  </a:lnTo>
                  <a:lnTo>
                    <a:pt x="33" y="107"/>
                  </a:lnTo>
                  <a:lnTo>
                    <a:pt x="38" y="88"/>
                  </a:lnTo>
                  <a:lnTo>
                    <a:pt x="38" y="88"/>
                  </a:lnTo>
                  <a:moveTo>
                    <a:pt x="40" y="0"/>
                  </a:moveTo>
                  <a:lnTo>
                    <a:pt x="40" y="0"/>
                  </a:lnTo>
                  <a:lnTo>
                    <a:pt x="40" y="0"/>
                  </a:lnTo>
                  <a:lnTo>
                    <a:pt x="40" y="0"/>
                  </a:lnTo>
                  <a:lnTo>
                    <a:pt x="40" y="0"/>
                  </a:lnTo>
                  <a:lnTo>
                    <a:pt x="38" y="24"/>
                  </a:lnTo>
                  <a:lnTo>
                    <a:pt x="35" y="71"/>
                  </a:lnTo>
                  <a:lnTo>
                    <a:pt x="38" y="55"/>
                  </a:lnTo>
                  <a:lnTo>
                    <a:pt x="40" y="0"/>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9" name="Freeform 7651">
              <a:extLst>
                <a:ext uri="{FF2B5EF4-FFF2-40B4-BE49-F238E27FC236}">
                  <a16:creationId xmlns:a16="http://schemas.microsoft.com/office/drawing/2014/main" id="{F6B441DE-0778-44BA-9BD3-60E0FA5006A5}"/>
                </a:ext>
              </a:extLst>
            </p:cNvPr>
            <p:cNvSpPr>
              <a:spLocks noEditPoints="1"/>
            </p:cNvSpPr>
            <p:nvPr/>
          </p:nvSpPr>
          <p:spPr bwMode="auto">
            <a:xfrm>
              <a:off x="2050415" y="4543426"/>
              <a:ext cx="906463" cy="1046163"/>
            </a:xfrm>
            <a:custGeom>
              <a:avLst/>
              <a:gdLst>
                <a:gd name="T0" fmla="*/ 0 w 571"/>
                <a:gd name="T1" fmla="*/ 659 h 659"/>
                <a:gd name="T2" fmla="*/ 0 w 571"/>
                <a:gd name="T3" fmla="*/ 659 h 659"/>
                <a:gd name="T4" fmla="*/ 0 w 571"/>
                <a:gd name="T5" fmla="*/ 659 h 659"/>
                <a:gd name="T6" fmla="*/ 50 w 571"/>
                <a:gd name="T7" fmla="*/ 606 h 659"/>
                <a:gd name="T8" fmla="*/ 123 w 571"/>
                <a:gd name="T9" fmla="*/ 514 h 659"/>
                <a:gd name="T10" fmla="*/ 50 w 571"/>
                <a:gd name="T11" fmla="*/ 604 h 659"/>
                <a:gd name="T12" fmla="*/ 123 w 571"/>
                <a:gd name="T13" fmla="*/ 514 h 659"/>
                <a:gd name="T14" fmla="*/ 126 w 571"/>
                <a:gd name="T15" fmla="*/ 512 h 659"/>
                <a:gd name="T16" fmla="*/ 140 w 571"/>
                <a:gd name="T17" fmla="*/ 502 h 659"/>
                <a:gd name="T18" fmla="*/ 204 w 571"/>
                <a:gd name="T19" fmla="*/ 422 h 659"/>
                <a:gd name="T20" fmla="*/ 142 w 571"/>
                <a:gd name="T21" fmla="*/ 497 h 659"/>
                <a:gd name="T22" fmla="*/ 204 w 571"/>
                <a:gd name="T23" fmla="*/ 422 h 659"/>
                <a:gd name="T24" fmla="*/ 209 w 571"/>
                <a:gd name="T25" fmla="*/ 417 h 659"/>
                <a:gd name="T26" fmla="*/ 218 w 571"/>
                <a:gd name="T27" fmla="*/ 412 h 659"/>
                <a:gd name="T28" fmla="*/ 259 w 571"/>
                <a:gd name="T29" fmla="*/ 360 h 659"/>
                <a:gd name="T30" fmla="*/ 221 w 571"/>
                <a:gd name="T31" fmla="*/ 410 h 659"/>
                <a:gd name="T32" fmla="*/ 259 w 571"/>
                <a:gd name="T33" fmla="*/ 360 h 659"/>
                <a:gd name="T34" fmla="*/ 261 w 571"/>
                <a:gd name="T35" fmla="*/ 355 h 659"/>
                <a:gd name="T36" fmla="*/ 275 w 571"/>
                <a:gd name="T37" fmla="*/ 346 h 659"/>
                <a:gd name="T38" fmla="*/ 282 w 571"/>
                <a:gd name="T39" fmla="*/ 332 h 659"/>
                <a:gd name="T40" fmla="*/ 278 w 571"/>
                <a:gd name="T41" fmla="*/ 341 h 659"/>
                <a:gd name="T42" fmla="*/ 282 w 571"/>
                <a:gd name="T43" fmla="*/ 332 h 659"/>
                <a:gd name="T44" fmla="*/ 294 w 571"/>
                <a:gd name="T45" fmla="*/ 320 h 659"/>
                <a:gd name="T46" fmla="*/ 287 w 571"/>
                <a:gd name="T47" fmla="*/ 332 h 659"/>
                <a:gd name="T48" fmla="*/ 313 w 571"/>
                <a:gd name="T49" fmla="*/ 298 h 659"/>
                <a:gd name="T50" fmla="*/ 301 w 571"/>
                <a:gd name="T51" fmla="*/ 315 h 659"/>
                <a:gd name="T52" fmla="*/ 313 w 571"/>
                <a:gd name="T53" fmla="*/ 298 h 659"/>
                <a:gd name="T54" fmla="*/ 315 w 571"/>
                <a:gd name="T55" fmla="*/ 294 h 659"/>
                <a:gd name="T56" fmla="*/ 330 w 571"/>
                <a:gd name="T57" fmla="*/ 284 h 659"/>
                <a:gd name="T58" fmla="*/ 339 w 571"/>
                <a:gd name="T59" fmla="*/ 268 h 659"/>
                <a:gd name="T60" fmla="*/ 332 w 571"/>
                <a:gd name="T61" fmla="*/ 279 h 659"/>
                <a:gd name="T62" fmla="*/ 339 w 571"/>
                <a:gd name="T63" fmla="*/ 268 h 659"/>
                <a:gd name="T64" fmla="*/ 346 w 571"/>
                <a:gd name="T65" fmla="*/ 258 h 659"/>
                <a:gd name="T66" fmla="*/ 351 w 571"/>
                <a:gd name="T67" fmla="*/ 258 h 659"/>
                <a:gd name="T68" fmla="*/ 353 w 571"/>
                <a:gd name="T69" fmla="*/ 251 h 659"/>
                <a:gd name="T70" fmla="*/ 353 w 571"/>
                <a:gd name="T71" fmla="*/ 256 h 659"/>
                <a:gd name="T72" fmla="*/ 353 w 571"/>
                <a:gd name="T73" fmla="*/ 251 h 659"/>
                <a:gd name="T74" fmla="*/ 353 w 571"/>
                <a:gd name="T75" fmla="*/ 249 h 659"/>
                <a:gd name="T76" fmla="*/ 389 w 571"/>
                <a:gd name="T77" fmla="*/ 213 h 659"/>
                <a:gd name="T78" fmla="*/ 401 w 571"/>
                <a:gd name="T79" fmla="*/ 196 h 659"/>
                <a:gd name="T80" fmla="*/ 391 w 571"/>
                <a:gd name="T81" fmla="*/ 211 h 659"/>
                <a:gd name="T82" fmla="*/ 401 w 571"/>
                <a:gd name="T83" fmla="*/ 196 h 659"/>
                <a:gd name="T84" fmla="*/ 403 w 571"/>
                <a:gd name="T85" fmla="*/ 192 h 659"/>
                <a:gd name="T86" fmla="*/ 405 w 571"/>
                <a:gd name="T87" fmla="*/ 194 h 659"/>
                <a:gd name="T88" fmla="*/ 529 w 571"/>
                <a:gd name="T89" fmla="*/ 47 h 659"/>
                <a:gd name="T90" fmla="*/ 413 w 571"/>
                <a:gd name="T91" fmla="*/ 187 h 659"/>
                <a:gd name="T92" fmla="*/ 529 w 571"/>
                <a:gd name="T93" fmla="*/ 47 h 659"/>
                <a:gd name="T94" fmla="*/ 545 w 571"/>
                <a:gd name="T95" fmla="*/ 28 h 659"/>
                <a:gd name="T96" fmla="*/ 562 w 571"/>
                <a:gd name="T97" fmla="*/ 14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1" h="659">
                  <a:moveTo>
                    <a:pt x="0" y="659"/>
                  </a:moveTo>
                  <a:lnTo>
                    <a:pt x="0" y="659"/>
                  </a:lnTo>
                  <a:lnTo>
                    <a:pt x="0" y="659"/>
                  </a:lnTo>
                  <a:lnTo>
                    <a:pt x="0" y="659"/>
                  </a:lnTo>
                  <a:close/>
                  <a:moveTo>
                    <a:pt x="48" y="604"/>
                  </a:moveTo>
                  <a:lnTo>
                    <a:pt x="0" y="659"/>
                  </a:lnTo>
                  <a:lnTo>
                    <a:pt x="19" y="640"/>
                  </a:lnTo>
                  <a:lnTo>
                    <a:pt x="50" y="606"/>
                  </a:lnTo>
                  <a:lnTo>
                    <a:pt x="48" y="604"/>
                  </a:lnTo>
                  <a:close/>
                  <a:moveTo>
                    <a:pt x="123" y="514"/>
                  </a:moveTo>
                  <a:lnTo>
                    <a:pt x="48" y="602"/>
                  </a:lnTo>
                  <a:lnTo>
                    <a:pt x="50" y="604"/>
                  </a:lnTo>
                  <a:lnTo>
                    <a:pt x="126" y="516"/>
                  </a:lnTo>
                  <a:lnTo>
                    <a:pt x="123" y="514"/>
                  </a:lnTo>
                  <a:close/>
                  <a:moveTo>
                    <a:pt x="135" y="500"/>
                  </a:moveTo>
                  <a:lnTo>
                    <a:pt x="126" y="512"/>
                  </a:lnTo>
                  <a:lnTo>
                    <a:pt x="128" y="514"/>
                  </a:lnTo>
                  <a:lnTo>
                    <a:pt x="140" y="502"/>
                  </a:lnTo>
                  <a:lnTo>
                    <a:pt x="135" y="500"/>
                  </a:lnTo>
                  <a:close/>
                  <a:moveTo>
                    <a:pt x="204" y="422"/>
                  </a:moveTo>
                  <a:lnTo>
                    <a:pt x="138" y="497"/>
                  </a:lnTo>
                  <a:lnTo>
                    <a:pt x="142" y="497"/>
                  </a:lnTo>
                  <a:lnTo>
                    <a:pt x="204" y="426"/>
                  </a:lnTo>
                  <a:lnTo>
                    <a:pt x="204" y="422"/>
                  </a:lnTo>
                  <a:close/>
                  <a:moveTo>
                    <a:pt x="216" y="410"/>
                  </a:moveTo>
                  <a:lnTo>
                    <a:pt x="209" y="417"/>
                  </a:lnTo>
                  <a:lnTo>
                    <a:pt x="209" y="422"/>
                  </a:lnTo>
                  <a:lnTo>
                    <a:pt x="218" y="412"/>
                  </a:lnTo>
                  <a:lnTo>
                    <a:pt x="216" y="410"/>
                  </a:lnTo>
                  <a:close/>
                  <a:moveTo>
                    <a:pt x="259" y="360"/>
                  </a:moveTo>
                  <a:lnTo>
                    <a:pt x="218" y="407"/>
                  </a:lnTo>
                  <a:lnTo>
                    <a:pt x="221" y="410"/>
                  </a:lnTo>
                  <a:lnTo>
                    <a:pt x="256" y="365"/>
                  </a:lnTo>
                  <a:lnTo>
                    <a:pt x="259" y="360"/>
                  </a:lnTo>
                  <a:close/>
                  <a:moveTo>
                    <a:pt x="275" y="341"/>
                  </a:moveTo>
                  <a:lnTo>
                    <a:pt x="261" y="355"/>
                  </a:lnTo>
                  <a:lnTo>
                    <a:pt x="263" y="360"/>
                  </a:lnTo>
                  <a:lnTo>
                    <a:pt x="275" y="346"/>
                  </a:lnTo>
                  <a:lnTo>
                    <a:pt x="275" y="341"/>
                  </a:lnTo>
                  <a:close/>
                  <a:moveTo>
                    <a:pt x="282" y="332"/>
                  </a:moveTo>
                  <a:lnTo>
                    <a:pt x="280" y="336"/>
                  </a:lnTo>
                  <a:lnTo>
                    <a:pt x="278" y="341"/>
                  </a:lnTo>
                  <a:lnTo>
                    <a:pt x="282" y="339"/>
                  </a:lnTo>
                  <a:lnTo>
                    <a:pt x="282" y="332"/>
                  </a:lnTo>
                  <a:close/>
                  <a:moveTo>
                    <a:pt x="299" y="320"/>
                  </a:moveTo>
                  <a:lnTo>
                    <a:pt x="294" y="320"/>
                  </a:lnTo>
                  <a:lnTo>
                    <a:pt x="287" y="324"/>
                  </a:lnTo>
                  <a:lnTo>
                    <a:pt x="287" y="332"/>
                  </a:lnTo>
                  <a:lnTo>
                    <a:pt x="299" y="320"/>
                  </a:lnTo>
                  <a:close/>
                  <a:moveTo>
                    <a:pt x="313" y="298"/>
                  </a:moveTo>
                  <a:lnTo>
                    <a:pt x="296" y="315"/>
                  </a:lnTo>
                  <a:lnTo>
                    <a:pt x="301" y="315"/>
                  </a:lnTo>
                  <a:lnTo>
                    <a:pt x="311" y="303"/>
                  </a:lnTo>
                  <a:lnTo>
                    <a:pt x="313" y="298"/>
                  </a:lnTo>
                  <a:close/>
                  <a:moveTo>
                    <a:pt x="330" y="277"/>
                  </a:moveTo>
                  <a:lnTo>
                    <a:pt x="315" y="294"/>
                  </a:lnTo>
                  <a:lnTo>
                    <a:pt x="315" y="298"/>
                  </a:lnTo>
                  <a:lnTo>
                    <a:pt x="330" y="284"/>
                  </a:lnTo>
                  <a:lnTo>
                    <a:pt x="330" y="277"/>
                  </a:lnTo>
                  <a:close/>
                  <a:moveTo>
                    <a:pt x="339" y="268"/>
                  </a:moveTo>
                  <a:lnTo>
                    <a:pt x="334" y="272"/>
                  </a:lnTo>
                  <a:lnTo>
                    <a:pt x="332" y="279"/>
                  </a:lnTo>
                  <a:lnTo>
                    <a:pt x="337" y="272"/>
                  </a:lnTo>
                  <a:lnTo>
                    <a:pt x="339" y="268"/>
                  </a:lnTo>
                  <a:close/>
                  <a:moveTo>
                    <a:pt x="349" y="256"/>
                  </a:moveTo>
                  <a:lnTo>
                    <a:pt x="346" y="258"/>
                  </a:lnTo>
                  <a:lnTo>
                    <a:pt x="346" y="265"/>
                  </a:lnTo>
                  <a:lnTo>
                    <a:pt x="351" y="258"/>
                  </a:lnTo>
                  <a:lnTo>
                    <a:pt x="349" y="256"/>
                  </a:lnTo>
                  <a:close/>
                  <a:moveTo>
                    <a:pt x="353" y="251"/>
                  </a:moveTo>
                  <a:lnTo>
                    <a:pt x="351" y="253"/>
                  </a:lnTo>
                  <a:lnTo>
                    <a:pt x="353" y="256"/>
                  </a:lnTo>
                  <a:lnTo>
                    <a:pt x="353" y="253"/>
                  </a:lnTo>
                  <a:lnTo>
                    <a:pt x="353" y="251"/>
                  </a:lnTo>
                  <a:close/>
                  <a:moveTo>
                    <a:pt x="389" y="208"/>
                  </a:moveTo>
                  <a:lnTo>
                    <a:pt x="353" y="249"/>
                  </a:lnTo>
                  <a:lnTo>
                    <a:pt x="356" y="251"/>
                  </a:lnTo>
                  <a:lnTo>
                    <a:pt x="389" y="213"/>
                  </a:lnTo>
                  <a:lnTo>
                    <a:pt x="389" y="208"/>
                  </a:lnTo>
                  <a:close/>
                  <a:moveTo>
                    <a:pt x="401" y="196"/>
                  </a:moveTo>
                  <a:lnTo>
                    <a:pt x="391" y="206"/>
                  </a:lnTo>
                  <a:lnTo>
                    <a:pt x="391" y="211"/>
                  </a:lnTo>
                  <a:lnTo>
                    <a:pt x="401" y="201"/>
                  </a:lnTo>
                  <a:lnTo>
                    <a:pt x="401" y="196"/>
                  </a:lnTo>
                  <a:close/>
                  <a:moveTo>
                    <a:pt x="405" y="189"/>
                  </a:moveTo>
                  <a:lnTo>
                    <a:pt x="403" y="192"/>
                  </a:lnTo>
                  <a:lnTo>
                    <a:pt x="403" y="196"/>
                  </a:lnTo>
                  <a:lnTo>
                    <a:pt x="405" y="194"/>
                  </a:lnTo>
                  <a:lnTo>
                    <a:pt x="405" y="189"/>
                  </a:lnTo>
                  <a:close/>
                  <a:moveTo>
                    <a:pt x="529" y="47"/>
                  </a:moveTo>
                  <a:lnTo>
                    <a:pt x="415" y="180"/>
                  </a:lnTo>
                  <a:lnTo>
                    <a:pt x="413" y="187"/>
                  </a:lnTo>
                  <a:lnTo>
                    <a:pt x="522" y="59"/>
                  </a:lnTo>
                  <a:lnTo>
                    <a:pt x="529" y="47"/>
                  </a:lnTo>
                  <a:close/>
                  <a:moveTo>
                    <a:pt x="571" y="0"/>
                  </a:moveTo>
                  <a:lnTo>
                    <a:pt x="545" y="28"/>
                  </a:lnTo>
                  <a:lnTo>
                    <a:pt x="541" y="40"/>
                  </a:lnTo>
                  <a:lnTo>
                    <a:pt x="562" y="14"/>
                  </a:lnTo>
                  <a:lnTo>
                    <a:pt x="571"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0" name="Freeform 7652">
              <a:extLst>
                <a:ext uri="{FF2B5EF4-FFF2-40B4-BE49-F238E27FC236}">
                  <a16:creationId xmlns:a16="http://schemas.microsoft.com/office/drawing/2014/main" id="{8CD7FB59-A048-43D9-81C4-007E3A5D5876}"/>
                </a:ext>
              </a:extLst>
            </p:cNvPr>
            <p:cNvSpPr>
              <a:spLocks noEditPoints="1"/>
            </p:cNvSpPr>
            <p:nvPr/>
          </p:nvSpPr>
          <p:spPr bwMode="auto">
            <a:xfrm>
              <a:off x="2050415" y="4543426"/>
              <a:ext cx="906463" cy="1046163"/>
            </a:xfrm>
            <a:custGeom>
              <a:avLst/>
              <a:gdLst>
                <a:gd name="T0" fmla="*/ 0 w 571"/>
                <a:gd name="T1" fmla="*/ 659 h 659"/>
                <a:gd name="T2" fmla="*/ 0 w 571"/>
                <a:gd name="T3" fmla="*/ 659 h 659"/>
                <a:gd name="T4" fmla="*/ 0 w 571"/>
                <a:gd name="T5" fmla="*/ 659 h 659"/>
                <a:gd name="T6" fmla="*/ 50 w 571"/>
                <a:gd name="T7" fmla="*/ 606 h 659"/>
                <a:gd name="T8" fmla="*/ 123 w 571"/>
                <a:gd name="T9" fmla="*/ 514 h 659"/>
                <a:gd name="T10" fmla="*/ 50 w 571"/>
                <a:gd name="T11" fmla="*/ 604 h 659"/>
                <a:gd name="T12" fmla="*/ 123 w 571"/>
                <a:gd name="T13" fmla="*/ 514 h 659"/>
                <a:gd name="T14" fmla="*/ 126 w 571"/>
                <a:gd name="T15" fmla="*/ 512 h 659"/>
                <a:gd name="T16" fmla="*/ 140 w 571"/>
                <a:gd name="T17" fmla="*/ 502 h 659"/>
                <a:gd name="T18" fmla="*/ 204 w 571"/>
                <a:gd name="T19" fmla="*/ 422 h 659"/>
                <a:gd name="T20" fmla="*/ 142 w 571"/>
                <a:gd name="T21" fmla="*/ 497 h 659"/>
                <a:gd name="T22" fmla="*/ 204 w 571"/>
                <a:gd name="T23" fmla="*/ 422 h 659"/>
                <a:gd name="T24" fmla="*/ 209 w 571"/>
                <a:gd name="T25" fmla="*/ 417 h 659"/>
                <a:gd name="T26" fmla="*/ 218 w 571"/>
                <a:gd name="T27" fmla="*/ 412 h 659"/>
                <a:gd name="T28" fmla="*/ 259 w 571"/>
                <a:gd name="T29" fmla="*/ 360 h 659"/>
                <a:gd name="T30" fmla="*/ 221 w 571"/>
                <a:gd name="T31" fmla="*/ 410 h 659"/>
                <a:gd name="T32" fmla="*/ 259 w 571"/>
                <a:gd name="T33" fmla="*/ 360 h 659"/>
                <a:gd name="T34" fmla="*/ 261 w 571"/>
                <a:gd name="T35" fmla="*/ 355 h 659"/>
                <a:gd name="T36" fmla="*/ 275 w 571"/>
                <a:gd name="T37" fmla="*/ 346 h 659"/>
                <a:gd name="T38" fmla="*/ 282 w 571"/>
                <a:gd name="T39" fmla="*/ 332 h 659"/>
                <a:gd name="T40" fmla="*/ 278 w 571"/>
                <a:gd name="T41" fmla="*/ 341 h 659"/>
                <a:gd name="T42" fmla="*/ 282 w 571"/>
                <a:gd name="T43" fmla="*/ 332 h 659"/>
                <a:gd name="T44" fmla="*/ 294 w 571"/>
                <a:gd name="T45" fmla="*/ 320 h 659"/>
                <a:gd name="T46" fmla="*/ 287 w 571"/>
                <a:gd name="T47" fmla="*/ 332 h 659"/>
                <a:gd name="T48" fmla="*/ 313 w 571"/>
                <a:gd name="T49" fmla="*/ 298 h 659"/>
                <a:gd name="T50" fmla="*/ 301 w 571"/>
                <a:gd name="T51" fmla="*/ 315 h 659"/>
                <a:gd name="T52" fmla="*/ 313 w 571"/>
                <a:gd name="T53" fmla="*/ 298 h 659"/>
                <a:gd name="T54" fmla="*/ 315 w 571"/>
                <a:gd name="T55" fmla="*/ 294 h 659"/>
                <a:gd name="T56" fmla="*/ 330 w 571"/>
                <a:gd name="T57" fmla="*/ 284 h 659"/>
                <a:gd name="T58" fmla="*/ 339 w 571"/>
                <a:gd name="T59" fmla="*/ 268 h 659"/>
                <a:gd name="T60" fmla="*/ 332 w 571"/>
                <a:gd name="T61" fmla="*/ 279 h 659"/>
                <a:gd name="T62" fmla="*/ 339 w 571"/>
                <a:gd name="T63" fmla="*/ 268 h 659"/>
                <a:gd name="T64" fmla="*/ 346 w 571"/>
                <a:gd name="T65" fmla="*/ 258 h 659"/>
                <a:gd name="T66" fmla="*/ 351 w 571"/>
                <a:gd name="T67" fmla="*/ 258 h 659"/>
                <a:gd name="T68" fmla="*/ 353 w 571"/>
                <a:gd name="T69" fmla="*/ 251 h 659"/>
                <a:gd name="T70" fmla="*/ 353 w 571"/>
                <a:gd name="T71" fmla="*/ 256 h 659"/>
                <a:gd name="T72" fmla="*/ 353 w 571"/>
                <a:gd name="T73" fmla="*/ 251 h 659"/>
                <a:gd name="T74" fmla="*/ 353 w 571"/>
                <a:gd name="T75" fmla="*/ 249 h 659"/>
                <a:gd name="T76" fmla="*/ 389 w 571"/>
                <a:gd name="T77" fmla="*/ 213 h 659"/>
                <a:gd name="T78" fmla="*/ 401 w 571"/>
                <a:gd name="T79" fmla="*/ 196 h 659"/>
                <a:gd name="T80" fmla="*/ 391 w 571"/>
                <a:gd name="T81" fmla="*/ 211 h 659"/>
                <a:gd name="T82" fmla="*/ 401 w 571"/>
                <a:gd name="T83" fmla="*/ 196 h 659"/>
                <a:gd name="T84" fmla="*/ 403 w 571"/>
                <a:gd name="T85" fmla="*/ 192 h 659"/>
                <a:gd name="T86" fmla="*/ 405 w 571"/>
                <a:gd name="T87" fmla="*/ 194 h 659"/>
                <a:gd name="T88" fmla="*/ 529 w 571"/>
                <a:gd name="T89" fmla="*/ 47 h 659"/>
                <a:gd name="T90" fmla="*/ 413 w 571"/>
                <a:gd name="T91" fmla="*/ 187 h 659"/>
                <a:gd name="T92" fmla="*/ 529 w 571"/>
                <a:gd name="T93" fmla="*/ 47 h 659"/>
                <a:gd name="T94" fmla="*/ 545 w 571"/>
                <a:gd name="T95" fmla="*/ 28 h 659"/>
                <a:gd name="T96" fmla="*/ 562 w 571"/>
                <a:gd name="T97" fmla="*/ 14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1" h="659">
                  <a:moveTo>
                    <a:pt x="0" y="659"/>
                  </a:moveTo>
                  <a:lnTo>
                    <a:pt x="0" y="659"/>
                  </a:lnTo>
                  <a:lnTo>
                    <a:pt x="0" y="659"/>
                  </a:lnTo>
                  <a:lnTo>
                    <a:pt x="0" y="659"/>
                  </a:lnTo>
                  <a:moveTo>
                    <a:pt x="48" y="604"/>
                  </a:moveTo>
                  <a:lnTo>
                    <a:pt x="0" y="659"/>
                  </a:lnTo>
                  <a:lnTo>
                    <a:pt x="19" y="640"/>
                  </a:lnTo>
                  <a:lnTo>
                    <a:pt x="50" y="606"/>
                  </a:lnTo>
                  <a:lnTo>
                    <a:pt x="48" y="604"/>
                  </a:lnTo>
                  <a:moveTo>
                    <a:pt x="123" y="514"/>
                  </a:moveTo>
                  <a:lnTo>
                    <a:pt x="48" y="602"/>
                  </a:lnTo>
                  <a:lnTo>
                    <a:pt x="50" y="604"/>
                  </a:lnTo>
                  <a:lnTo>
                    <a:pt x="126" y="516"/>
                  </a:lnTo>
                  <a:lnTo>
                    <a:pt x="123" y="514"/>
                  </a:lnTo>
                  <a:moveTo>
                    <a:pt x="135" y="500"/>
                  </a:moveTo>
                  <a:lnTo>
                    <a:pt x="126" y="512"/>
                  </a:lnTo>
                  <a:lnTo>
                    <a:pt x="128" y="514"/>
                  </a:lnTo>
                  <a:lnTo>
                    <a:pt x="140" y="502"/>
                  </a:lnTo>
                  <a:lnTo>
                    <a:pt x="135" y="500"/>
                  </a:lnTo>
                  <a:moveTo>
                    <a:pt x="204" y="422"/>
                  </a:moveTo>
                  <a:lnTo>
                    <a:pt x="138" y="497"/>
                  </a:lnTo>
                  <a:lnTo>
                    <a:pt x="142" y="497"/>
                  </a:lnTo>
                  <a:lnTo>
                    <a:pt x="204" y="426"/>
                  </a:lnTo>
                  <a:lnTo>
                    <a:pt x="204" y="422"/>
                  </a:lnTo>
                  <a:moveTo>
                    <a:pt x="216" y="410"/>
                  </a:moveTo>
                  <a:lnTo>
                    <a:pt x="209" y="417"/>
                  </a:lnTo>
                  <a:lnTo>
                    <a:pt x="209" y="422"/>
                  </a:lnTo>
                  <a:lnTo>
                    <a:pt x="218" y="412"/>
                  </a:lnTo>
                  <a:lnTo>
                    <a:pt x="216" y="410"/>
                  </a:lnTo>
                  <a:moveTo>
                    <a:pt x="259" y="360"/>
                  </a:moveTo>
                  <a:lnTo>
                    <a:pt x="218" y="407"/>
                  </a:lnTo>
                  <a:lnTo>
                    <a:pt x="221" y="410"/>
                  </a:lnTo>
                  <a:lnTo>
                    <a:pt x="256" y="365"/>
                  </a:lnTo>
                  <a:lnTo>
                    <a:pt x="259" y="360"/>
                  </a:lnTo>
                  <a:moveTo>
                    <a:pt x="275" y="341"/>
                  </a:moveTo>
                  <a:lnTo>
                    <a:pt x="261" y="355"/>
                  </a:lnTo>
                  <a:lnTo>
                    <a:pt x="263" y="360"/>
                  </a:lnTo>
                  <a:lnTo>
                    <a:pt x="275" y="346"/>
                  </a:lnTo>
                  <a:lnTo>
                    <a:pt x="275" y="341"/>
                  </a:lnTo>
                  <a:moveTo>
                    <a:pt x="282" y="332"/>
                  </a:moveTo>
                  <a:lnTo>
                    <a:pt x="280" y="336"/>
                  </a:lnTo>
                  <a:lnTo>
                    <a:pt x="278" y="341"/>
                  </a:lnTo>
                  <a:lnTo>
                    <a:pt x="282" y="339"/>
                  </a:lnTo>
                  <a:lnTo>
                    <a:pt x="282" y="332"/>
                  </a:lnTo>
                  <a:moveTo>
                    <a:pt x="299" y="320"/>
                  </a:moveTo>
                  <a:lnTo>
                    <a:pt x="294" y="320"/>
                  </a:lnTo>
                  <a:lnTo>
                    <a:pt x="287" y="324"/>
                  </a:lnTo>
                  <a:lnTo>
                    <a:pt x="287" y="332"/>
                  </a:lnTo>
                  <a:lnTo>
                    <a:pt x="299" y="320"/>
                  </a:lnTo>
                  <a:moveTo>
                    <a:pt x="313" y="298"/>
                  </a:moveTo>
                  <a:lnTo>
                    <a:pt x="296" y="315"/>
                  </a:lnTo>
                  <a:lnTo>
                    <a:pt x="301" y="315"/>
                  </a:lnTo>
                  <a:lnTo>
                    <a:pt x="311" y="303"/>
                  </a:lnTo>
                  <a:lnTo>
                    <a:pt x="313" y="298"/>
                  </a:lnTo>
                  <a:moveTo>
                    <a:pt x="330" y="277"/>
                  </a:moveTo>
                  <a:lnTo>
                    <a:pt x="315" y="294"/>
                  </a:lnTo>
                  <a:lnTo>
                    <a:pt x="315" y="298"/>
                  </a:lnTo>
                  <a:lnTo>
                    <a:pt x="330" y="284"/>
                  </a:lnTo>
                  <a:lnTo>
                    <a:pt x="330" y="277"/>
                  </a:lnTo>
                  <a:moveTo>
                    <a:pt x="339" y="268"/>
                  </a:moveTo>
                  <a:lnTo>
                    <a:pt x="334" y="272"/>
                  </a:lnTo>
                  <a:lnTo>
                    <a:pt x="332" y="279"/>
                  </a:lnTo>
                  <a:lnTo>
                    <a:pt x="337" y="272"/>
                  </a:lnTo>
                  <a:lnTo>
                    <a:pt x="339" y="268"/>
                  </a:lnTo>
                  <a:moveTo>
                    <a:pt x="349" y="256"/>
                  </a:moveTo>
                  <a:lnTo>
                    <a:pt x="346" y="258"/>
                  </a:lnTo>
                  <a:lnTo>
                    <a:pt x="346" y="265"/>
                  </a:lnTo>
                  <a:lnTo>
                    <a:pt x="351" y="258"/>
                  </a:lnTo>
                  <a:lnTo>
                    <a:pt x="349" y="256"/>
                  </a:lnTo>
                  <a:moveTo>
                    <a:pt x="353" y="251"/>
                  </a:moveTo>
                  <a:lnTo>
                    <a:pt x="351" y="253"/>
                  </a:lnTo>
                  <a:lnTo>
                    <a:pt x="353" y="256"/>
                  </a:lnTo>
                  <a:lnTo>
                    <a:pt x="353" y="253"/>
                  </a:lnTo>
                  <a:lnTo>
                    <a:pt x="353" y="251"/>
                  </a:lnTo>
                  <a:moveTo>
                    <a:pt x="389" y="208"/>
                  </a:moveTo>
                  <a:lnTo>
                    <a:pt x="353" y="249"/>
                  </a:lnTo>
                  <a:lnTo>
                    <a:pt x="356" y="251"/>
                  </a:lnTo>
                  <a:lnTo>
                    <a:pt x="389" y="213"/>
                  </a:lnTo>
                  <a:lnTo>
                    <a:pt x="389" y="208"/>
                  </a:lnTo>
                  <a:moveTo>
                    <a:pt x="401" y="196"/>
                  </a:moveTo>
                  <a:lnTo>
                    <a:pt x="391" y="206"/>
                  </a:lnTo>
                  <a:lnTo>
                    <a:pt x="391" y="211"/>
                  </a:lnTo>
                  <a:lnTo>
                    <a:pt x="401" y="201"/>
                  </a:lnTo>
                  <a:lnTo>
                    <a:pt x="401" y="196"/>
                  </a:lnTo>
                  <a:moveTo>
                    <a:pt x="405" y="189"/>
                  </a:moveTo>
                  <a:lnTo>
                    <a:pt x="403" y="192"/>
                  </a:lnTo>
                  <a:lnTo>
                    <a:pt x="403" y="196"/>
                  </a:lnTo>
                  <a:lnTo>
                    <a:pt x="405" y="194"/>
                  </a:lnTo>
                  <a:lnTo>
                    <a:pt x="405" y="189"/>
                  </a:lnTo>
                  <a:moveTo>
                    <a:pt x="529" y="47"/>
                  </a:moveTo>
                  <a:lnTo>
                    <a:pt x="415" y="180"/>
                  </a:lnTo>
                  <a:lnTo>
                    <a:pt x="413" y="187"/>
                  </a:lnTo>
                  <a:lnTo>
                    <a:pt x="522" y="59"/>
                  </a:lnTo>
                  <a:lnTo>
                    <a:pt x="529" y="47"/>
                  </a:lnTo>
                  <a:moveTo>
                    <a:pt x="571" y="0"/>
                  </a:moveTo>
                  <a:lnTo>
                    <a:pt x="545" y="28"/>
                  </a:lnTo>
                  <a:lnTo>
                    <a:pt x="541" y="40"/>
                  </a:lnTo>
                  <a:lnTo>
                    <a:pt x="562" y="14"/>
                  </a:lnTo>
                  <a:lnTo>
                    <a:pt x="5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1" name="Freeform 7657">
              <a:extLst>
                <a:ext uri="{FF2B5EF4-FFF2-40B4-BE49-F238E27FC236}">
                  <a16:creationId xmlns:a16="http://schemas.microsoft.com/office/drawing/2014/main" id="{CAEF8163-EDCE-4AFA-A3BD-9EA45D71E36E}"/>
                </a:ext>
              </a:extLst>
            </p:cNvPr>
            <p:cNvSpPr/>
            <p:nvPr/>
          </p:nvSpPr>
          <p:spPr bwMode="auto">
            <a:xfrm>
              <a:off x="2126615" y="5499101"/>
              <a:ext cx="3175" cy="6350"/>
            </a:xfrm>
            <a:custGeom>
              <a:avLst/>
              <a:gdLst>
                <a:gd name="T0" fmla="*/ 0 w 2"/>
                <a:gd name="T1" fmla="*/ 0 h 4"/>
                <a:gd name="T2" fmla="*/ 0 w 2"/>
                <a:gd name="T3" fmla="*/ 2 h 4"/>
                <a:gd name="T4" fmla="*/ 2 w 2"/>
                <a:gd name="T5" fmla="*/ 4 h 4"/>
                <a:gd name="T6" fmla="*/ 2 w 2"/>
                <a:gd name="T7" fmla="*/ 2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lnTo>
                    <a:pt x="0" y="2"/>
                  </a:lnTo>
                  <a:lnTo>
                    <a:pt x="2" y="4"/>
                  </a:lnTo>
                  <a:lnTo>
                    <a:pt x="2" y="2"/>
                  </a:lnTo>
                  <a:lnTo>
                    <a:pt x="0"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2" name="Freeform 7658">
              <a:extLst>
                <a:ext uri="{FF2B5EF4-FFF2-40B4-BE49-F238E27FC236}">
                  <a16:creationId xmlns:a16="http://schemas.microsoft.com/office/drawing/2014/main" id="{A4F4532E-1A58-4D9D-9E2E-73EF7A9118DE}"/>
                </a:ext>
              </a:extLst>
            </p:cNvPr>
            <p:cNvSpPr/>
            <p:nvPr/>
          </p:nvSpPr>
          <p:spPr bwMode="auto">
            <a:xfrm>
              <a:off x="2126615" y="5499101"/>
              <a:ext cx="3175" cy="6350"/>
            </a:xfrm>
            <a:custGeom>
              <a:avLst/>
              <a:gdLst>
                <a:gd name="T0" fmla="*/ 0 w 2"/>
                <a:gd name="T1" fmla="*/ 0 h 4"/>
                <a:gd name="T2" fmla="*/ 0 w 2"/>
                <a:gd name="T3" fmla="*/ 2 h 4"/>
                <a:gd name="T4" fmla="*/ 2 w 2"/>
                <a:gd name="T5" fmla="*/ 4 h 4"/>
                <a:gd name="T6" fmla="*/ 2 w 2"/>
                <a:gd name="T7" fmla="*/ 2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lnTo>
                    <a:pt x="0" y="2"/>
                  </a:lnTo>
                  <a:lnTo>
                    <a:pt x="2" y="4"/>
                  </a:lnTo>
                  <a:lnTo>
                    <a:pt x="2"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3" name="Freeform 7761">
              <a:extLst>
                <a:ext uri="{FF2B5EF4-FFF2-40B4-BE49-F238E27FC236}">
                  <a16:creationId xmlns:a16="http://schemas.microsoft.com/office/drawing/2014/main" id="{012D8F59-E137-4A1D-92FE-C5FE5953E58F}"/>
                </a:ext>
              </a:extLst>
            </p:cNvPr>
            <p:cNvSpPr/>
            <p:nvPr/>
          </p:nvSpPr>
          <p:spPr bwMode="auto">
            <a:xfrm>
              <a:off x="2050415" y="5559426"/>
              <a:ext cx="30163" cy="30163"/>
            </a:xfrm>
            <a:custGeom>
              <a:avLst/>
              <a:gdLst>
                <a:gd name="T0" fmla="*/ 19 w 19"/>
                <a:gd name="T1" fmla="*/ 0 h 19"/>
                <a:gd name="T2" fmla="*/ 0 w 19"/>
                <a:gd name="T3" fmla="*/ 19 h 19"/>
                <a:gd name="T4" fmla="*/ 0 w 19"/>
                <a:gd name="T5" fmla="*/ 19 h 19"/>
                <a:gd name="T6" fmla="*/ 0 w 19"/>
                <a:gd name="T7" fmla="*/ 19 h 19"/>
                <a:gd name="T8" fmla="*/ 0 w 19"/>
                <a:gd name="T9" fmla="*/ 19 h 19"/>
                <a:gd name="T10" fmla="*/ 0 w 19"/>
                <a:gd name="T11" fmla="*/ 16 h 19"/>
                <a:gd name="T12" fmla="*/ 7 w 19"/>
                <a:gd name="T13" fmla="*/ 14 h 19"/>
                <a:gd name="T14" fmla="*/ 19 w 19"/>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9">
                  <a:moveTo>
                    <a:pt x="19" y="0"/>
                  </a:moveTo>
                  <a:lnTo>
                    <a:pt x="0" y="19"/>
                  </a:lnTo>
                  <a:lnTo>
                    <a:pt x="0" y="19"/>
                  </a:lnTo>
                  <a:lnTo>
                    <a:pt x="0" y="19"/>
                  </a:lnTo>
                  <a:lnTo>
                    <a:pt x="0" y="19"/>
                  </a:lnTo>
                  <a:lnTo>
                    <a:pt x="0" y="16"/>
                  </a:lnTo>
                  <a:lnTo>
                    <a:pt x="7" y="14"/>
                  </a:lnTo>
                  <a:lnTo>
                    <a:pt x="19"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4" name="Freeform 7762">
              <a:extLst>
                <a:ext uri="{FF2B5EF4-FFF2-40B4-BE49-F238E27FC236}">
                  <a16:creationId xmlns:a16="http://schemas.microsoft.com/office/drawing/2014/main" id="{1897C519-3852-442F-9CF5-BBCE0DD7F959}"/>
                </a:ext>
              </a:extLst>
            </p:cNvPr>
            <p:cNvSpPr/>
            <p:nvPr/>
          </p:nvSpPr>
          <p:spPr bwMode="auto">
            <a:xfrm>
              <a:off x="2050415" y="5559426"/>
              <a:ext cx="30163" cy="30163"/>
            </a:xfrm>
            <a:custGeom>
              <a:avLst/>
              <a:gdLst>
                <a:gd name="T0" fmla="*/ 19 w 19"/>
                <a:gd name="T1" fmla="*/ 0 h 19"/>
                <a:gd name="T2" fmla="*/ 0 w 19"/>
                <a:gd name="T3" fmla="*/ 19 h 19"/>
                <a:gd name="T4" fmla="*/ 0 w 19"/>
                <a:gd name="T5" fmla="*/ 19 h 19"/>
                <a:gd name="T6" fmla="*/ 0 w 19"/>
                <a:gd name="T7" fmla="*/ 19 h 19"/>
                <a:gd name="T8" fmla="*/ 0 w 19"/>
                <a:gd name="T9" fmla="*/ 19 h 19"/>
                <a:gd name="T10" fmla="*/ 0 w 19"/>
                <a:gd name="T11" fmla="*/ 16 h 19"/>
                <a:gd name="T12" fmla="*/ 7 w 19"/>
                <a:gd name="T13" fmla="*/ 14 h 19"/>
                <a:gd name="T14" fmla="*/ 19 w 19"/>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9">
                  <a:moveTo>
                    <a:pt x="19" y="0"/>
                  </a:moveTo>
                  <a:lnTo>
                    <a:pt x="0" y="19"/>
                  </a:lnTo>
                  <a:lnTo>
                    <a:pt x="0" y="19"/>
                  </a:lnTo>
                  <a:lnTo>
                    <a:pt x="0" y="19"/>
                  </a:lnTo>
                  <a:lnTo>
                    <a:pt x="0" y="19"/>
                  </a:lnTo>
                  <a:lnTo>
                    <a:pt x="0" y="16"/>
                  </a:lnTo>
                  <a:lnTo>
                    <a:pt x="7" y="14"/>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5" name="Freeform 7763">
              <a:extLst>
                <a:ext uri="{FF2B5EF4-FFF2-40B4-BE49-F238E27FC236}">
                  <a16:creationId xmlns:a16="http://schemas.microsoft.com/office/drawing/2014/main" id="{8FF81821-230F-4679-BA1F-A9644AC3C096}"/>
                </a:ext>
              </a:extLst>
            </p:cNvPr>
            <p:cNvSpPr/>
            <p:nvPr/>
          </p:nvSpPr>
          <p:spPr bwMode="auto">
            <a:xfrm>
              <a:off x="2050415" y="5581651"/>
              <a:ext cx="11113" cy="7938"/>
            </a:xfrm>
            <a:custGeom>
              <a:avLst/>
              <a:gdLst>
                <a:gd name="T0" fmla="*/ 7 w 7"/>
                <a:gd name="T1" fmla="*/ 0 h 5"/>
                <a:gd name="T2" fmla="*/ 0 w 7"/>
                <a:gd name="T3" fmla="*/ 2 h 5"/>
                <a:gd name="T4" fmla="*/ 0 w 7"/>
                <a:gd name="T5" fmla="*/ 5 h 5"/>
                <a:gd name="T6" fmla="*/ 0 w 7"/>
                <a:gd name="T7" fmla="*/ 5 h 5"/>
                <a:gd name="T8" fmla="*/ 0 w 7"/>
                <a:gd name="T9" fmla="*/ 2 h 5"/>
                <a:gd name="T10" fmla="*/ 3 w 7"/>
                <a:gd name="T11" fmla="*/ 5 h 5"/>
                <a:gd name="T12" fmla="*/ 7 w 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7" y="0"/>
                  </a:moveTo>
                  <a:lnTo>
                    <a:pt x="0" y="2"/>
                  </a:lnTo>
                  <a:lnTo>
                    <a:pt x="0" y="5"/>
                  </a:lnTo>
                  <a:lnTo>
                    <a:pt x="0" y="5"/>
                  </a:lnTo>
                  <a:lnTo>
                    <a:pt x="0" y="2"/>
                  </a:lnTo>
                  <a:lnTo>
                    <a:pt x="3" y="5"/>
                  </a:lnTo>
                  <a:lnTo>
                    <a:pt x="7" y="0"/>
                  </a:lnTo>
                  <a:close/>
                </a:path>
              </a:pathLst>
            </a:custGeom>
            <a:solidFill>
              <a:srgbClr val="10101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6" name="Freeform 7764">
              <a:extLst>
                <a:ext uri="{FF2B5EF4-FFF2-40B4-BE49-F238E27FC236}">
                  <a16:creationId xmlns:a16="http://schemas.microsoft.com/office/drawing/2014/main" id="{7D95418B-B782-4268-B53C-647325FBFEC3}"/>
                </a:ext>
              </a:extLst>
            </p:cNvPr>
            <p:cNvSpPr/>
            <p:nvPr/>
          </p:nvSpPr>
          <p:spPr bwMode="auto">
            <a:xfrm>
              <a:off x="2050415" y="5581651"/>
              <a:ext cx="11113" cy="7938"/>
            </a:xfrm>
            <a:custGeom>
              <a:avLst/>
              <a:gdLst>
                <a:gd name="T0" fmla="*/ 7 w 7"/>
                <a:gd name="T1" fmla="*/ 0 h 5"/>
                <a:gd name="T2" fmla="*/ 0 w 7"/>
                <a:gd name="T3" fmla="*/ 2 h 5"/>
                <a:gd name="T4" fmla="*/ 0 w 7"/>
                <a:gd name="T5" fmla="*/ 5 h 5"/>
                <a:gd name="T6" fmla="*/ 0 w 7"/>
                <a:gd name="T7" fmla="*/ 5 h 5"/>
                <a:gd name="T8" fmla="*/ 0 w 7"/>
                <a:gd name="T9" fmla="*/ 2 h 5"/>
                <a:gd name="T10" fmla="*/ 3 w 7"/>
                <a:gd name="T11" fmla="*/ 5 h 5"/>
                <a:gd name="T12" fmla="*/ 7 w 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7" y="0"/>
                  </a:moveTo>
                  <a:lnTo>
                    <a:pt x="0" y="2"/>
                  </a:lnTo>
                  <a:lnTo>
                    <a:pt x="0" y="5"/>
                  </a:lnTo>
                  <a:lnTo>
                    <a:pt x="0" y="5"/>
                  </a:lnTo>
                  <a:lnTo>
                    <a:pt x="0" y="2"/>
                  </a:lnTo>
                  <a:lnTo>
                    <a:pt x="3" y="5"/>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7" name="Freeform 7765">
              <a:extLst>
                <a:ext uri="{FF2B5EF4-FFF2-40B4-BE49-F238E27FC236}">
                  <a16:creationId xmlns:a16="http://schemas.microsoft.com/office/drawing/2014/main" id="{581405C3-BA9E-4689-A5F9-F7CBC0454967}"/>
                </a:ext>
              </a:extLst>
            </p:cNvPr>
            <p:cNvSpPr/>
            <p:nvPr/>
          </p:nvSpPr>
          <p:spPr bwMode="auto">
            <a:xfrm>
              <a:off x="2050415" y="5584826"/>
              <a:ext cx="4763" cy="4763"/>
            </a:xfrm>
            <a:custGeom>
              <a:avLst/>
              <a:gdLst>
                <a:gd name="T0" fmla="*/ 0 w 3"/>
                <a:gd name="T1" fmla="*/ 0 h 3"/>
                <a:gd name="T2" fmla="*/ 0 w 3"/>
                <a:gd name="T3" fmla="*/ 3 h 3"/>
                <a:gd name="T4" fmla="*/ 3 w 3"/>
                <a:gd name="T5" fmla="*/ 3 h 3"/>
                <a:gd name="T6" fmla="*/ 3 w 3"/>
                <a:gd name="T7" fmla="*/ 3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lnTo>
                    <a:pt x="0" y="3"/>
                  </a:lnTo>
                  <a:lnTo>
                    <a:pt x="3" y="3"/>
                  </a:lnTo>
                  <a:lnTo>
                    <a:pt x="3" y="3"/>
                  </a:lnTo>
                  <a:lnTo>
                    <a:pt x="0" y="0"/>
                  </a:lnTo>
                  <a:close/>
                </a:path>
              </a:pathLst>
            </a:custGeom>
            <a:solidFill>
              <a:srgbClr val="0606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8" name="Freeform 7766">
              <a:extLst>
                <a:ext uri="{FF2B5EF4-FFF2-40B4-BE49-F238E27FC236}">
                  <a16:creationId xmlns:a16="http://schemas.microsoft.com/office/drawing/2014/main" id="{B5EED6DA-4376-4437-8B58-FD8318B1959B}"/>
                </a:ext>
              </a:extLst>
            </p:cNvPr>
            <p:cNvSpPr/>
            <p:nvPr/>
          </p:nvSpPr>
          <p:spPr bwMode="auto">
            <a:xfrm>
              <a:off x="2050415" y="5584826"/>
              <a:ext cx="4763" cy="4763"/>
            </a:xfrm>
            <a:custGeom>
              <a:avLst/>
              <a:gdLst>
                <a:gd name="T0" fmla="*/ 0 w 3"/>
                <a:gd name="T1" fmla="*/ 0 h 3"/>
                <a:gd name="T2" fmla="*/ 0 w 3"/>
                <a:gd name="T3" fmla="*/ 3 h 3"/>
                <a:gd name="T4" fmla="*/ 3 w 3"/>
                <a:gd name="T5" fmla="*/ 3 h 3"/>
                <a:gd name="T6" fmla="*/ 3 w 3"/>
                <a:gd name="T7" fmla="*/ 3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lnTo>
                    <a:pt x="0" y="3"/>
                  </a:lnTo>
                  <a:lnTo>
                    <a:pt x="3" y="3"/>
                  </a:lnTo>
                  <a:lnTo>
                    <a:pt x="3"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9" name="Freeform 8077">
              <a:extLst>
                <a:ext uri="{FF2B5EF4-FFF2-40B4-BE49-F238E27FC236}">
                  <a16:creationId xmlns:a16="http://schemas.microsoft.com/office/drawing/2014/main" id="{98CA4782-CA0D-47F2-B1AA-71E2C3759D0F}"/>
                </a:ext>
              </a:extLst>
            </p:cNvPr>
            <p:cNvSpPr>
              <a:spLocks noEditPoints="1"/>
            </p:cNvSpPr>
            <p:nvPr/>
          </p:nvSpPr>
          <p:spPr bwMode="auto">
            <a:xfrm>
              <a:off x="2983865" y="4527551"/>
              <a:ext cx="2320925" cy="1087438"/>
            </a:xfrm>
            <a:custGeom>
              <a:avLst/>
              <a:gdLst>
                <a:gd name="T0" fmla="*/ 855 w 1462"/>
                <a:gd name="T1" fmla="*/ 403 h 685"/>
                <a:gd name="T2" fmla="*/ 1462 w 1462"/>
                <a:gd name="T3" fmla="*/ 685 h 685"/>
                <a:gd name="T4" fmla="*/ 1462 w 1462"/>
                <a:gd name="T5" fmla="*/ 685 h 685"/>
                <a:gd name="T6" fmla="*/ 813 w 1462"/>
                <a:gd name="T7" fmla="*/ 379 h 685"/>
                <a:gd name="T8" fmla="*/ 851 w 1462"/>
                <a:gd name="T9" fmla="*/ 401 h 685"/>
                <a:gd name="T10" fmla="*/ 813 w 1462"/>
                <a:gd name="T11" fmla="*/ 379 h 685"/>
                <a:gd name="T12" fmla="*/ 753 w 1462"/>
                <a:gd name="T13" fmla="*/ 356 h 685"/>
                <a:gd name="T14" fmla="*/ 808 w 1462"/>
                <a:gd name="T15" fmla="*/ 377 h 685"/>
                <a:gd name="T16" fmla="*/ 737 w 1462"/>
                <a:gd name="T17" fmla="*/ 344 h 685"/>
                <a:gd name="T18" fmla="*/ 749 w 1462"/>
                <a:gd name="T19" fmla="*/ 353 h 685"/>
                <a:gd name="T20" fmla="*/ 737 w 1462"/>
                <a:gd name="T21" fmla="*/ 344 h 685"/>
                <a:gd name="T22" fmla="*/ 727 w 1462"/>
                <a:gd name="T23" fmla="*/ 344 h 685"/>
                <a:gd name="T24" fmla="*/ 689 w 1462"/>
                <a:gd name="T25" fmla="*/ 323 h 685"/>
                <a:gd name="T26" fmla="*/ 678 w 1462"/>
                <a:gd name="T27" fmla="*/ 318 h 685"/>
                <a:gd name="T28" fmla="*/ 678 w 1462"/>
                <a:gd name="T29" fmla="*/ 320 h 685"/>
                <a:gd name="T30" fmla="*/ 678 w 1462"/>
                <a:gd name="T31" fmla="*/ 318 h 685"/>
                <a:gd name="T32" fmla="*/ 642 w 1462"/>
                <a:gd name="T33" fmla="*/ 304 h 685"/>
                <a:gd name="T34" fmla="*/ 673 w 1462"/>
                <a:gd name="T35" fmla="*/ 313 h 685"/>
                <a:gd name="T36" fmla="*/ 604 w 1462"/>
                <a:gd name="T37" fmla="*/ 282 h 685"/>
                <a:gd name="T38" fmla="*/ 637 w 1462"/>
                <a:gd name="T39" fmla="*/ 301 h 685"/>
                <a:gd name="T40" fmla="*/ 604 w 1462"/>
                <a:gd name="T41" fmla="*/ 282 h 685"/>
                <a:gd name="T42" fmla="*/ 590 w 1462"/>
                <a:gd name="T43" fmla="*/ 278 h 685"/>
                <a:gd name="T44" fmla="*/ 599 w 1462"/>
                <a:gd name="T45" fmla="*/ 280 h 685"/>
                <a:gd name="T46" fmla="*/ 561 w 1462"/>
                <a:gd name="T47" fmla="*/ 263 h 685"/>
                <a:gd name="T48" fmla="*/ 585 w 1462"/>
                <a:gd name="T49" fmla="*/ 278 h 685"/>
                <a:gd name="T50" fmla="*/ 561 w 1462"/>
                <a:gd name="T51" fmla="*/ 263 h 685"/>
                <a:gd name="T52" fmla="*/ 481 w 1462"/>
                <a:gd name="T53" fmla="*/ 228 h 685"/>
                <a:gd name="T54" fmla="*/ 557 w 1462"/>
                <a:gd name="T55" fmla="*/ 261 h 685"/>
                <a:gd name="T56" fmla="*/ 448 w 1462"/>
                <a:gd name="T57" fmla="*/ 209 h 685"/>
                <a:gd name="T58" fmla="*/ 479 w 1462"/>
                <a:gd name="T59" fmla="*/ 225 h 685"/>
                <a:gd name="T60" fmla="*/ 448 w 1462"/>
                <a:gd name="T61" fmla="*/ 209 h 685"/>
                <a:gd name="T62" fmla="*/ 372 w 1462"/>
                <a:gd name="T63" fmla="*/ 176 h 685"/>
                <a:gd name="T64" fmla="*/ 445 w 1462"/>
                <a:gd name="T65" fmla="*/ 206 h 685"/>
                <a:gd name="T66" fmla="*/ 370 w 1462"/>
                <a:gd name="T67" fmla="*/ 171 h 685"/>
                <a:gd name="T68" fmla="*/ 370 w 1462"/>
                <a:gd name="T69" fmla="*/ 176 h 685"/>
                <a:gd name="T70" fmla="*/ 370 w 1462"/>
                <a:gd name="T71" fmla="*/ 171 h 685"/>
                <a:gd name="T72" fmla="*/ 355 w 1462"/>
                <a:gd name="T73" fmla="*/ 169 h 685"/>
                <a:gd name="T74" fmla="*/ 367 w 1462"/>
                <a:gd name="T75" fmla="*/ 171 h 685"/>
                <a:gd name="T76" fmla="*/ 355 w 1462"/>
                <a:gd name="T77" fmla="*/ 164 h 685"/>
                <a:gd name="T78" fmla="*/ 351 w 1462"/>
                <a:gd name="T79" fmla="*/ 166 h 685"/>
                <a:gd name="T80" fmla="*/ 355 w 1462"/>
                <a:gd name="T81" fmla="*/ 164 h 685"/>
                <a:gd name="T82" fmla="*/ 194 w 1462"/>
                <a:gd name="T83" fmla="*/ 93 h 685"/>
                <a:gd name="T84" fmla="*/ 351 w 1462"/>
                <a:gd name="T85" fmla="*/ 164 h 685"/>
                <a:gd name="T86" fmla="*/ 187 w 1462"/>
                <a:gd name="T87" fmla="*/ 86 h 685"/>
                <a:gd name="T88" fmla="*/ 189 w 1462"/>
                <a:gd name="T89" fmla="*/ 90 h 685"/>
                <a:gd name="T90" fmla="*/ 187 w 1462"/>
                <a:gd name="T91" fmla="*/ 86 h 685"/>
                <a:gd name="T92" fmla="*/ 149 w 1462"/>
                <a:gd name="T93" fmla="*/ 71 h 685"/>
                <a:gd name="T94" fmla="*/ 185 w 1462"/>
                <a:gd name="T95" fmla="*/ 86 h 685"/>
                <a:gd name="T96" fmla="*/ 62 w 1462"/>
                <a:gd name="T97" fmla="*/ 26 h 685"/>
                <a:gd name="T98" fmla="*/ 147 w 1462"/>
                <a:gd name="T99" fmla="*/ 71 h 685"/>
                <a:gd name="T100" fmla="*/ 62 w 1462"/>
                <a:gd name="T101" fmla="*/ 26 h 685"/>
                <a:gd name="T102" fmla="*/ 52 w 1462"/>
                <a:gd name="T103" fmla="*/ 26 h 685"/>
                <a:gd name="T104" fmla="*/ 57 w 1462"/>
                <a:gd name="T105" fmla="*/ 24 h 685"/>
                <a:gd name="T106" fmla="*/ 0 w 1462"/>
                <a:gd name="T107" fmla="*/ 0 h 685"/>
                <a:gd name="T108" fmla="*/ 50 w 1462"/>
                <a:gd name="T109" fmla="*/ 24 h 685"/>
                <a:gd name="T110" fmla="*/ 31 w 1462"/>
                <a:gd name="T111" fmla="*/ 12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62" h="685">
                  <a:moveTo>
                    <a:pt x="860" y="403"/>
                  </a:moveTo>
                  <a:lnTo>
                    <a:pt x="855" y="403"/>
                  </a:lnTo>
                  <a:lnTo>
                    <a:pt x="1448" y="683"/>
                  </a:lnTo>
                  <a:lnTo>
                    <a:pt x="1462" y="685"/>
                  </a:lnTo>
                  <a:lnTo>
                    <a:pt x="1459" y="685"/>
                  </a:lnTo>
                  <a:lnTo>
                    <a:pt x="1462" y="685"/>
                  </a:lnTo>
                  <a:lnTo>
                    <a:pt x="860" y="403"/>
                  </a:lnTo>
                  <a:close/>
                  <a:moveTo>
                    <a:pt x="813" y="379"/>
                  </a:moveTo>
                  <a:lnTo>
                    <a:pt x="808" y="382"/>
                  </a:lnTo>
                  <a:lnTo>
                    <a:pt x="851" y="401"/>
                  </a:lnTo>
                  <a:lnTo>
                    <a:pt x="855" y="401"/>
                  </a:lnTo>
                  <a:lnTo>
                    <a:pt x="813" y="379"/>
                  </a:lnTo>
                  <a:close/>
                  <a:moveTo>
                    <a:pt x="758" y="353"/>
                  </a:moveTo>
                  <a:lnTo>
                    <a:pt x="753" y="356"/>
                  </a:lnTo>
                  <a:lnTo>
                    <a:pt x="803" y="379"/>
                  </a:lnTo>
                  <a:lnTo>
                    <a:pt x="808" y="377"/>
                  </a:lnTo>
                  <a:lnTo>
                    <a:pt x="758" y="353"/>
                  </a:lnTo>
                  <a:close/>
                  <a:moveTo>
                    <a:pt x="737" y="344"/>
                  </a:moveTo>
                  <a:lnTo>
                    <a:pt x="732" y="346"/>
                  </a:lnTo>
                  <a:lnTo>
                    <a:pt x="749" y="353"/>
                  </a:lnTo>
                  <a:lnTo>
                    <a:pt x="753" y="351"/>
                  </a:lnTo>
                  <a:lnTo>
                    <a:pt x="737" y="344"/>
                  </a:lnTo>
                  <a:close/>
                  <a:moveTo>
                    <a:pt x="682" y="323"/>
                  </a:moveTo>
                  <a:lnTo>
                    <a:pt x="727" y="344"/>
                  </a:lnTo>
                  <a:lnTo>
                    <a:pt x="732" y="342"/>
                  </a:lnTo>
                  <a:lnTo>
                    <a:pt x="689" y="323"/>
                  </a:lnTo>
                  <a:lnTo>
                    <a:pt x="682" y="323"/>
                  </a:lnTo>
                  <a:close/>
                  <a:moveTo>
                    <a:pt x="678" y="318"/>
                  </a:moveTo>
                  <a:lnTo>
                    <a:pt x="670" y="318"/>
                  </a:lnTo>
                  <a:lnTo>
                    <a:pt x="678" y="320"/>
                  </a:lnTo>
                  <a:lnTo>
                    <a:pt x="685" y="320"/>
                  </a:lnTo>
                  <a:lnTo>
                    <a:pt x="678" y="318"/>
                  </a:lnTo>
                  <a:close/>
                  <a:moveTo>
                    <a:pt x="649" y="304"/>
                  </a:moveTo>
                  <a:lnTo>
                    <a:pt x="642" y="304"/>
                  </a:lnTo>
                  <a:lnTo>
                    <a:pt x="666" y="313"/>
                  </a:lnTo>
                  <a:lnTo>
                    <a:pt x="673" y="313"/>
                  </a:lnTo>
                  <a:lnTo>
                    <a:pt x="649" y="304"/>
                  </a:lnTo>
                  <a:close/>
                  <a:moveTo>
                    <a:pt x="604" y="282"/>
                  </a:moveTo>
                  <a:lnTo>
                    <a:pt x="599" y="282"/>
                  </a:lnTo>
                  <a:lnTo>
                    <a:pt x="637" y="301"/>
                  </a:lnTo>
                  <a:lnTo>
                    <a:pt x="644" y="301"/>
                  </a:lnTo>
                  <a:lnTo>
                    <a:pt x="604" y="282"/>
                  </a:lnTo>
                  <a:close/>
                  <a:moveTo>
                    <a:pt x="592" y="278"/>
                  </a:moveTo>
                  <a:lnTo>
                    <a:pt x="590" y="278"/>
                  </a:lnTo>
                  <a:lnTo>
                    <a:pt x="597" y="282"/>
                  </a:lnTo>
                  <a:lnTo>
                    <a:pt x="599" y="280"/>
                  </a:lnTo>
                  <a:lnTo>
                    <a:pt x="592" y="278"/>
                  </a:lnTo>
                  <a:close/>
                  <a:moveTo>
                    <a:pt x="561" y="263"/>
                  </a:moveTo>
                  <a:lnTo>
                    <a:pt x="557" y="263"/>
                  </a:lnTo>
                  <a:lnTo>
                    <a:pt x="585" y="278"/>
                  </a:lnTo>
                  <a:lnTo>
                    <a:pt x="590" y="275"/>
                  </a:lnTo>
                  <a:lnTo>
                    <a:pt x="561" y="263"/>
                  </a:lnTo>
                  <a:close/>
                  <a:moveTo>
                    <a:pt x="483" y="225"/>
                  </a:moveTo>
                  <a:lnTo>
                    <a:pt x="481" y="228"/>
                  </a:lnTo>
                  <a:lnTo>
                    <a:pt x="552" y="261"/>
                  </a:lnTo>
                  <a:lnTo>
                    <a:pt x="557" y="261"/>
                  </a:lnTo>
                  <a:lnTo>
                    <a:pt x="483" y="225"/>
                  </a:lnTo>
                  <a:close/>
                  <a:moveTo>
                    <a:pt x="448" y="209"/>
                  </a:moveTo>
                  <a:lnTo>
                    <a:pt x="445" y="211"/>
                  </a:lnTo>
                  <a:lnTo>
                    <a:pt x="479" y="225"/>
                  </a:lnTo>
                  <a:lnTo>
                    <a:pt x="481" y="223"/>
                  </a:lnTo>
                  <a:lnTo>
                    <a:pt x="448" y="209"/>
                  </a:lnTo>
                  <a:close/>
                  <a:moveTo>
                    <a:pt x="374" y="173"/>
                  </a:moveTo>
                  <a:lnTo>
                    <a:pt x="372" y="176"/>
                  </a:lnTo>
                  <a:lnTo>
                    <a:pt x="441" y="209"/>
                  </a:lnTo>
                  <a:lnTo>
                    <a:pt x="445" y="206"/>
                  </a:lnTo>
                  <a:lnTo>
                    <a:pt x="374" y="173"/>
                  </a:lnTo>
                  <a:close/>
                  <a:moveTo>
                    <a:pt x="370" y="171"/>
                  </a:moveTo>
                  <a:lnTo>
                    <a:pt x="367" y="173"/>
                  </a:lnTo>
                  <a:lnTo>
                    <a:pt x="370" y="176"/>
                  </a:lnTo>
                  <a:lnTo>
                    <a:pt x="372" y="173"/>
                  </a:lnTo>
                  <a:lnTo>
                    <a:pt x="370" y="171"/>
                  </a:lnTo>
                  <a:close/>
                  <a:moveTo>
                    <a:pt x="358" y="166"/>
                  </a:moveTo>
                  <a:lnTo>
                    <a:pt x="355" y="169"/>
                  </a:lnTo>
                  <a:lnTo>
                    <a:pt x="362" y="173"/>
                  </a:lnTo>
                  <a:lnTo>
                    <a:pt x="367" y="171"/>
                  </a:lnTo>
                  <a:lnTo>
                    <a:pt x="358" y="166"/>
                  </a:lnTo>
                  <a:close/>
                  <a:moveTo>
                    <a:pt x="355" y="164"/>
                  </a:moveTo>
                  <a:lnTo>
                    <a:pt x="351" y="166"/>
                  </a:lnTo>
                  <a:lnTo>
                    <a:pt x="351" y="166"/>
                  </a:lnTo>
                  <a:lnTo>
                    <a:pt x="355" y="164"/>
                  </a:lnTo>
                  <a:lnTo>
                    <a:pt x="355" y="164"/>
                  </a:lnTo>
                  <a:close/>
                  <a:moveTo>
                    <a:pt x="197" y="90"/>
                  </a:moveTo>
                  <a:lnTo>
                    <a:pt x="194" y="93"/>
                  </a:lnTo>
                  <a:lnTo>
                    <a:pt x="346" y="164"/>
                  </a:lnTo>
                  <a:lnTo>
                    <a:pt x="351" y="164"/>
                  </a:lnTo>
                  <a:lnTo>
                    <a:pt x="197" y="90"/>
                  </a:lnTo>
                  <a:close/>
                  <a:moveTo>
                    <a:pt x="187" y="86"/>
                  </a:moveTo>
                  <a:lnTo>
                    <a:pt x="185" y="88"/>
                  </a:lnTo>
                  <a:lnTo>
                    <a:pt x="189" y="90"/>
                  </a:lnTo>
                  <a:lnTo>
                    <a:pt x="192" y="88"/>
                  </a:lnTo>
                  <a:lnTo>
                    <a:pt x="187" y="86"/>
                  </a:lnTo>
                  <a:close/>
                  <a:moveTo>
                    <a:pt x="154" y="69"/>
                  </a:moveTo>
                  <a:lnTo>
                    <a:pt x="149" y="71"/>
                  </a:lnTo>
                  <a:lnTo>
                    <a:pt x="182" y="88"/>
                  </a:lnTo>
                  <a:lnTo>
                    <a:pt x="185" y="86"/>
                  </a:lnTo>
                  <a:lnTo>
                    <a:pt x="154" y="69"/>
                  </a:lnTo>
                  <a:close/>
                  <a:moveTo>
                    <a:pt x="62" y="26"/>
                  </a:moveTo>
                  <a:lnTo>
                    <a:pt x="59" y="29"/>
                  </a:lnTo>
                  <a:lnTo>
                    <a:pt x="147" y="71"/>
                  </a:lnTo>
                  <a:lnTo>
                    <a:pt x="149" y="69"/>
                  </a:lnTo>
                  <a:lnTo>
                    <a:pt x="62" y="26"/>
                  </a:lnTo>
                  <a:close/>
                  <a:moveTo>
                    <a:pt x="54" y="24"/>
                  </a:moveTo>
                  <a:lnTo>
                    <a:pt x="52" y="26"/>
                  </a:lnTo>
                  <a:lnTo>
                    <a:pt x="54" y="26"/>
                  </a:lnTo>
                  <a:lnTo>
                    <a:pt x="57" y="24"/>
                  </a:lnTo>
                  <a:lnTo>
                    <a:pt x="54" y="24"/>
                  </a:lnTo>
                  <a:close/>
                  <a:moveTo>
                    <a:pt x="0" y="0"/>
                  </a:moveTo>
                  <a:lnTo>
                    <a:pt x="0" y="3"/>
                  </a:lnTo>
                  <a:lnTo>
                    <a:pt x="50" y="24"/>
                  </a:lnTo>
                  <a:lnTo>
                    <a:pt x="52" y="22"/>
                  </a:lnTo>
                  <a:lnTo>
                    <a:pt x="31" y="12"/>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0" name="Freeform 8078">
              <a:extLst>
                <a:ext uri="{FF2B5EF4-FFF2-40B4-BE49-F238E27FC236}">
                  <a16:creationId xmlns:a16="http://schemas.microsoft.com/office/drawing/2014/main" id="{D722E99F-56B0-42EC-B9A6-90951B688013}"/>
                </a:ext>
              </a:extLst>
            </p:cNvPr>
            <p:cNvSpPr>
              <a:spLocks noEditPoints="1"/>
            </p:cNvSpPr>
            <p:nvPr/>
          </p:nvSpPr>
          <p:spPr bwMode="auto">
            <a:xfrm>
              <a:off x="2983865" y="4527551"/>
              <a:ext cx="2320925" cy="1087438"/>
            </a:xfrm>
            <a:custGeom>
              <a:avLst/>
              <a:gdLst>
                <a:gd name="T0" fmla="*/ 855 w 1462"/>
                <a:gd name="T1" fmla="*/ 403 h 685"/>
                <a:gd name="T2" fmla="*/ 1462 w 1462"/>
                <a:gd name="T3" fmla="*/ 685 h 685"/>
                <a:gd name="T4" fmla="*/ 1462 w 1462"/>
                <a:gd name="T5" fmla="*/ 685 h 685"/>
                <a:gd name="T6" fmla="*/ 813 w 1462"/>
                <a:gd name="T7" fmla="*/ 379 h 685"/>
                <a:gd name="T8" fmla="*/ 851 w 1462"/>
                <a:gd name="T9" fmla="*/ 401 h 685"/>
                <a:gd name="T10" fmla="*/ 813 w 1462"/>
                <a:gd name="T11" fmla="*/ 379 h 685"/>
                <a:gd name="T12" fmla="*/ 753 w 1462"/>
                <a:gd name="T13" fmla="*/ 356 h 685"/>
                <a:gd name="T14" fmla="*/ 808 w 1462"/>
                <a:gd name="T15" fmla="*/ 377 h 685"/>
                <a:gd name="T16" fmla="*/ 737 w 1462"/>
                <a:gd name="T17" fmla="*/ 344 h 685"/>
                <a:gd name="T18" fmla="*/ 749 w 1462"/>
                <a:gd name="T19" fmla="*/ 353 h 685"/>
                <a:gd name="T20" fmla="*/ 737 w 1462"/>
                <a:gd name="T21" fmla="*/ 344 h 685"/>
                <a:gd name="T22" fmla="*/ 727 w 1462"/>
                <a:gd name="T23" fmla="*/ 344 h 685"/>
                <a:gd name="T24" fmla="*/ 689 w 1462"/>
                <a:gd name="T25" fmla="*/ 323 h 685"/>
                <a:gd name="T26" fmla="*/ 678 w 1462"/>
                <a:gd name="T27" fmla="*/ 318 h 685"/>
                <a:gd name="T28" fmla="*/ 678 w 1462"/>
                <a:gd name="T29" fmla="*/ 320 h 685"/>
                <a:gd name="T30" fmla="*/ 678 w 1462"/>
                <a:gd name="T31" fmla="*/ 318 h 685"/>
                <a:gd name="T32" fmla="*/ 642 w 1462"/>
                <a:gd name="T33" fmla="*/ 304 h 685"/>
                <a:gd name="T34" fmla="*/ 673 w 1462"/>
                <a:gd name="T35" fmla="*/ 313 h 685"/>
                <a:gd name="T36" fmla="*/ 604 w 1462"/>
                <a:gd name="T37" fmla="*/ 282 h 685"/>
                <a:gd name="T38" fmla="*/ 637 w 1462"/>
                <a:gd name="T39" fmla="*/ 301 h 685"/>
                <a:gd name="T40" fmla="*/ 604 w 1462"/>
                <a:gd name="T41" fmla="*/ 282 h 685"/>
                <a:gd name="T42" fmla="*/ 590 w 1462"/>
                <a:gd name="T43" fmla="*/ 278 h 685"/>
                <a:gd name="T44" fmla="*/ 599 w 1462"/>
                <a:gd name="T45" fmla="*/ 280 h 685"/>
                <a:gd name="T46" fmla="*/ 561 w 1462"/>
                <a:gd name="T47" fmla="*/ 263 h 685"/>
                <a:gd name="T48" fmla="*/ 585 w 1462"/>
                <a:gd name="T49" fmla="*/ 278 h 685"/>
                <a:gd name="T50" fmla="*/ 561 w 1462"/>
                <a:gd name="T51" fmla="*/ 263 h 685"/>
                <a:gd name="T52" fmla="*/ 481 w 1462"/>
                <a:gd name="T53" fmla="*/ 228 h 685"/>
                <a:gd name="T54" fmla="*/ 557 w 1462"/>
                <a:gd name="T55" fmla="*/ 261 h 685"/>
                <a:gd name="T56" fmla="*/ 448 w 1462"/>
                <a:gd name="T57" fmla="*/ 209 h 685"/>
                <a:gd name="T58" fmla="*/ 479 w 1462"/>
                <a:gd name="T59" fmla="*/ 225 h 685"/>
                <a:gd name="T60" fmla="*/ 448 w 1462"/>
                <a:gd name="T61" fmla="*/ 209 h 685"/>
                <a:gd name="T62" fmla="*/ 372 w 1462"/>
                <a:gd name="T63" fmla="*/ 176 h 685"/>
                <a:gd name="T64" fmla="*/ 445 w 1462"/>
                <a:gd name="T65" fmla="*/ 206 h 685"/>
                <a:gd name="T66" fmla="*/ 370 w 1462"/>
                <a:gd name="T67" fmla="*/ 171 h 685"/>
                <a:gd name="T68" fmla="*/ 370 w 1462"/>
                <a:gd name="T69" fmla="*/ 176 h 685"/>
                <a:gd name="T70" fmla="*/ 370 w 1462"/>
                <a:gd name="T71" fmla="*/ 171 h 685"/>
                <a:gd name="T72" fmla="*/ 355 w 1462"/>
                <a:gd name="T73" fmla="*/ 169 h 685"/>
                <a:gd name="T74" fmla="*/ 367 w 1462"/>
                <a:gd name="T75" fmla="*/ 171 h 685"/>
                <a:gd name="T76" fmla="*/ 355 w 1462"/>
                <a:gd name="T77" fmla="*/ 164 h 685"/>
                <a:gd name="T78" fmla="*/ 351 w 1462"/>
                <a:gd name="T79" fmla="*/ 166 h 685"/>
                <a:gd name="T80" fmla="*/ 355 w 1462"/>
                <a:gd name="T81" fmla="*/ 164 h 685"/>
                <a:gd name="T82" fmla="*/ 194 w 1462"/>
                <a:gd name="T83" fmla="*/ 93 h 685"/>
                <a:gd name="T84" fmla="*/ 351 w 1462"/>
                <a:gd name="T85" fmla="*/ 164 h 685"/>
                <a:gd name="T86" fmla="*/ 187 w 1462"/>
                <a:gd name="T87" fmla="*/ 86 h 685"/>
                <a:gd name="T88" fmla="*/ 189 w 1462"/>
                <a:gd name="T89" fmla="*/ 90 h 685"/>
                <a:gd name="T90" fmla="*/ 187 w 1462"/>
                <a:gd name="T91" fmla="*/ 86 h 685"/>
                <a:gd name="T92" fmla="*/ 149 w 1462"/>
                <a:gd name="T93" fmla="*/ 71 h 685"/>
                <a:gd name="T94" fmla="*/ 185 w 1462"/>
                <a:gd name="T95" fmla="*/ 86 h 685"/>
                <a:gd name="T96" fmla="*/ 62 w 1462"/>
                <a:gd name="T97" fmla="*/ 26 h 685"/>
                <a:gd name="T98" fmla="*/ 147 w 1462"/>
                <a:gd name="T99" fmla="*/ 71 h 685"/>
                <a:gd name="T100" fmla="*/ 62 w 1462"/>
                <a:gd name="T101" fmla="*/ 26 h 685"/>
                <a:gd name="T102" fmla="*/ 52 w 1462"/>
                <a:gd name="T103" fmla="*/ 26 h 685"/>
                <a:gd name="T104" fmla="*/ 57 w 1462"/>
                <a:gd name="T105" fmla="*/ 24 h 685"/>
                <a:gd name="T106" fmla="*/ 0 w 1462"/>
                <a:gd name="T107" fmla="*/ 0 h 685"/>
                <a:gd name="T108" fmla="*/ 50 w 1462"/>
                <a:gd name="T109" fmla="*/ 24 h 685"/>
                <a:gd name="T110" fmla="*/ 31 w 1462"/>
                <a:gd name="T111" fmla="*/ 12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62" h="685">
                  <a:moveTo>
                    <a:pt x="860" y="403"/>
                  </a:moveTo>
                  <a:lnTo>
                    <a:pt x="855" y="403"/>
                  </a:lnTo>
                  <a:lnTo>
                    <a:pt x="1448" y="683"/>
                  </a:lnTo>
                  <a:lnTo>
                    <a:pt x="1462" y="685"/>
                  </a:lnTo>
                  <a:lnTo>
                    <a:pt x="1459" y="685"/>
                  </a:lnTo>
                  <a:lnTo>
                    <a:pt x="1462" y="685"/>
                  </a:lnTo>
                  <a:lnTo>
                    <a:pt x="860" y="403"/>
                  </a:lnTo>
                  <a:moveTo>
                    <a:pt x="813" y="379"/>
                  </a:moveTo>
                  <a:lnTo>
                    <a:pt x="808" y="382"/>
                  </a:lnTo>
                  <a:lnTo>
                    <a:pt x="851" y="401"/>
                  </a:lnTo>
                  <a:lnTo>
                    <a:pt x="855" y="401"/>
                  </a:lnTo>
                  <a:lnTo>
                    <a:pt x="813" y="379"/>
                  </a:lnTo>
                  <a:moveTo>
                    <a:pt x="758" y="353"/>
                  </a:moveTo>
                  <a:lnTo>
                    <a:pt x="753" y="356"/>
                  </a:lnTo>
                  <a:lnTo>
                    <a:pt x="803" y="379"/>
                  </a:lnTo>
                  <a:lnTo>
                    <a:pt x="808" y="377"/>
                  </a:lnTo>
                  <a:lnTo>
                    <a:pt x="758" y="353"/>
                  </a:lnTo>
                  <a:moveTo>
                    <a:pt x="737" y="344"/>
                  </a:moveTo>
                  <a:lnTo>
                    <a:pt x="732" y="346"/>
                  </a:lnTo>
                  <a:lnTo>
                    <a:pt x="749" y="353"/>
                  </a:lnTo>
                  <a:lnTo>
                    <a:pt x="753" y="351"/>
                  </a:lnTo>
                  <a:lnTo>
                    <a:pt x="737" y="344"/>
                  </a:lnTo>
                  <a:moveTo>
                    <a:pt x="682" y="323"/>
                  </a:moveTo>
                  <a:lnTo>
                    <a:pt x="727" y="344"/>
                  </a:lnTo>
                  <a:lnTo>
                    <a:pt x="732" y="342"/>
                  </a:lnTo>
                  <a:lnTo>
                    <a:pt x="689" y="323"/>
                  </a:lnTo>
                  <a:lnTo>
                    <a:pt x="682" y="323"/>
                  </a:lnTo>
                  <a:moveTo>
                    <a:pt x="678" y="318"/>
                  </a:moveTo>
                  <a:lnTo>
                    <a:pt x="670" y="318"/>
                  </a:lnTo>
                  <a:lnTo>
                    <a:pt x="678" y="320"/>
                  </a:lnTo>
                  <a:lnTo>
                    <a:pt x="685" y="320"/>
                  </a:lnTo>
                  <a:lnTo>
                    <a:pt x="678" y="318"/>
                  </a:lnTo>
                  <a:moveTo>
                    <a:pt x="649" y="304"/>
                  </a:moveTo>
                  <a:lnTo>
                    <a:pt x="642" y="304"/>
                  </a:lnTo>
                  <a:lnTo>
                    <a:pt x="666" y="313"/>
                  </a:lnTo>
                  <a:lnTo>
                    <a:pt x="673" y="313"/>
                  </a:lnTo>
                  <a:lnTo>
                    <a:pt x="649" y="304"/>
                  </a:lnTo>
                  <a:moveTo>
                    <a:pt x="604" y="282"/>
                  </a:moveTo>
                  <a:lnTo>
                    <a:pt x="599" y="282"/>
                  </a:lnTo>
                  <a:lnTo>
                    <a:pt x="637" y="301"/>
                  </a:lnTo>
                  <a:lnTo>
                    <a:pt x="644" y="301"/>
                  </a:lnTo>
                  <a:lnTo>
                    <a:pt x="604" y="282"/>
                  </a:lnTo>
                  <a:moveTo>
                    <a:pt x="592" y="278"/>
                  </a:moveTo>
                  <a:lnTo>
                    <a:pt x="590" y="278"/>
                  </a:lnTo>
                  <a:lnTo>
                    <a:pt x="597" y="282"/>
                  </a:lnTo>
                  <a:lnTo>
                    <a:pt x="599" y="280"/>
                  </a:lnTo>
                  <a:lnTo>
                    <a:pt x="592" y="278"/>
                  </a:lnTo>
                  <a:moveTo>
                    <a:pt x="561" y="263"/>
                  </a:moveTo>
                  <a:lnTo>
                    <a:pt x="557" y="263"/>
                  </a:lnTo>
                  <a:lnTo>
                    <a:pt x="585" y="278"/>
                  </a:lnTo>
                  <a:lnTo>
                    <a:pt x="590" y="275"/>
                  </a:lnTo>
                  <a:lnTo>
                    <a:pt x="561" y="263"/>
                  </a:lnTo>
                  <a:moveTo>
                    <a:pt x="483" y="225"/>
                  </a:moveTo>
                  <a:lnTo>
                    <a:pt x="481" y="228"/>
                  </a:lnTo>
                  <a:lnTo>
                    <a:pt x="552" y="261"/>
                  </a:lnTo>
                  <a:lnTo>
                    <a:pt x="557" y="261"/>
                  </a:lnTo>
                  <a:lnTo>
                    <a:pt x="483" y="225"/>
                  </a:lnTo>
                  <a:moveTo>
                    <a:pt x="448" y="209"/>
                  </a:moveTo>
                  <a:lnTo>
                    <a:pt x="445" y="211"/>
                  </a:lnTo>
                  <a:lnTo>
                    <a:pt x="479" y="225"/>
                  </a:lnTo>
                  <a:lnTo>
                    <a:pt x="481" y="223"/>
                  </a:lnTo>
                  <a:lnTo>
                    <a:pt x="448" y="209"/>
                  </a:lnTo>
                  <a:moveTo>
                    <a:pt x="374" y="173"/>
                  </a:moveTo>
                  <a:lnTo>
                    <a:pt x="372" y="176"/>
                  </a:lnTo>
                  <a:lnTo>
                    <a:pt x="441" y="209"/>
                  </a:lnTo>
                  <a:lnTo>
                    <a:pt x="445" y="206"/>
                  </a:lnTo>
                  <a:lnTo>
                    <a:pt x="374" y="173"/>
                  </a:lnTo>
                  <a:moveTo>
                    <a:pt x="370" y="171"/>
                  </a:moveTo>
                  <a:lnTo>
                    <a:pt x="367" y="173"/>
                  </a:lnTo>
                  <a:lnTo>
                    <a:pt x="370" y="176"/>
                  </a:lnTo>
                  <a:lnTo>
                    <a:pt x="372" y="173"/>
                  </a:lnTo>
                  <a:lnTo>
                    <a:pt x="370" y="171"/>
                  </a:lnTo>
                  <a:moveTo>
                    <a:pt x="358" y="166"/>
                  </a:moveTo>
                  <a:lnTo>
                    <a:pt x="355" y="169"/>
                  </a:lnTo>
                  <a:lnTo>
                    <a:pt x="362" y="173"/>
                  </a:lnTo>
                  <a:lnTo>
                    <a:pt x="367" y="171"/>
                  </a:lnTo>
                  <a:lnTo>
                    <a:pt x="358" y="166"/>
                  </a:lnTo>
                  <a:moveTo>
                    <a:pt x="355" y="164"/>
                  </a:moveTo>
                  <a:lnTo>
                    <a:pt x="351" y="166"/>
                  </a:lnTo>
                  <a:lnTo>
                    <a:pt x="351" y="166"/>
                  </a:lnTo>
                  <a:lnTo>
                    <a:pt x="355" y="164"/>
                  </a:lnTo>
                  <a:lnTo>
                    <a:pt x="355" y="164"/>
                  </a:lnTo>
                  <a:moveTo>
                    <a:pt x="197" y="90"/>
                  </a:moveTo>
                  <a:lnTo>
                    <a:pt x="194" y="93"/>
                  </a:lnTo>
                  <a:lnTo>
                    <a:pt x="346" y="164"/>
                  </a:lnTo>
                  <a:lnTo>
                    <a:pt x="351" y="164"/>
                  </a:lnTo>
                  <a:lnTo>
                    <a:pt x="197" y="90"/>
                  </a:lnTo>
                  <a:moveTo>
                    <a:pt x="187" y="86"/>
                  </a:moveTo>
                  <a:lnTo>
                    <a:pt x="185" y="88"/>
                  </a:lnTo>
                  <a:lnTo>
                    <a:pt x="189" y="90"/>
                  </a:lnTo>
                  <a:lnTo>
                    <a:pt x="192" y="88"/>
                  </a:lnTo>
                  <a:lnTo>
                    <a:pt x="187" y="86"/>
                  </a:lnTo>
                  <a:moveTo>
                    <a:pt x="154" y="69"/>
                  </a:moveTo>
                  <a:lnTo>
                    <a:pt x="149" y="71"/>
                  </a:lnTo>
                  <a:lnTo>
                    <a:pt x="182" y="88"/>
                  </a:lnTo>
                  <a:lnTo>
                    <a:pt x="185" y="86"/>
                  </a:lnTo>
                  <a:lnTo>
                    <a:pt x="154" y="69"/>
                  </a:lnTo>
                  <a:moveTo>
                    <a:pt x="62" y="26"/>
                  </a:moveTo>
                  <a:lnTo>
                    <a:pt x="59" y="29"/>
                  </a:lnTo>
                  <a:lnTo>
                    <a:pt x="147" y="71"/>
                  </a:lnTo>
                  <a:lnTo>
                    <a:pt x="149" y="69"/>
                  </a:lnTo>
                  <a:lnTo>
                    <a:pt x="62" y="26"/>
                  </a:lnTo>
                  <a:moveTo>
                    <a:pt x="54" y="24"/>
                  </a:moveTo>
                  <a:lnTo>
                    <a:pt x="52" y="26"/>
                  </a:lnTo>
                  <a:lnTo>
                    <a:pt x="54" y="26"/>
                  </a:lnTo>
                  <a:lnTo>
                    <a:pt x="57" y="24"/>
                  </a:lnTo>
                  <a:lnTo>
                    <a:pt x="54" y="24"/>
                  </a:lnTo>
                  <a:moveTo>
                    <a:pt x="0" y="0"/>
                  </a:moveTo>
                  <a:lnTo>
                    <a:pt x="0" y="3"/>
                  </a:lnTo>
                  <a:lnTo>
                    <a:pt x="50" y="24"/>
                  </a:lnTo>
                  <a:lnTo>
                    <a:pt x="52" y="22"/>
                  </a:lnTo>
                  <a:lnTo>
                    <a:pt x="31" y="1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1" name="Oval 8777">
              <a:extLst>
                <a:ext uri="{FF2B5EF4-FFF2-40B4-BE49-F238E27FC236}">
                  <a16:creationId xmlns:a16="http://schemas.microsoft.com/office/drawing/2014/main" id="{AA2EF8AB-7DDA-4172-A402-8F75AFF54E00}"/>
                </a:ext>
              </a:extLst>
            </p:cNvPr>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2" name="Oval 8778">
              <a:extLst>
                <a:ext uri="{FF2B5EF4-FFF2-40B4-BE49-F238E27FC236}">
                  <a16:creationId xmlns:a16="http://schemas.microsoft.com/office/drawing/2014/main" id="{E0EC3D87-E150-4451-92C1-BC5A586A7C28}"/>
                </a:ext>
              </a:extLst>
            </p:cNvPr>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3" name="Oval 8784">
              <a:extLst>
                <a:ext uri="{FF2B5EF4-FFF2-40B4-BE49-F238E27FC236}">
                  <a16:creationId xmlns:a16="http://schemas.microsoft.com/office/drawing/2014/main" id="{4A9405B5-CFBC-4095-A5AC-2A6B458BE192}"/>
                </a:ext>
              </a:extLst>
            </p:cNvPr>
            <p:cNvSpPr>
              <a:spLocks noChangeArrowheads="1"/>
            </p:cNvSpPr>
            <p:nvPr/>
          </p:nvSpPr>
          <p:spPr bwMode="auto">
            <a:xfrm>
              <a:off x="2028190" y="5565776"/>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4" name="Oval 8796">
              <a:extLst>
                <a:ext uri="{FF2B5EF4-FFF2-40B4-BE49-F238E27FC236}">
                  <a16:creationId xmlns:a16="http://schemas.microsoft.com/office/drawing/2014/main" id="{4DA3487D-7039-4E1A-8E4D-07B70AC03635}"/>
                </a:ext>
              </a:extLst>
            </p:cNvPr>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5" name="Oval 8797">
              <a:extLst>
                <a:ext uri="{FF2B5EF4-FFF2-40B4-BE49-F238E27FC236}">
                  <a16:creationId xmlns:a16="http://schemas.microsoft.com/office/drawing/2014/main" id="{CC35D515-093E-4FD7-9348-E643468BACB7}"/>
                </a:ext>
              </a:extLst>
            </p:cNvPr>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6" name="Oval 8803">
              <a:extLst>
                <a:ext uri="{FF2B5EF4-FFF2-40B4-BE49-F238E27FC236}">
                  <a16:creationId xmlns:a16="http://schemas.microsoft.com/office/drawing/2014/main" id="{B845A8B8-BC56-419E-8F76-B4A88AB5E7A6}"/>
                </a:ext>
              </a:extLst>
            </p:cNvPr>
            <p:cNvSpPr>
              <a:spLocks noChangeArrowheads="1"/>
            </p:cNvSpPr>
            <p:nvPr/>
          </p:nvSpPr>
          <p:spPr bwMode="auto">
            <a:xfrm>
              <a:off x="2028190" y="5565776"/>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7" name="Oval 8815">
              <a:extLst>
                <a:ext uri="{FF2B5EF4-FFF2-40B4-BE49-F238E27FC236}">
                  <a16:creationId xmlns:a16="http://schemas.microsoft.com/office/drawing/2014/main" id="{9AF86D26-6054-42F4-BABD-390E0B59F776}"/>
                </a:ext>
              </a:extLst>
            </p:cNvPr>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8" name="Oval 8816">
              <a:extLst>
                <a:ext uri="{FF2B5EF4-FFF2-40B4-BE49-F238E27FC236}">
                  <a16:creationId xmlns:a16="http://schemas.microsoft.com/office/drawing/2014/main" id="{DE9F6EE6-415A-4300-ABA0-9DD8BA90BCD0}"/>
                </a:ext>
              </a:extLst>
            </p:cNvPr>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9" name="Oval 8823">
              <a:extLst>
                <a:ext uri="{FF2B5EF4-FFF2-40B4-BE49-F238E27FC236}">
                  <a16:creationId xmlns:a16="http://schemas.microsoft.com/office/drawing/2014/main" id="{CDF7736E-426F-45BC-A0C2-DCB6C8D12177}"/>
                </a:ext>
              </a:extLst>
            </p:cNvPr>
            <p:cNvSpPr>
              <a:spLocks noChangeArrowheads="1"/>
            </p:cNvSpPr>
            <p:nvPr/>
          </p:nvSpPr>
          <p:spPr bwMode="auto">
            <a:xfrm>
              <a:off x="2028190" y="5565776"/>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0" name="Oval 8858">
              <a:extLst>
                <a:ext uri="{FF2B5EF4-FFF2-40B4-BE49-F238E27FC236}">
                  <a16:creationId xmlns:a16="http://schemas.microsoft.com/office/drawing/2014/main" id="{F14ED288-5FAC-45E3-BB7F-E2E248EFACC9}"/>
                </a:ext>
              </a:extLst>
            </p:cNvPr>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1" name="Oval 8860">
              <a:extLst>
                <a:ext uri="{FF2B5EF4-FFF2-40B4-BE49-F238E27FC236}">
                  <a16:creationId xmlns:a16="http://schemas.microsoft.com/office/drawing/2014/main" id="{88309108-A87B-43C1-9807-A04BD5C764F0}"/>
                </a:ext>
              </a:extLst>
            </p:cNvPr>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2" name="Oval 8883">
              <a:extLst>
                <a:ext uri="{FF2B5EF4-FFF2-40B4-BE49-F238E27FC236}">
                  <a16:creationId xmlns:a16="http://schemas.microsoft.com/office/drawing/2014/main" id="{A6DC9121-084B-4899-AA39-AE12EDEFE82F}"/>
                </a:ext>
              </a:extLst>
            </p:cNvPr>
            <p:cNvSpPr>
              <a:spLocks noChangeArrowheads="1"/>
            </p:cNvSpPr>
            <p:nvPr/>
          </p:nvSpPr>
          <p:spPr bwMode="auto">
            <a:xfrm>
              <a:off x="2028190" y="5565776"/>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3" name="Oval 8921">
              <a:extLst>
                <a:ext uri="{FF2B5EF4-FFF2-40B4-BE49-F238E27FC236}">
                  <a16:creationId xmlns:a16="http://schemas.microsoft.com/office/drawing/2014/main" id="{7040F687-4A50-47DF-A642-54F5EE95E7C8}"/>
                </a:ext>
              </a:extLst>
            </p:cNvPr>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4" name="Oval 8923">
              <a:extLst>
                <a:ext uri="{FF2B5EF4-FFF2-40B4-BE49-F238E27FC236}">
                  <a16:creationId xmlns:a16="http://schemas.microsoft.com/office/drawing/2014/main" id="{E0310734-DC16-4B57-9D71-CF365140A1E9}"/>
                </a:ext>
              </a:extLst>
            </p:cNvPr>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5" name="Oval 8945">
              <a:extLst>
                <a:ext uri="{FF2B5EF4-FFF2-40B4-BE49-F238E27FC236}">
                  <a16:creationId xmlns:a16="http://schemas.microsoft.com/office/drawing/2014/main" id="{C328D5B7-A6D2-4068-A297-E6835A6D1E14}"/>
                </a:ext>
              </a:extLst>
            </p:cNvPr>
            <p:cNvSpPr>
              <a:spLocks noChangeArrowheads="1"/>
            </p:cNvSpPr>
            <p:nvPr/>
          </p:nvSpPr>
          <p:spPr bwMode="auto">
            <a:xfrm>
              <a:off x="2028190" y="5565776"/>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6" name="Oval 8984">
              <a:extLst>
                <a:ext uri="{FF2B5EF4-FFF2-40B4-BE49-F238E27FC236}">
                  <a16:creationId xmlns:a16="http://schemas.microsoft.com/office/drawing/2014/main" id="{E54DAE3A-31D4-4AAB-9672-9F7DBFE4C208}"/>
                </a:ext>
              </a:extLst>
            </p:cNvPr>
            <p:cNvSpPr>
              <a:spLocks noChangeAspect="1" noChangeArrowheads="1"/>
            </p:cNvSpPr>
            <p:nvPr/>
          </p:nvSpPr>
          <p:spPr bwMode="auto">
            <a:xfrm>
              <a:off x="5274578" y="4967263"/>
              <a:ext cx="108000" cy="10800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7" name="Oval 8986">
              <a:extLst>
                <a:ext uri="{FF2B5EF4-FFF2-40B4-BE49-F238E27FC236}">
                  <a16:creationId xmlns:a16="http://schemas.microsoft.com/office/drawing/2014/main" id="{CF30188E-DE3D-46C1-BA6A-121103DE47CC}"/>
                </a:ext>
              </a:extLst>
            </p:cNvPr>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08" name="Oval 8988">
              <a:extLst>
                <a:ext uri="{FF2B5EF4-FFF2-40B4-BE49-F238E27FC236}">
                  <a16:creationId xmlns:a16="http://schemas.microsoft.com/office/drawing/2014/main" id="{8307D5AF-3825-4B91-9EFA-AC0EBAA54AEC}"/>
                </a:ext>
              </a:extLst>
            </p:cNvPr>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9" name="Oval 8991">
              <a:extLst>
                <a:ext uri="{FF2B5EF4-FFF2-40B4-BE49-F238E27FC236}">
                  <a16:creationId xmlns:a16="http://schemas.microsoft.com/office/drawing/2014/main" id="{224A5264-1E71-421B-91CE-515D712986B5}"/>
                </a:ext>
              </a:extLst>
            </p:cNvPr>
            <p:cNvSpPr>
              <a:spLocks noChangeArrowheads="1"/>
            </p:cNvSpPr>
            <p:nvPr/>
          </p:nvSpPr>
          <p:spPr bwMode="auto">
            <a:xfrm>
              <a:off x="5077023" y="3981793"/>
              <a:ext cx="50641" cy="4889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10" name="Oval 8993">
              <a:extLst>
                <a:ext uri="{FF2B5EF4-FFF2-40B4-BE49-F238E27FC236}">
                  <a16:creationId xmlns:a16="http://schemas.microsoft.com/office/drawing/2014/main" id="{7F0F70C8-30CC-4F1F-9681-6AF3E8E6662E}"/>
                </a:ext>
              </a:extLst>
            </p:cNvPr>
            <p:cNvSpPr>
              <a:spLocks noChangeArrowheads="1"/>
            </p:cNvSpPr>
            <p:nvPr/>
          </p:nvSpPr>
          <p:spPr bwMode="auto">
            <a:xfrm>
              <a:off x="4112660" y="3898027"/>
              <a:ext cx="49212" cy="4921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11" name="Oval 9013">
              <a:extLst>
                <a:ext uri="{FF2B5EF4-FFF2-40B4-BE49-F238E27FC236}">
                  <a16:creationId xmlns:a16="http://schemas.microsoft.com/office/drawing/2014/main" id="{19BED42D-BF92-4FD9-BA5D-5585052F2A0F}"/>
                </a:ext>
              </a:extLst>
            </p:cNvPr>
            <p:cNvSpPr>
              <a:spLocks noChangeArrowheads="1"/>
            </p:cNvSpPr>
            <p:nvPr/>
          </p:nvSpPr>
          <p:spPr bwMode="auto">
            <a:xfrm>
              <a:off x="2028190" y="5565776"/>
              <a:ext cx="49212" cy="4603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12" name="Oval 9016">
              <a:extLst>
                <a:ext uri="{FF2B5EF4-FFF2-40B4-BE49-F238E27FC236}">
                  <a16:creationId xmlns:a16="http://schemas.microsoft.com/office/drawing/2014/main" id="{444C842E-BAAC-41E7-8040-7611AC9A8388}"/>
                </a:ext>
              </a:extLst>
            </p:cNvPr>
            <p:cNvSpPr>
              <a:spLocks noChangeAspect="1" noChangeArrowheads="1"/>
            </p:cNvSpPr>
            <p:nvPr/>
          </p:nvSpPr>
          <p:spPr bwMode="auto">
            <a:xfrm>
              <a:off x="5288713" y="5581651"/>
              <a:ext cx="108000" cy="10800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113" name="直接连接符 112">
              <a:extLst>
                <a:ext uri="{FF2B5EF4-FFF2-40B4-BE49-F238E27FC236}">
                  <a16:creationId xmlns:a16="http://schemas.microsoft.com/office/drawing/2014/main" id="{D4CEDCD1-7596-4A68-9298-535E9C1D9C7C}"/>
                </a:ext>
              </a:extLst>
            </p:cNvPr>
            <p:cNvCxnSpPr>
              <a:stCxn id="106" idx="4"/>
              <a:endCxn id="31" idx="19"/>
            </p:cNvCxnSpPr>
            <p:nvPr/>
          </p:nvCxnSpPr>
          <p:spPr>
            <a:xfrm flipH="1" flipV="1">
              <a:off x="2456815" y="5057776"/>
              <a:ext cx="2871763" cy="17487"/>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14" name="椭圆 113">
              <a:extLst>
                <a:ext uri="{FF2B5EF4-FFF2-40B4-BE49-F238E27FC236}">
                  <a16:creationId xmlns:a16="http://schemas.microsoft.com/office/drawing/2014/main" id="{A5B8F7EA-DC0D-4D4A-B51F-42A4324F3D75}"/>
                </a:ext>
              </a:extLst>
            </p:cNvPr>
            <p:cNvSpPr/>
            <p:nvPr/>
          </p:nvSpPr>
          <p:spPr>
            <a:xfrm>
              <a:off x="3175992" y="3081259"/>
              <a:ext cx="90487" cy="9048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115" name="直接连接符 114">
              <a:extLst>
                <a:ext uri="{FF2B5EF4-FFF2-40B4-BE49-F238E27FC236}">
                  <a16:creationId xmlns:a16="http://schemas.microsoft.com/office/drawing/2014/main" id="{BD1CA0B2-85B1-4743-9042-03CBA15259D5}"/>
                </a:ext>
              </a:extLst>
            </p:cNvPr>
            <p:cNvCxnSpPr>
              <a:stCxn id="114" idx="3"/>
            </p:cNvCxnSpPr>
            <p:nvPr/>
          </p:nvCxnSpPr>
          <p:spPr>
            <a:xfrm flipH="1">
              <a:off x="2980690" y="3158494"/>
              <a:ext cx="208554" cy="1346832"/>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436CDDD-9619-472F-948B-D4A2DD883702}"/>
                </a:ext>
              </a:extLst>
            </p:cNvPr>
            <p:cNvCxnSpPr/>
            <p:nvPr/>
          </p:nvCxnSpPr>
          <p:spPr>
            <a:xfrm flipH="1">
              <a:off x="4191872" y="2843053"/>
              <a:ext cx="431960" cy="2109948"/>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17" name="椭圆 116">
              <a:extLst>
                <a:ext uri="{FF2B5EF4-FFF2-40B4-BE49-F238E27FC236}">
                  <a16:creationId xmlns:a16="http://schemas.microsoft.com/office/drawing/2014/main" id="{AEAB339B-EC46-4719-A7FB-44C9C3633470}"/>
                </a:ext>
              </a:extLst>
            </p:cNvPr>
            <p:cNvSpPr/>
            <p:nvPr/>
          </p:nvSpPr>
          <p:spPr>
            <a:xfrm>
              <a:off x="3491865" y="2687638"/>
              <a:ext cx="53182" cy="5318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18" name="椭圆 117">
              <a:extLst>
                <a:ext uri="{FF2B5EF4-FFF2-40B4-BE49-F238E27FC236}">
                  <a16:creationId xmlns:a16="http://schemas.microsoft.com/office/drawing/2014/main" id="{91328926-CA93-4A9E-9FA8-2465CCA3D986}"/>
                </a:ext>
              </a:extLst>
            </p:cNvPr>
            <p:cNvSpPr/>
            <p:nvPr/>
          </p:nvSpPr>
          <p:spPr>
            <a:xfrm>
              <a:off x="2395299" y="3339146"/>
              <a:ext cx="53182" cy="5318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119" name="直接连接符 118">
              <a:extLst>
                <a:ext uri="{FF2B5EF4-FFF2-40B4-BE49-F238E27FC236}">
                  <a16:creationId xmlns:a16="http://schemas.microsoft.com/office/drawing/2014/main" id="{F76703B9-5BDB-494B-A71B-29A7C5F81AC3}"/>
                </a:ext>
              </a:extLst>
            </p:cNvPr>
            <p:cNvCxnSpPr>
              <a:stCxn id="118" idx="3"/>
              <a:endCxn id="49" idx="2"/>
            </p:cNvCxnSpPr>
            <p:nvPr/>
          </p:nvCxnSpPr>
          <p:spPr>
            <a:xfrm>
              <a:off x="2403087" y="3384540"/>
              <a:ext cx="534740" cy="1130311"/>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2A645CFA-1872-4B48-8740-995D24375903}"/>
                </a:ext>
              </a:extLst>
            </p:cNvPr>
            <p:cNvCxnSpPr>
              <a:stCxn id="117" idx="4"/>
            </p:cNvCxnSpPr>
            <p:nvPr/>
          </p:nvCxnSpPr>
          <p:spPr>
            <a:xfrm>
              <a:off x="3518456" y="2740820"/>
              <a:ext cx="171886" cy="1693068"/>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21" name="Freeform 5988">
              <a:extLst>
                <a:ext uri="{FF2B5EF4-FFF2-40B4-BE49-F238E27FC236}">
                  <a16:creationId xmlns:a16="http://schemas.microsoft.com/office/drawing/2014/main" id="{556358C2-949B-40C0-9166-8819E7420730}"/>
                </a:ext>
              </a:extLst>
            </p:cNvPr>
            <p:cNvSpPr>
              <a:spLocks noEditPoints="1"/>
            </p:cNvSpPr>
            <p:nvPr/>
          </p:nvSpPr>
          <p:spPr bwMode="auto">
            <a:xfrm flipV="1">
              <a:off x="1596389" y="4503738"/>
              <a:ext cx="1354137" cy="669926"/>
            </a:xfrm>
            <a:custGeom>
              <a:avLst/>
              <a:gdLst>
                <a:gd name="T0" fmla="*/ 651 w 661"/>
                <a:gd name="T1" fmla="*/ 412 h 422"/>
                <a:gd name="T2" fmla="*/ 651 w 661"/>
                <a:gd name="T3" fmla="*/ 417 h 422"/>
                <a:gd name="T4" fmla="*/ 661 w 661"/>
                <a:gd name="T5" fmla="*/ 422 h 422"/>
                <a:gd name="T6" fmla="*/ 661 w 661"/>
                <a:gd name="T7" fmla="*/ 419 h 422"/>
                <a:gd name="T8" fmla="*/ 651 w 661"/>
                <a:gd name="T9" fmla="*/ 412 h 422"/>
                <a:gd name="T10" fmla="*/ 2 w 661"/>
                <a:gd name="T11" fmla="*/ 0 h 422"/>
                <a:gd name="T12" fmla="*/ 0 w 661"/>
                <a:gd name="T13" fmla="*/ 0 h 422"/>
                <a:gd name="T14" fmla="*/ 0 w 661"/>
                <a:gd name="T15" fmla="*/ 0 h 422"/>
                <a:gd name="T16" fmla="*/ 2 w 661"/>
                <a:gd name="T17" fmla="*/ 0 h 422"/>
                <a:gd name="T18" fmla="*/ 7 w 661"/>
                <a:gd name="T19" fmla="*/ 7 h 422"/>
                <a:gd name="T20" fmla="*/ 649 w 661"/>
                <a:gd name="T21" fmla="*/ 415 h 422"/>
                <a:gd name="T22" fmla="*/ 649 w 661"/>
                <a:gd name="T23" fmla="*/ 412 h 422"/>
                <a:gd name="T24" fmla="*/ 2 w 661"/>
                <a:gd name="T25"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422">
                  <a:moveTo>
                    <a:pt x="651" y="412"/>
                  </a:moveTo>
                  <a:lnTo>
                    <a:pt x="651" y="417"/>
                  </a:lnTo>
                  <a:lnTo>
                    <a:pt x="661" y="422"/>
                  </a:lnTo>
                  <a:lnTo>
                    <a:pt x="661" y="419"/>
                  </a:lnTo>
                  <a:lnTo>
                    <a:pt x="651" y="412"/>
                  </a:lnTo>
                  <a:close/>
                  <a:moveTo>
                    <a:pt x="2" y="0"/>
                  </a:moveTo>
                  <a:lnTo>
                    <a:pt x="0" y="0"/>
                  </a:lnTo>
                  <a:lnTo>
                    <a:pt x="0" y="0"/>
                  </a:lnTo>
                  <a:lnTo>
                    <a:pt x="2" y="0"/>
                  </a:lnTo>
                  <a:lnTo>
                    <a:pt x="7" y="7"/>
                  </a:lnTo>
                  <a:lnTo>
                    <a:pt x="649" y="415"/>
                  </a:lnTo>
                  <a:lnTo>
                    <a:pt x="649" y="412"/>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cxnSp>
          <p:nvCxnSpPr>
            <p:cNvPr id="122" name="直接连接符 121">
              <a:extLst>
                <a:ext uri="{FF2B5EF4-FFF2-40B4-BE49-F238E27FC236}">
                  <a16:creationId xmlns:a16="http://schemas.microsoft.com/office/drawing/2014/main" id="{9DF88AEA-5228-406D-A561-29AB67D78D14}"/>
                </a:ext>
              </a:extLst>
            </p:cNvPr>
            <p:cNvCxnSpPr>
              <a:stCxn id="89" idx="1"/>
              <a:endCxn id="125" idx="5"/>
            </p:cNvCxnSpPr>
            <p:nvPr/>
          </p:nvCxnSpPr>
          <p:spPr>
            <a:xfrm flipH="1" flipV="1">
              <a:off x="3888947" y="5567531"/>
              <a:ext cx="1415843" cy="47458"/>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27155FD0-2B85-4887-9822-C58F7E33D002}"/>
                </a:ext>
              </a:extLst>
            </p:cNvPr>
            <p:cNvCxnSpPr>
              <a:stCxn id="114" idx="4"/>
            </p:cNvCxnSpPr>
            <p:nvPr/>
          </p:nvCxnSpPr>
          <p:spPr>
            <a:xfrm>
              <a:off x="3221236" y="3171746"/>
              <a:ext cx="227539" cy="1374855"/>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24" name="椭圆 123">
              <a:extLst>
                <a:ext uri="{FF2B5EF4-FFF2-40B4-BE49-F238E27FC236}">
                  <a16:creationId xmlns:a16="http://schemas.microsoft.com/office/drawing/2014/main" id="{C3BF72F8-505B-41DB-B640-5379548B445C}"/>
                </a:ext>
              </a:extLst>
            </p:cNvPr>
            <p:cNvSpPr/>
            <p:nvPr/>
          </p:nvSpPr>
          <p:spPr>
            <a:xfrm>
              <a:off x="3246168" y="4264416"/>
              <a:ext cx="275076" cy="27507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25" name="椭圆 124">
              <a:extLst>
                <a:ext uri="{FF2B5EF4-FFF2-40B4-BE49-F238E27FC236}">
                  <a16:creationId xmlns:a16="http://schemas.microsoft.com/office/drawing/2014/main" id="{1C3342B5-82BD-48BF-A2D6-B96CCB10AFCF}"/>
                </a:ext>
              </a:extLst>
            </p:cNvPr>
            <p:cNvSpPr/>
            <p:nvPr/>
          </p:nvSpPr>
          <p:spPr>
            <a:xfrm>
              <a:off x="3658594" y="5337178"/>
              <a:ext cx="269875" cy="2698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26" name="椭圆 125">
              <a:extLst>
                <a:ext uri="{FF2B5EF4-FFF2-40B4-BE49-F238E27FC236}">
                  <a16:creationId xmlns:a16="http://schemas.microsoft.com/office/drawing/2014/main" id="{3DF13379-F694-48A7-BC22-C709AEC00778}"/>
                </a:ext>
              </a:extLst>
            </p:cNvPr>
            <p:cNvSpPr/>
            <p:nvPr/>
          </p:nvSpPr>
          <p:spPr>
            <a:xfrm>
              <a:off x="2262347" y="4621214"/>
              <a:ext cx="269875" cy="2698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27" name="椭圆 126">
              <a:extLst>
                <a:ext uri="{FF2B5EF4-FFF2-40B4-BE49-F238E27FC236}">
                  <a16:creationId xmlns:a16="http://schemas.microsoft.com/office/drawing/2014/main" id="{662F0DCF-DCE5-4B80-91EC-0CEE2A390946}"/>
                </a:ext>
              </a:extLst>
            </p:cNvPr>
            <p:cNvSpPr/>
            <p:nvPr/>
          </p:nvSpPr>
          <p:spPr>
            <a:xfrm>
              <a:off x="4356656" y="3057050"/>
              <a:ext cx="269875" cy="2698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useBgFill="1">
          <p:nvSpPr>
            <p:cNvPr id="128" name="文本框 127">
              <a:extLst>
                <a:ext uri="{FF2B5EF4-FFF2-40B4-BE49-F238E27FC236}">
                  <a16:creationId xmlns:a16="http://schemas.microsoft.com/office/drawing/2014/main" id="{E616399C-0858-4E73-BD1C-477682E4ADEF}"/>
                </a:ext>
              </a:extLst>
            </p:cNvPr>
            <p:cNvSpPr txBox="1"/>
            <p:nvPr/>
          </p:nvSpPr>
          <p:spPr>
            <a:xfrm>
              <a:off x="561498" y="4406901"/>
              <a:ext cx="1407121" cy="369332"/>
            </a:xfrm>
            <a:prstGeom prst="rect">
              <a:avLst/>
            </a:prstGeom>
          </p:spPr>
          <p:txBody>
            <a:bodyPr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数据传输</a:t>
              </a:r>
              <a:endParaRPr lang="zh-CN" altLang="en-US" dirty="0">
                <a:cs typeface="+mn-ea"/>
                <a:sym typeface="+mn-lt"/>
              </a:endParaRPr>
            </a:p>
          </p:txBody>
        </p:sp>
        <p:sp useBgFill="1">
          <p:nvSpPr>
            <p:cNvPr id="129" name="矩形 128">
              <a:extLst>
                <a:ext uri="{FF2B5EF4-FFF2-40B4-BE49-F238E27FC236}">
                  <a16:creationId xmlns:a16="http://schemas.microsoft.com/office/drawing/2014/main" id="{008CE880-5379-4515-AD18-B495A9E6993B}"/>
                </a:ext>
              </a:extLst>
            </p:cNvPr>
            <p:cNvSpPr/>
            <p:nvPr/>
          </p:nvSpPr>
          <p:spPr>
            <a:xfrm>
              <a:off x="4041117" y="3371905"/>
              <a:ext cx="1107996" cy="369332"/>
            </a:xfrm>
            <a:prstGeom prst="rect">
              <a:avLst/>
            </a:prstGeom>
          </p:spPr>
          <p:txBody>
            <a:bodyPr wrap="non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数据展示</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useBgFill="1">
          <p:nvSpPr>
            <p:cNvPr id="130" name="文本框 129">
              <a:extLst>
                <a:ext uri="{FF2B5EF4-FFF2-40B4-BE49-F238E27FC236}">
                  <a16:creationId xmlns:a16="http://schemas.microsoft.com/office/drawing/2014/main" id="{920640CE-5D01-4FA0-83CD-55B03094684C}"/>
                </a:ext>
              </a:extLst>
            </p:cNvPr>
            <p:cNvSpPr txBox="1"/>
            <p:nvPr/>
          </p:nvSpPr>
          <p:spPr>
            <a:xfrm>
              <a:off x="2986444" y="4611508"/>
              <a:ext cx="1407121" cy="369332"/>
            </a:xfrm>
            <a:prstGeom prst="rect">
              <a:avLst/>
            </a:prstGeom>
          </p:spPr>
          <p:txBody>
            <a:bodyPr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数据处理</a:t>
              </a:r>
            </a:p>
          </p:txBody>
        </p:sp>
        <p:sp useBgFill="1">
          <p:nvSpPr>
            <p:cNvPr id="131" name="矩形 130">
              <a:extLst>
                <a:ext uri="{FF2B5EF4-FFF2-40B4-BE49-F238E27FC236}">
                  <a16:creationId xmlns:a16="http://schemas.microsoft.com/office/drawing/2014/main" id="{40735B2A-C9C9-4A20-83C5-A4769452762E}"/>
                </a:ext>
              </a:extLst>
            </p:cNvPr>
            <p:cNvSpPr/>
            <p:nvPr/>
          </p:nvSpPr>
          <p:spPr>
            <a:xfrm>
              <a:off x="3325528" y="5799256"/>
              <a:ext cx="1107996" cy="369332"/>
            </a:xfrm>
            <a:prstGeom prst="rect">
              <a:avLst/>
            </a:prstGeom>
          </p:spPr>
          <p:txBody>
            <a:bodyPr wrap="non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数据采集</a:t>
              </a:r>
            </a:p>
          </p:txBody>
        </p:sp>
        <p:cxnSp>
          <p:nvCxnSpPr>
            <p:cNvPr id="133" name="直接连接符 132">
              <a:extLst>
                <a:ext uri="{FF2B5EF4-FFF2-40B4-BE49-F238E27FC236}">
                  <a16:creationId xmlns:a16="http://schemas.microsoft.com/office/drawing/2014/main" id="{8C9EC73B-D1A4-4DF2-B219-B0D2A5038419}"/>
                </a:ext>
              </a:extLst>
            </p:cNvPr>
            <p:cNvCxnSpPr>
              <a:stCxn id="124" idx="4"/>
              <a:endCxn id="3" idx="4"/>
            </p:cNvCxnSpPr>
            <p:nvPr/>
          </p:nvCxnSpPr>
          <p:spPr>
            <a:xfrm flipH="1">
              <a:off x="2359978" y="4539492"/>
              <a:ext cx="1023728" cy="1094547"/>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grpSp>
      <p:sp>
        <p:nvSpPr>
          <p:cNvPr id="146" name="Rectangle 2">
            <a:extLst>
              <a:ext uri="{FF2B5EF4-FFF2-40B4-BE49-F238E27FC236}">
                <a16:creationId xmlns:a16="http://schemas.microsoft.com/office/drawing/2014/main" id="{5F4EFD43-6D2B-4441-83E9-0A6E6B5AD9AF}"/>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监控</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47" name="矩形: 圆角 146">
            <a:extLst>
              <a:ext uri="{FF2B5EF4-FFF2-40B4-BE49-F238E27FC236}">
                <a16:creationId xmlns:a16="http://schemas.microsoft.com/office/drawing/2014/main" id="{67E34212-A810-4265-A340-D0FF24EA5A7D}"/>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149" name="文本框 148">
            <a:extLst>
              <a:ext uri="{FF2B5EF4-FFF2-40B4-BE49-F238E27FC236}">
                <a16:creationId xmlns:a16="http://schemas.microsoft.com/office/drawing/2014/main" id="{BB1E62B3-738D-43C1-968E-BF4818493874}"/>
              </a:ext>
            </a:extLst>
          </p:cNvPr>
          <p:cNvSpPr txBox="1"/>
          <p:nvPr/>
        </p:nvSpPr>
        <p:spPr>
          <a:xfrm>
            <a:off x="5540827" y="1115117"/>
            <a:ext cx="6096000" cy="5262979"/>
          </a:xfrm>
          <a:prstGeom prst="rect">
            <a:avLst/>
          </a:prstGeom>
          <a:noFill/>
        </p:spPr>
        <p:txBody>
          <a:bodyPr wrap="square">
            <a:spAutoFit/>
          </a:bodyPr>
          <a:lstStyle/>
          <a:p>
            <a:r>
              <a:rPr lang="zh-CN" altLang="en-US" sz="1600" b="1" dirty="0">
                <a:solidFill>
                  <a:srgbClr val="D67A71"/>
                </a:solidFill>
                <a:latin typeface="微软雅黑" panose="020B0503020204020204" pitchFamily="34" charset="-122"/>
                <a:ea typeface="微软雅黑" panose="020B0503020204020204" pitchFamily="34" charset="-122"/>
                <a:cs typeface="+mn-ea"/>
              </a:rPr>
              <a:t>数据采集</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服务主动上报</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：主流的技术方案有：Zipkin。</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代理收集</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：主流的技术方案有：ELK、Flume。</a:t>
            </a:r>
          </a:p>
          <a:p>
            <a:endPar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600" b="1" dirty="0">
                <a:solidFill>
                  <a:srgbClr val="D67A71"/>
                </a:solidFill>
                <a:latin typeface="微软雅黑" panose="020B0503020204020204" pitchFamily="34" charset="-122"/>
                <a:ea typeface="微软雅黑" panose="020B0503020204020204" pitchFamily="34" charset="-122"/>
                <a:cs typeface="+mn-ea"/>
              </a:rPr>
              <a:t>数据传输</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UDP 传输</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Kafka 传输</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：由于 Kafka 有非常高的吞吐能力，所以很适合作为大数据量的缓冲池。</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600" b="1" dirty="0">
                <a:solidFill>
                  <a:srgbClr val="D67A71"/>
                </a:solidFill>
                <a:latin typeface="微软雅黑" panose="020B0503020204020204" pitchFamily="34" charset="-122"/>
                <a:ea typeface="微软雅黑" panose="020B0503020204020204" pitchFamily="34" charset="-122"/>
                <a:cs typeface="+mn-ea"/>
              </a:rPr>
              <a:t>数据处理</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数据处理是对收集来的原始数据进行聚合并存储。</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接口维度聚合</a:t>
            </a:r>
            <a:endParaRPr lang="en-US" altLang="zh-CN" sz="1600" b="1" dirty="0">
              <a:solidFill>
                <a:srgbClr val="788BA9"/>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机器维度聚合</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聚合后的数据需要持久化到数据库中存储，所选用的数据库一般分为两种：</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全文检索数据库</a:t>
            </a:r>
            <a:endParaRPr lang="en-US" altLang="zh-CN" sz="1600" b="1" dirty="0">
              <a:solidFill>
                <a:srgbClr val="788BA9"/>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时序数据库</a:t>
            </a:r>
            <a:endParaRPr lang="en-US" altLang="zh-CN" sz="1600" b="1" dirty="0">
              <a:solidFill>
                <a:srgbClr val="788BA9"/>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600" b="1" dirty="0">
                <a:solidFill>
                  <a:srgbClr val="D67A71"/>
                </a:solidFill>
                <a:latin typeface="微软雅黑" panose="020B0503020204020204" pitchFamily="34" charset="-122"/>
                <a:ea typeface="微软雅黑" panose="020B0503020204020204" pitchFamily="34" charset="-122"/>
                <a:cs typeface="+mn-ea"/>
              </a:rPr>
              <a:t>数据展示</a:t>
            </a:r>
            <a:endParaRPr lang="en-US" altLang="zh-CN" sz="1600" b="1" dirty="0">
              <a:solidFill>
                <a:srgbClr val="D67A71"/>
              </a:solidFill>
              <a:latin typeface="微软雅黑" panose="020B0503020204020204" pitchFamily="34" charset="-122"/>
              <a:ea typeface="微软雅黑" panose="020B0503020204020204" pitchFamily="34" charset="-122"/>
              <a:cs typeface="+mn-ea"/>
            </a:endParaRP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把处理后的数据以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Dashboard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的方式展示给用户。数据展示有多种方式，比如曲线图、饼状图、格子图展示等。</a:t>
            </a:r>
          </a:p>
        </p:txBody>
      </p:sp>
    </p:spTree>
    <p:extLst>
      <p:ext uri="{BB962C8B-B14F-4D97-AF65-F5344CB8AC3E}">
        <p14:creationId xmlns:p14="http://schemas.microsoft.com/office/powerpoint/2010/main" val="21614238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590C5E30-3DEA-42FA-881A-F670B5B56DBB}"/>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C17AE6DC-5474-4A86-9B6F-C2DE177A3186}"/>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A2D7ECC5-A7C5-4D44-8E9B-875EFB3180F4}"/>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9035C640-ABBB-4E0B-B564-F41AA47B6767}"/>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400EB5E3-BFA3-4EFC-9932-6DE8BDDB39B2}"/>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5</a:t>
            </a:r>
          </a:p>
        </p:txBody>
      </p:sp>
      <p:sp>
        <p:nvSpPr>
          <p:cNvPr id="8" name="矩形 7">
            <a:extLst>
              <a:ext uri="{FF2B5EF4-FFF2-40B4-BE49-F238E27FC236}">
                <a16:creationId xmlns:a16="http://schemas.microsoft.com/office/drawing/2014/main" id="{E77565DA-C8FD-4A67-A232-3E929AE61447}"/>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1BAAEBB1-8C86-4C09-871C-BAA30A8B28E3}"/>
              </a:ext>
            </a:extLst>
          </p:cNvPr>
          <p:cNvSpPr txBox="1"/>
          <p:nvPr/>
        </p:nvSpPr>
        <p:spPr>
          <a:xfrm>
            <a:off x="7128930" y="3305875"/>
            <a:ext cx="4372087" cy="670120"/>
          </a:xfrm>
          <a:prstGeom prst="rect">
            <a:avLst/>
          </a:prstGeom>
          <a:noFill/>
        </p:spPr>
        <p:txBody>
          <a:bodyPr wrap="square" rtlCol="0">
            <a:spAutoFit/>
          </a:bodyPr>
          <a:lstStyle/>
          <a:p>
            <a:pPr algn="r">
              <a:lnSpc>
                <a:spcPct val="130000"/>
              </a:lnSpc>
            </a:pPr>
            <a:r>
              <a:rPr lang="zh-CN" altLang="en-US" sz="3200" b="1" dirty="0">
                <a:solidFill>
                  <a:schemeClr val="tx1">
                    <a:lumMod val="50000"/>
                    <a:lumOff val="50000"/>
                  </a:schemeClr>
                </a:solidFill>
                <a:latin typeface="+mj-ea"/>
                <a:ea typeface="+mj-ea"/>
                <a:cs typeface="+mn-ea"/>
                <a:sym typeface="+mn-lt"/>
              </a:rPr>
              <a:t>分布式应用</a:t>
            </a:r>
            <a:endParaRPr lang="en-US" altLang="zh-CN" sz="3200"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BFBD8239-C32A-4950-8CEB-4FFB072B1417}"/>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05</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61530E3A-D7DB-4BA2-89B7-54A2B1AC8CEF}"/>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601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进程缓存和分布式缓存</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8" name="矩形 7">
            <a:extLst>
              <a:ext uri="{FF2B5EF4-FFF2-40B4-BE49-F238E27FC236}">
                <a16:creationId xmlns:a16="http://schemas.microsoft.com/office/drawing/2014/main" id="{CC3CECC6-520E-42ED-A476-7BE3D252E341}"/>
              </a:ext>
            </a:extLst>
          </p:cNvPr>
          <p:cNvSpPr/>
          <p:nvPr/>
        </p:nvSpPr>
        <p:spPr>
          <a:xfrm>
            <a:off x="2257066" y="1253419"/>
            <a:ext cx="7677868" cy="2080185"/>
          </a:xfrm>
          <a:prstGeom prst="rect">
            <a:avLst/>
          </a:prstGeom>
        </p:spPr>
        <p:txBody>
          <a:bodyPr wrap="square">
            <a:spAutoFit/>
          </a:bodyPr>
          <a:lstStyle/>
          <a:p>
            <a:pPr>
              <a:lnSpc>
                <a:spcPct val="150000"/>
              </a:lnSpc>
            </a:pPr>
            <a:r>
              <a:rPr lang="zh-CN" altLang="en-US" sz="2400" b="1" dirty="0">
                <a:solidFill>
                  <a:srgbClr val="788BA9"/>
                </a:solidFill>
              </a:rPr>
              <a:t>进程内缓存</a:t>
            </a:r>
            <a:endParaRPr lang="en-US" altLang="zh-CN" sz="2400" b="1" dirty="0">
              <a:solidFill>
                <a:srgbClr val="788BA9"/>
              </a:solidFill>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进程内缓存的代表：</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Caffeine/Google Guava/</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Ehcache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/HashMap</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进程内缓存的问题：</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如果应用服务是分布式系统，应用节点之间无法共享缓存，存在数据不一致问题。</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由于进程内缓存受限于内存大小的限制，所以缓存不能无限扩展。</a:t>
            </a:r>
          </a:p>
        </p:txBody>
      </p:sp>
      <p:sp>
        <p:nvSpPr>
          <p:cNvPr id="10" name="矩形 9">
            <a:extLst>
              <a:ext uri="{FF2B5EF4-FFF2-40B4-BE49-F238E27FC236}">
                <a16:creationId xmlns:a16="http://schemas.microsoft.com/office/drawing/2014/main" id="{823CBE53-CB0C-4729-83D6-3881AC7315E0}"/>
              </a:ext>
            </a:extLst>
          </p:cNvPr>
          <p:cNvSpPr/>
          <p:nvPr/>
        </p:nvSpPr>
        <p:spPr>
          <a:xfrm>
            <a:off x="2257066" y="3723172"/>
            <a:ext cx="5150568" cy="2449517"/>
          </a:xfrm>
          <a:prstGeom prst="rect">
            <a:avLst/>
          </a:prstGeom>
        </p:spPr>
        <p:txBody>
          <a:bodyPr wrap="square">
            <a:spAutoFit/>
          </a:bodyPr>
          <a:lstStyle/>
          <a:p>
            <a:pPr>
              <a:lnSpc>
                <a:spcPct val="150000"/>
              </a:lnSpc>
            </a:pPr>
            <a:r>
              <a:rPr lang="zh-CN" altLang="en-US" sz="2400" b="1" dirty="0">
                <a:solidFill>
                  <a:srgbClr val="788BA9"/>
                </a:solidFill>
              </a:rPr>
              <a:t>分布式缓存</a:t>
            </a:r>
            <a:endParaRPr lang="en-US" altLang="zh-CN" sz="2400" b="1" dirty="0">
              <a:solidFill>
                <a:srgbClr val="788BA9"/>
              </a:solidFill>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分布式缓存的代表：</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Redis/</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MemCache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Tair</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分布式缓存的问题：</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性能低于进程内缓存</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分布式缓存自身需要维护</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增加系统整体复杂度</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3993038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多级缓存架构</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pic>
        <p:nvPicPr>
          <p:cNvPr id="7" name="Picture 2" descr="https://raw.githubusercontent.com/dunwu/images/dev/cs/java/javaweb/technology/cache/%E7%BC%93%E5%AD%98%E6%95%B4%E4%BD%93%E6%9E%B6%E6%9E%84.png">
            <a:extLst>
              <a:ext uri="{FF2B5EF4-FFF2-40B4-BE49-F238E27FC236}">
                <a16:creationId xmlns:a16="http://schemas.microsoft.com/office/drawing/2014/main" id="{4CCA7764-7079-4D9C-9636-B93A6EF8682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9043" y="1066801"/>
            <a:ext cx="8593914" cy="4135821"/>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E6B370A6-4D53-4337-99C5-336645C3E857}"/>
              </a:ext>
            </a:extLst>
          </p:cNvPr>
          <p:cNvSpPr/>
          <p:nvPr/>
        </p:nvSpPr>
        <p:spPr>
          <a:xfrm>
            <a:off x="2764491" y="5279328"/>
            <a:ext cx="6663017" cy="1023742"/>
          </a:xfrm>
          <a:prstGeom prst="rect">
            <a:avLst/>
          </a:prstGeom>
        </p:spPr>
        <p:txBody>
          <a:bodyPr wrap="square">
            <a:spAutoFit/>
          </a:bodyPr>
          <a:lstStyle/>
          <a:p>
            <a:pPr>
              <a:lnSpc>
                <a:spcPct val="150000"/>
              </a:lnSpc>
            </a:pP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通常，一个大型软件系统的缓存会采用</a:t>
            </a:r>
            <a:r>
              <a:rPr lang="zh-CN" altLang="en-US" sz="1400" b="1" i="1" dirty="0">
                <a:solidFill>
                  <a:srgbClr val="D67A71"/>
                </a:solidFill>
                <a:latin typeface="微软雅黑" panose="020B0503020204020204" pitchFamily="34" charset="-122"/>
                <a:ea typeface="微软雅黑" panose="020B0503020204020204" pitchFamily="34" charset="-122"/>
                <a:cs typeface="+mn-ea"/>
              </a:rPr>
              <a:t>多级缓存</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方案。</a:t>
            </a:r>
            <a:endPar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单纯使用进程内缓存和分布式缓存都存在各自的不足。如果需要更高的性能以及更好的可用性，我们可以将缓存设计为多级结构。</a:t>
            </a:r>
          </a:p>
        </p:txBody>
      </p:sp>
    </p:spTree>
    <p:extLst>
      <p:ext uri="{BB962C8B-B14F-4D97-AF65-F5344CB8AC3E}">
        <p14:creationId xmlns:p14="http://schemas.microsoft.com/office/powerpoint/2010/main" val="343366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多级缓存的查询和更新</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pic>
        <p:nvPicPr>
          <p:cNvPr id="8" name="Picture 2" descr="https://raw.githubusercontent.com/dunwu/images/dev/cs/java/javaweb/technology/cache/%E5%A4%9A%E7%BA%A7%E7%BC%93%E5%AD%982.png">
            <a:extLst>
              <a:ext uri="{FF2B5EF4-FFF2-40B4-BE49-F238E27FC236}">
                <a16:creationId xmlns:a16="http://schemas.microsoft.com/office/drawing/2014/main" id="{98017B06-BB5B-49AA-ADC1-F7A5E4DFE89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327" y="1103699"/>
            <a:ext cx="5209773" cy="5514429"/>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31048C8B-7677-4DCE-A7C7-0A4A9642533B}"/>
              </a:ext>
            </a:extLst>
          </p:cNvPr>
          <p:cNvSpPr/>
          <p:nvPr/>
        </p:nvSpPr>
        <p:spPr>
          <a:xfrm>
            <a:off x="5914373" y="939443"/>
            <a:ext cx="6114472" cy="2264851"/>
          </a:xfrm>
          <a:prstGeom prst="rect">
            <a:avLst/>
          </a:prstGeom>
        </p:spPr>
        <p:txBody>
          <a:bodyPr wrap="square">
            <a:spAutoFit/>
          </a:bodyPr>
          <a:lstStyle/>
          <a:p>
            <a:pPr>
              <a:lnSpc>
                <a:spcPct val="150000"/>
              </a:lnSpc>
            </a:pPr>
            <a:r>
              <a:rPr lang="zh-CN" altLang="en-US" sz="1600" b="1" dirty="0">
                <a:solidFill>
                  <a:srgbClr val="788BA9"/>
                </a:solidFill>
              </a:rPr>
              <a:t>多级缓存查询</a:t>
            </a:r>
          </a:p>
          <a:p>
            <a:pPr marL="228600" indent="-228600">
              <a:lnSpc>
                <a:spcPct val="150000"/>
              </a:lnSpc>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首先，查询 L1 缓存，如果缓存命中，直接返回结果；如果没有命中，执行下一步。</a:t>
            </a:r>
          </a:p>
          <a:p>
            <a:pPr marL="228600" indent="-228600">
              <a:lnSpc>
                <a:spcPct val="150000"/>
              </a:lnSpc>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接下来，查询 L2 缓存，如果缓存命中，直接返回结果并回填 L1 缓存；如果没有命中，执行下一步。</a:t>
            </a:r>
          </a:p>
          <a:p>
            <a:pPr marL="228600" indent="-228600">
              <a:lnSpc>
                <a:spcPct val="150000"/>
              </a:lnSpc>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最后，查询数据库，返回结果并依次回填 L2 缓存、L1 缓存。</a:t>
            </a:r>
          </a:p>
        </p:txBody>
      </p:sp>
      <p:sp>
        <p:nvSpPr>
          <p:cNvPr id="11" name="矩形 10">
            <a:extLst>
              <a:ext uri="{FF2B5EF4-FFF2-40B4-BE49-F238E27FC236}">
                <a16:creationId xmlns:a16="http://schemas.microsoft.com/office/drawing/2014/main" id="{1E751474-5772-4EA8-BC51-BA85E7FE5FB1}"/>
              </a:ext>
            </a:extLst>
          </p:cNvPr>
          <p:cNvSpPr/>
          <p:nvPr/>
        </p:nvSpPr>
        <p:spPr>
          <a:xfrm>
            <a:off x="5914373" y="3429000"/>
            <a:ext cx="6114472" cy="3003515"/>
          </a:xfrm>
          <a:prstGeom prst="rect">
            <a:avLst/>
          </a:prstGeom>
        </p:spPr>
        <p:txBody>
          <a:bodyPr wrap="square">
            <a:spAutoFit/>
          </a:bodyPr>
          <a:lstStyle/>
          <a:p>
            <a:pPr>
              <a:lnSpc>
                <a:spcPct val="150000"/>
              </a:lnSpc>
            </a:pPr>
            <a:r>
              <a:rPr lang="zh-CN" altLang="en-US" sz="1600" b="1" dirty="0">
                <a:solidFill>
                  <a:srgbClr val="788BA9"/>
                </a:solidFill>
              </a:rPr>
              <a:t>多级缓存更新</a:t>
            </a:r>
            <a:endParaRPr lang="en-US" altLang="zh-CN" sz="1600" b="1" dirty="0">
              <a:solidFill>
                <a:srgbClr val="788BA9"/>
              </a:solidFill>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对于 L1 缓存，如果有数据更新，只能删除并更新所在机器上的缓存，其他机器只能通过超时机制来刷新缓存。超时设定可以有两种策略:</a:t>
            </a: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设置成写入后多少时间后过期</a:t>
            </a: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设置成写入后多少时间刷新</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对于 L2 缓存，如果有数据更新，其他机器立马可见。但是，也必须要设置超时时间，其时间应该比 L1 缓存的有效时间长。</a:t>
            </a:r>
          </a:p>
        </p:txBody>
      </p:sp>
    </p:spTree>
    <p:extLst>
      <p:ext uri="{BB962C8B-B14F-4D97-AF65-F5344CB8AC3E}">
        <p14:creationId xmlns:p14="http://schemas.microsoft.com/office/powerpoint/2010/main" val="291646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缓存雪崩</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2" name="矩形 1">
            <a:extLst>
              <a:ext uri="{FF2B5EF4-FFF2-40B4-BE49-F238E27FC236}">
                <a16:creationId xmlns:a16="http://schemas.microsoft.com/office/drawing/2014/main" id="{ACEED296-783F-4A35-9F99-09C35C2A6E26}"/>
              </a:ext>
            </a:extLst>
          </p:cNvPr>
          <p:cNvSpPr/>
          <p:nvPr/>
        </p:nvSpPr>
        <p:spPr>
          <a:xfrm>
            <a:off x="557009" y="1408619"/>
            <a:ext cx="11059258" cy="874407"/>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缓存雪崩</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是指缓存不可用或者大量缓存由于超时时间相同在同一时间段失效，大量请求直接访问数据库，数据库压力过大导致系统雪崩。</a:t>
            </a:r>
          </a:p>
        </p:txBody>
      </p:sp>
      <p:sp>
        <p:nvSpPr>
          <p:cNvPr id="9" name="矩形 8">
            <a:extLst>
              <a:ext uri="{FF2B5EF4-FFF2-40B4-BE49-F238E27FC236}">
                <a16:creationId xmlns:a16="http://schemas.microsoft.com/office/drawing/2014/main" id="{98487C33-2F32-45E3-B4B6-85A0DA7B11BD}"/>
              </a:ext>
            </a:extLst>
          </p:cNvPr>
          <p:cNvSpPr/>
          <p:nvPr/>
        </p:nvSpPr>
        <p:spPr>
          <a:xfrm>
            <a:off x="557009" y="2525938"/>
            <a:ext cx="11441238" cy="3875228"/>
          </a:xfrm>
          <a:prstGeom prst="rect">
            <a:avLst/>
          </a:prstGeom>
        </p:spPr>
        <p:txBody>
          <a:bodyPr wrap="square">
            <a:spAutoFit/>
          </a:bodyPr>
          <a:lstStyle/>
          <a:p>
            <a:pPr>
              <a:lnSpc>
                <a:spcPct val="150000"/>
              </a:lnSpc>
            </a:pPr>
            <a:r>
              <a:rPr lang="zh-CN" altLang="en-US" sz="1600" b="1" dirty="0">
                <a:solidFill>
                  <a:srgbClr val="788BA9"/>
                </a:solidFill>
                <a:latin typeface="微软雅黑" panose="020B0503020204020204" pitchFamily="34" charset="-122"/>
                <a:ea typeface="微软雅黑" panose="020B0503020204020204" pitchFamily="34" charset="-122"/>
                <a:cs typeface="+mn-ea"/>
              </a:rPr>
              <a:t>解决缓存雪崩的主要手段</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如下：</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增加缓存系统可用性（事前）</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。例如：部署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Redis Cluster</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（主从</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哨兵），以实现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Redis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的高可用，避免全盘崩溃。</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采用多级缓存方案（事中）</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。例如：本地缓存（</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Ehcache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Caffine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/Guava Cache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分布式缓存（</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Redis/ Memcached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限流、降级、熔断方案（事中），</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避免被流量打死。如：使用 </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Hystrix</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进行熔断、降级。</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缓存如果支持持久化，可以在恢复工作后恢复数据（事后）</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Redis</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支持持久化，一旦重启，自动从磁盘上加载数据，快速恢复缓存数据。</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1600" b="1" dirty="0">
                <a:solidFill>
                  <a:srgbClr val="788BA9"/>
                </a:solidFill>
                <a:latin typeface="微软雅黑" panose="020B0503020204020204" pitchFamily="34" charset="-122"/>
                <a:ea typeface="微软雅黑" panose="020B0503020204020204" pitchFamily="34" charset="-122"/>
                <a:cs typeface="+mn-ea"/>
              </a:rPr>
              <a:t>解决缓存雪崩的辅助手段</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如下：</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监控缓存，弹性扩容</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缓存的过期时间可以取个随机值</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。这么做是为避免缓存同时失效，使得数据库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IO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骤升。比如：以前是设置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10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分钟的超时时间，那每个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都可以随机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8-13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分钟过期，尽量让不同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的过期时间不同。</a:t>
            </a:r>
          </a:p>
        </p:txBody>
      </p:sp>
    </p:spTree>
    <p:extLst>
      <p:ext uri="{BB962C8B-B14F-4D97-AF65-F5344CB8AC3E}">
        <p14:creationId xmlns:p14="http://schemas.microsoft.com/office/powerpoint/2010/main" val="497353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缓存穿透</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pic>
        <p:nvPicPr>
          <p:cNvPr id="7" name="Picture 2" descr="https://raw.githubusercontent.com/dunwu/images/dev/cs/java/javaweb/technology/cache/%E7%BC%93%E5%AD%98%E7%A9%BF%E9%80%8F1.png">
            <a:extLst>
              <a:ext uri="{FF2B5EF4-FFF2-40B4-BE49-F238E27FC236}">
                <a16:creationId xmlns:a16="http://schemas.microsoft.com/office/drawing/2014/main" id="{186D2144-BB6D-43A2-B295-F9CC4635AB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071" y="1140621"/>
            <a:ext cx="2890137" cy="45767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raw.githubusercontent.com/dunwu/images/dev/cs/java/javaweb/technology/cache/%E7%BC%93%E5%AD%98%E7%A9%BF%E9%80%8F2.png">
            <a:extLst>
              <a:ext uri="{FF2B5EF4-FFF2-40B4-BE49-F238E27FC236}">
                <a16:creationId xmlns:a16="http://schemas.microsoft.com/office/drawing/2014/main" id="{583B23E0-4C4E-44A5-B57B-A2F82D4420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3149" y="1140620"/>
            <a:ext cx="2956528" cy="4576757"/>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8DB75056-07CE-4B1D-940D-A0175370D481}"/>
              </a:ext>
            </a:extLst>
          </p:cNvPr>
          <p:cNvSpPr/>
          <p:nvPr/>
        </p:nvSpPr>
        <p:spPr>
          <a:xfrm>
            <a:off x="7019693" y="2576296"/>
            <a:ext cx="5042100" cy="1705403"/>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缓存穿透</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是指：查询的数据在数据库中不存在，那么缓存中自然也不存在。所以，应用在缓存中查不到，则会去查询数据库。当这样的请求多了后，数据库的压力就会增大。</a:t>
            </a:r>
          </a:p>
        </p:txBody>
      </p:sp>
      <p:sp>
        <p:nvSpPr>
          <p:cNvPr id="11" name="矩形 10">
            <a:extLst>
              <a:ext uri="{FF2B5EF4-FFF2-40B4-BE49-F238E27FC236}">
                <a16:creationId xmlns:a16="http://schemas.microsoft.com/office/drawing/2014/main" id="{F92DE36B-B3C6-4CF7-9CD9-548C0A6F40A5}"/>
              </a:ext>
            </a:extLst>
          </p:cNvPr>
          <p:cNvSpPr/>
          <p:nvPr/>
        </p:nvSpPr>
        <p:spPr>
          <a:xfrm>
            <a:off x="730756" y="5710002"/>
            <a:ext cx="2338794" cy="613694"/>
          </a:xfrm>
          <a:prstGeom prst="rect">
            <a:avLst/>
          </a:prstGeom>
        </p:spPr>
        <p:txBody>
          <a:bodyPr wrap="square">
            <a:spAutoFit/>
          </a:bodyPr>
          <a:lstStyle/>
          <a:p>
            <a:pPr>
              <a:lnSpc>
                <a:spcPct val="150000"/>
              </a:lnSpc>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对于返回为 </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NULL </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的依然缓存，对于抛出异常的返回不进行缓存。</a:t>
            </a:r>
          </a:p>
        </p:txBody>
      </p:sp>
      <p:sp>
        <p:nvSpPr>
          <p:cNvPr id="12" name="矩形 11">
            <a:extLst>
              <a:ext uri="{FF2B5EF4-FFF2-40B4-BE49-F238E27FC236}">
                <a16:creationId xmlns:a16="http://schemas.microsoft.com/office/drawing/2014/main" id="{ED00A333-AD49-465E-A87E-1DA65C5D1366}"/>
              </a:ext>
            </a:extLst>
          </p:cNvPr>
          <p:cNvSpPr/>
          <p:nvPr/>
        </p:nvSpPr>
        <p:spPr>
          <a:xfrm>
            <a:off x="4217321" y="5717377"/>
            <a:ext cx="2433415" cy="613694"/>
          </a:xfrm>
          <a:prstGeom prst="rect">
            <a:avLst/>
          </a:prstGeom>
        </p:spPr>
        <p:txBody>
          <a:bodyPr wrap="square">
            <a:spAutoFit/>
          </a:bodyPr>
          <a:lstStyle/>
          <a:p>
            <a:pPr>
              <a:lnSpc>
                <a:spcPct val="150000"/>
              </a:lnSpc>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制定一些规则过滤一些不可能存在的数据。可以使用布隆过滤器。</a:t>
            </a:r>
          </a:p>
        </p:txBody>
      </p:sp>
    </p:spTree>
    <p:extLst>
      <p:ext uri="{BB962C8B-B14F-4D97-AF65-F5344CB8AC3E}">
        <p14:creationId xmlns:p14="http://schemas.microsoft.com/office/powerpoint/2010/main" val="228819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缓存击穿</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3" name="矩形 12">
            <a:extLst>
              <a:ext uri="{FF2B5EF4-FFF2-40B4-BE49-F238E27FC236}">
                <a16:creationId xmlns:a16="http://schemas.microsoft.com/office/drawing/2014/main" id="{ECFF9837-BA71-48C3-B009-FF55A8CAE2B5}"/>
              </a:ext>
            </a:extLst>
          </p:cNvPr>
          <p:cNvSpPr/>
          <p:nvPr/>
        </p:nvSpPr>
        <p:spPr>
          <a:xfrm>
            <a:off x="1516262" y="1625377"/>
            <a:ext cx="9215236" cy="1289905"/>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缓存击穿</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是指，热点数据失效瞬间，大量请求直接访问数据库。例如，某些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是热点数据，访问非常频繁。如果某个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失效的瞬间，大量的请求过来，缓存未命中，然后去数据库访问，此时数据库访问量会急剧增加。</a:t>
            </a:r>
          </a:p>
        </p:txBody>
      </p:sp>
      <p:sp>
        <p:nvSpPr>
          <p:cNvPr id="14" name="矩形 13">
            <a:extLst>
              <a:ext uri="{FF2B5EF4-FFF2-40B4-BE49-F238E27FC236}">
                <a16:creationId xmlns:a16="http://schemas.microsoft.com/office/drawing/2014/main" id="{F33C765E-C449-4D09-BC48-81120837F641}"/>
              </a:ext>
            </a:extLst>
          </p:cNvPr>
          <p:cNvSpPr/>
          <p:nvPr/>
        </p:nvSpPr>
        <p:spPr>
          <a:xfrm>
            <a:off x="1516262" y="3665218"/>
            <a:ext cx="9215237" cy="1705403"/>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解决缓存击穿</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的主要手段如下：</a:t>
            </a:r>
          </a:p>
          <a:p>
            <a:pPr marL="171450" indent="-1714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分布式锁</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锁住热点数据的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key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，避免大量线程同时访问同一个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key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marL="171450" indent="-1714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定时异步刷新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可以对部分数据采取失效前自动刷新的策略，而不是到期自动淘汰。淘汰其实也是为了数据的时效性，所以采用自动刷新也可以。</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4282319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7" name="Rectangle 2">
            <a:extLst>
              <a:ext uri="{FF2B5EF4-FFF2-40B4-BE49-F238E27FC236}">
                <a16:creationId xmlns:a16="http://schemas.microsoft.com/office/drawing/2014/main" id="{C45B9C88-32F6-4DAB-8040-10454D5C8D0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分布式事务</a:t>
            </a:r>
          </a:p>
        </p:txBody>
      </p:sp>
      <p:pic>
        <p:nvPicPr>
          <p:cNvPr id="8" name="Picture 2" descr="img">
            <a:extLst>
              <a:ext uri="{FF2B5EF4-FFF2-40B4-BE49-F238E27FC236}">
                <a16:creationId xmlns:a16="http://schemas.microsoft.com/office/drawing/2014/main" id="{E0E5949F-05F9-43F2-ABE0-13A27D42EC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44" y="1208811"/>
            <a:ext cx="4552148" cy="444037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ADEBD07A-148A-40E8-B41F-535D9A4AA50C}"/>
              </a:ext>
            </a:extLst>
          </p:cNvPr>
          <p:cNvSpPr/>
          <p:nvPr/>
        </p:nvSpPr>
        <p:spPr>
          <a:xfrm>
            <a:off x="5320889" y="1208811"/>
            <a:ext cx="6536813" cy="2807948"/>
          </a:xfrm>
          <a:prstGeom prst="rect">
            <a:avLst/>
          </a:prstGeom>
        </p:spPr>
        <p:txBody>
          <a:bodyPr wrap="square">
            <a:spAutoFit/>
          </a:bodyPr>
          <a:lstStyle/>
          <a:p>
            <a:pPr>
              <a:lnSpc>
                <a:spcPct val="150000"/>
              </a:lnSpc>
            </a:pPr>
            <a:r>
              <a:rPr lang="zh-CN" altLang="en-US" sz="2000" b="1" dirty="0">
                <a:solidFill>
                  <a:srgbClr val="D67A71"/>
                </a:solidFill>
                <a:latin typeface="微软雅黑" panose="020B0503020204020204" pitchFamily="34" charset="-122"/>
                <a:ea typeface="微软雅黑" panose="020B0503020204020204" pitchFamily="34" charset="-122"/>
                <a:cs typeface="+mn-ea"/>
              </a:rPr>
              <a:t>事务</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简单来说：</a:t>
            </a:r>
            <a:r>
              <a:rPr lang="zh-CN" altLang="en-US" sz="2000" b="1" dirty="0">
                <a:solidFill>
                  <a:srgbClr val="788BA9"/>
                </a:solidFill>
                <a:latin typeface="微软雅黑" panose="020B0503020204020204" pitchFamily="34" charset="-122"/>
                <a:ea typeface="微软雅黑" panose="020B0503020204020204" pitchFamily="34" charset="-122"/>
                <a:cs typeface="+mn-ea"/>
              </a:rPr>
              <a:t>一个会话中所进行所有的操作，要么同时成功，要么同时失败</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具体来说，事务指的是满足 ACID 特性的一组操作，可以通过 Commit 提交一个事务，也可以使用 Rollback 进行回滚。</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通过加锁的方式，可以实现不同的事务隔离机制。</a:t>
            </a:r>
          </a:p>
        </p:txBody>
      </p:sp>
      <p:sp>
        <p:nvSpPr>
          <p:cNvPr id="10" name="矩形 9">
            <a:extLst>
              <a:ext uri="{FF2B5EF4-FFF2-40B4-BE49-F238E27FC236}">
                <a16:creationId xmlns:a16="http://schemas.microsoft.com/office/drawing/2014/main" id="{91F9CD8D-7DA2-40BC-86FE-8DDF7C9C20C0}"/>
              </a:ext>
            </a:extLst>
          </p:cNvPr>
          <p:cNvSpPr/>
          <p:nvPr/>
        </p:nvSpPr>
        <p:spPr>
          <a:xfrm>
            <a:off x="5320889" y="4231608"/>
            <a:ext cx="3695291" cy="1884618"/>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rPr>
              <a:t>原子性（</a:t>
            </a:r>
            <a:r>
              <a:rPr lang="en-US" altLang="zh-CN" sz="2000" b="1" dirty="0">
                <a:solidFill>
                  <a:srgbClr val="788BA9"/>
                </a:solidFill>
                <a:latin typeface="微软雅黑" panose="020B0503020204020204" pitchFamily="34" charset="-122"/>
                <a:ea typeface="微软雅黑" panose="020B0503020204020204" pitchFamily="34" charset="-122"/>
                <a:cs typeface="+mn-ea"/>
              </a:rPr>
              <a:t>Atomicity</a:t>
            </a:r>
            <a:r>
              <a:rPr lang="zh-CN" altLang="en-US" sz="2000" b="1" dirty="0">
                <a:solidFill>
                  <a:srgbClr val="788BA9"/>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rPr>
              <a:t>一致性（</a:t>
            </a:r>
            <a:r>
              <a:rPr lang="en-US" altLang="zh-CN" sz="2000" b="1" dirty="0">
                <a:solidFill>
                  <a:srgbClr val="788BA9"/>
                </a:solidFill>
                <a:latin typeface="微软雅黑" panose="020B0503020204020204" pitchFamily="34" charset="-122"/>
                <a:ea typeface="微软雅黑" panose="020B0503020204020204" pitchFamily="34" charset="-122"/>
                <a:cs typeface="+mn-ea"/>
              </a:rPr>
              <a:t>Consistency</a:t>
            </a:r>
            <a:r>
              <a:rPr lang="zh-CN" altLang="en-US" sz="2000" b="1" dirty="0">
                <a:solidFill>
                  <a:srgbClr val="788BA9"/>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rPr>
              <a:t>隔离性（</a:t>
            </a:r>
            <a:r>
              <a:rPr lang="en-US" altLang="zh-CN" sz="2000" b="1" dirty="0">
                <a:solidFill>
                  <a:srgbClr val="788BA9"/>
                </a:solidFill>
                <a:latin typeface="微软雅黑" panose="020B0503020204020204" pitchFamily="34" charset="-122"/>
                <a:ea typeface="微软雅黑" panose="020B0503020204020204" pitchFamily="34" charset="-122"/>
                <a:cs typeface="+mn-ea"/>
              </a:rPr>
              <a:t>Isolation</a:t>
            </a:r>
            <a:r>
              <a:rPr lang="zh-CN" altLang="en-US" sz="2000" b="1" dirty="0">
                <a:solidFill>
                  <a:srgbClr val="788BA9"/>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rPr>
              <a:t>持久性（</a:t>
            </a:r>
            <a:r>
              <a:rPr lang="en-US" altLang="zh-CN" sz="2000" b="1" dirty="0">
                <a:solidFill>
                  <a:srgbClr val="788BA9"/>
                </a:solidFill>
                <a:latin typeface="微软雅黑" panose="020B0503020204020204" pitchFamily="34" charset="-122"/>
                <a:ea typeface="微软雅黑" panose="020B0503020204020204" pitchFamily="34" charset="-122"/>
                <a:cs typeface="+mn-ea"/>
              </a:rPr>
              <a:t>Durability</a:t>
            </a:r>
            <a:r>
              <a:rPr lang="zh-CN" altLang="en-US" sz="2000" b="1" dirty="0">
                <a:solidFill>
                  <a:srgbClr val="788BA9"/>
                </a:solidFill>
                <a:latin typeface="微软雅黑" panose="020B0503020204020204" pitchFamily="34" charset="-122"/>
                <a:ea typeface="微软雅黑" panose="020B0503020204020204" pitchFamily="34" charset="-122"/>
                <a:cs typeface="+mn-ea"/>
              </a:rPr>
              <a:t>）</a:t>
            </a:r>
          </a:p>
        </p:txBody>
      </p:sp>
    </p:spTree>
    <p:extLst>
      <p:ext uri="{BB962C8B-B14F-4D97-AF65-F5344CB8AC3E}">
        <p14:creationId xmlns:p14="http://schemas.microsoft.com/office/powerpoint/2010/main" val="2888437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圆角 17">
            <a:extLst>
              <a:ext uri="{FF2B5EF4-FFF2-40B4-BE49-F238E27FC236}">
                <a16:creationId xmlns:a16="http://schemas.microsoft.com/office/drawing/2014/main" id="{ACB14E70-3163-4AF1-B168-6BFB5745568F}"/>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19" name="Rectangle 2">
            <a:extLst>
              <a:ext uri="{FF2B5EF4-FFF2-40B4-BE49-F238E27FC236}">
                <a16:creationId xmlns:a16="http://schemas.microsoft.com/office/drawing/2014/main" id="{CC691A36-6C16-42FB-B9E1-521B6A9B081D}"/>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12" name="图片 11">
            <a:extLst>
              <a:ext uri="{FF2B5EF4-FFF2-40B4-BE49-F238E27FC236}">
                <a16:creationId xmlns:a16="http://schemas.microsoft.com/office/drawing/2014/main" id="{FAE62B34-3C65-4F79-AA6C-5AB6D78B40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1246" y="887518"/>
            <a:ext cx="3169928" cy="3063891"/>
          </a:xfrm>
          <a:prstGeom prst="rect">
            <a:avLst/>
          </a:prstGeom>
        </p:spPr>
      </p:pic>
      <p:sp>
        <p:nvSpPr>
          <p:cNvPr id="31" name="文本框 30">
            <a:extLst>
              <a:ext uri="{FF2B5EF4-FFF2-40B4-BE49-F238E27FC236}">
                <a16:creationId xmlns:a16="http://schemas.microsoft.com/office/drawing/2014/main" id="{8755CCAA-54A8-4742-A18A-550B73DCF056}"/>
              </a:ext>
            </a:extLst>
          </p:cNvPr>
          <p:cNvSpPr txBox="1"/>
          <p:nvPr/>
        </p:nvSpPr>
        <p:spPr>
          <a:xfrm>
            <a:off x="286392" y="1564575"/>
            <a:ext cx="430887" cy="2027520"/>
          </a:xfrm>
          <a:prstGeom prst="rect">
            <a:avLst/>
          </a:prstGeom>
          <a:noFill/>
        </p:spPr>
        <p:txBody>
          <a:bodyPr vert="eaVert" wrap="square">
            <a:spAutoFit/>
          </a:bodyPr>
          <a:lstStyle/>
          <a:p>
            <a:r>
              <a:rPr lang="zh-CN" altLang="en-US" sz="1600" b="1" dirty="0">
                <a:solidFill>
                  <a:srgbClr val="788BA9"/>
                </a:solidFill>
                <a:latin typeface="+mn-ea"/>
                <a:cs typeface="+mn-ea"/>
              </a:rPr>
              <a:t>数据库读写分离</a:t>
            </a:r>
          </a:p>
        </p:txBody>
      </p:sp>
      <p:sp>
        <p:nvSpPr>
          <p:cNvPr id="34" name="文本框 33">
            <a:extLst>
              <a:ext uri="{FF2B5EF4-FFF2-40B4-BE49-F238E27FC236}">
                <a16:creationId xmlns:a16="http://schemas.microsoft.com/office/drawing/2014/main" id="{9A2FC39C-EBAE-493E-9C4B-14392BA415C3}"/>
              </a:ext>
            </a:extLst>
          </p:cNvPr>
          <p:cNvSpPr txBox="1"/>
          <p:nvPr/>
        </p:nvSpPr>
        <p:spPr>
          <a:xfrm>
            <a:off x="6755115" y="1271066"/>
            <a:ext cx="430887" cy="2296793"/>
          </a:xfrm>
          <a:prstGeom prst="rect">
            <a:avLst/>
          </a:prstGeom>
          <a:noFill/>
        </p:spPr>
        <p:txBody>
          <a:bodyPr vert="eaVert" wrap="square">
            <a:spAutoFit/>
          </a:bodyPr>
          <a:lstStyle/>
          <a:p>
            <a:r>
              <a:rPr lang="zh-CN" altLang="en-US" sz="1600" b="1" dirty="0">
                <a:solidFill>
                  <a:srgbClr val="788BA9"/>
                </a:solidFill>
                <a:latin typeface="+mn-ea"/>
                <a:cs typeface="+mn-ea"/>
              </a:rPr>
              <a:t>反向代理和 CDN 加速</a:t>
            </a:r>
          </a:p>
        </p:txBody>
      </p:sp>
      <p:pic>
        <p:nvPicPr>
          <p:cNvPr id="2050" name="Picture 2">
            <a:extLst>
              <a:ext uri="{FF2B5EF4-FFF2-40B4-BE49-F238E27FC236}">
                <a16:creationId xmlns:a16="http://schemas.microsoft.com/office/drawing/2014/main" id="{E09C3C61-4CC4-4570-8278-DEBBC6A7C6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5878" y="841150"/>
            <a:ext cx="3859250" cy="2822518"/>
          </a:xfrm>
          <a:prstGeom prst="rect">
            <a:avLst/>
          </a:prstGeom>
          <a:noFill/>
          <a:extLst>
            <a:ext uri="{909E8E84-426E-40DD-AFC4-6F175D3DCCD1}">
              <a14:hiddenFill xmlns:a14="http://schemas.microsoft.com/office/drawing/2010/main">
                <a:solidFill>
                  <a:srgbClr val="FFFFFF"/>
                </a:solidFill>
              </a14:hiddenFill>
            </a:ext>
          </a:extLst>
        </p:spPr>
      </p:pic>
      <p:sp>
        <p:nvSpPr>
          <p:cNvPr id="36" name="文本框 35">
            <a:extLst>
              <a:ext uri="{FF2B5EF4-FFF2-40B4-BE49-F238E27FC236}">
                <a16:creationId xmlns:a16="http://schemas.microsoft.com/office/drawing/2014/main" id="{5BA7D251-1640-45B7-BFA6-6229C838735D}"/>
              </a:ext>
            </a:extLst>
          </p:cNvPr>
          <p:cNvSpPr txBox="1"/>
          <p:nvPr/>
        </p:nvSpPr>
        <p:spPr>
          <a:xfrm>
            <a:off x="6753540" y="4294797"/>
            <a:ext cx="677108" cy="2027520"/>
          </a:xfrm>
          <a:prstGeom prst="rect">
            <a:avLst/>
          </a:prstGeom>
          <a:noFill/>
        </p:spPr>
        <p:txBody>
          <a:bodyPr vert="eaVert" wrap="square">
            <a:spAutoFit/>
          </a:bodyPr>
          <a:lstStyle/>
          <a:p>
            <a:r>
              <a:rPr lang="zh-CN" altLang="en-US" sz="1600" b="1" dirty="0">
                <a:solidFill>
                  <a:srgbClr val="788BA9"/>
                </a:solidFill>
                <a:latin typeface="+mn-ea"/>
                <a:cs typeface="+mn-ea"/>
              </a:rPr>
              <a:t>分布式文件系统和分布式数据库</a:t>
            </a:r>
          </a:p>
        </p:txBody>
      </p:sp>
      <p:pic>
        <p:nvPicPr>
          <p:cNvPr id="2052" name="Picture 4">
            <a:extLst>
              <a:ext uri="{FF2B5EF4-FFF2-40B4-BE49-F238E27FC236}">
                <a16:creationId xmlns:a16="http://schemas.microsoft.com/office/drawing/2014/main" id="{F437B4C1-1002-4B1E-8CF0-F81D7833BB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8988" y="3951409"/>
            <a:ext cx="4539916" cy="2597841"/>
          </a:xfrm>
          <a:prstGeom prst="rect">
            <a:avLst/>
          </a:prstGeom>
          <a:noFill/>
          <a:extLst>
            <a:ext uri="{909E8E84-426E-40DD-AFC4-6F175D3DCCD1}">
              <a14:hiddenFill xmlns:a14="http://schemas.microsoft.com/office/drawing/2010/main">
                <a:solidFill>
                  <a:srgbClr val="FFFFFF"/>
                </a:solidFill>
              </a14:hiddenFill>
            </a:ext>
          </a:extLst>
        </p:spPr>
      </p:pic>
      <p:sp>
        <p:nvSpPr>
          <p:cNvPr id="38" name="文本框 37">
            <a:extLst>
              <a:ext uri="{FF2B5EF4-FFF2-40B4-BE49-F238E27FC236}">
                <a16:creationId xmlns:a16="http://schemas.microsoft.com/office/drawing/2014/main" id="{9FFEB703-1F3D-4619-8610-AB469F372C16}"/>
              </a:ext>
            </a:extLst>
          </p:cNvPr>
          <p:cNvSpPr txBox="1"/>
          <p:nvPr/>
        </p:nvSpPr>
        <p:spPr>
          <a:xfrm>
            <a:off x="258644" y="4294797"/>
            <a:ext cx="430887" cy="2372881"/>
          </a:xfrm>
          <a:prstGeom prst="rect">
            <a:avLst/>
          </a:prstGeom>
          <a:noFill/>
        </p:spPr>
        <p:txBody>
          <a:bodyPr vert="eaVert" wrap="square">
            <a:spAutoFit/>
          </a:bodyPr>
          <a:lstStyle/>
          <a:p>
            <a:pPr marR="0" lvl="0" indent="0" fontAlgn="auto">
              <a:lnSpc>
                <a:spcPct val="100000"/>
              </a:lnSpc>
              <a:spcBef>
                <a:spcPts val="0"/>
              </a:spcBef>
              <a:spcAft>
                <a:spcPts val="0"/>
              </a:spcAft>
              <a:buClrTx/>
              <a:buSzTx/>
              <a:buFontTx/>
              <a:buNone/>
              <a:tabLst/>
              <a:defRPr/>
            </a:pPr>
            <a:r>
              <a:rPr lang="zh-CN" altLang="en-US" sz="1600" b="1" dirty="0">
                <a:solidFill>
                  <a:srgbClr val="788BA9"/>
                </a:solidFill>
                <a:latin typeface="+mn-ea"/>
                <a:cs typeface="+mn-ea"/>
              </a:rPr>
              <a:t>使用 </a:t>
            </a:r>
            <a:r>
              <a:rPr lang="en-US" altLang="zh-CN" sz="1600" b="1" dirty="0">
                <a:solidFill>
                  <a:srgbClr val="788BA9"/>
                </a:solidFill>
                <a:latin typeface="+mn-ea"/>
                <a:cs typeface="+mn-ea"/>
              </a:rPr>
              <a:t>NoSQL </a:t>
            </a:r>
            <a:r>
              <a:rPr lang="zh-CN" altLang="en-US" sz="1600" b="1" dirty="0">
                <a:solidFill>
                  <a:srgbClr val="788BA9"/>
                </a:solidFill>
                <a:latin typeface="+mn-ea"/>
                <a:cs typeface="+mn-ea"/>
              </a:rPr>
              <a:t>和搜索引擎</a:t>
            </a:r>
            <a:endParaRPr lang="en-US" altLang="zh-CN" sz="1600" b="1" dirty="0">
              <a:solidFill>
                <a:srgbClr val="788BA9"/>
              </a:solidFill>
              <a:latin typeface="+mn-ea"/>
              <a:cs typeface="+mn-ea"/>
            </a:endParaRPr>
          </a:p>
        </p:txBody>
      </p:sp>
      <p:pic>
        <p:nvPicPr>
          <p:cNvPr id="2054" name="Picture 6">
            <a:extLst>
              <a:ext uri="{FF2B5EF4-FFF2-40B4-BE49-F238E27FC236}">
                <a16:creationId xmlns:a16="http://schemas.microsoft.com/office/drawing/2014/main" id="{2AF777EA-55E7-4DC9-84C8-F7A513DA7B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697" y="3951409"/>
            <a:ext cx="4947254" cy="2734732"/>
          </a:xfrm>
          <a:prstGeom prst="rect">
            <a:avLst/>
          </a:prstGeom>
          <a:noFill/>
          <a:extLst>
            <a:ext uri="{909E8E84-426E-40DD-AFC4-6F175D3DCCD1}">
              <a14:hiddenFill xmlns:a14="http://schemas.microsoft.com/office/drawing/2010/main">
                <a:solidFill>
                  <a:srgbClr val="FFFFFF"/>
                </a:solidFill>
              </a14:hiddenFill>
            </a:ext>
          </a:extLst>
        </p:spPr>
      </p:pic>
      <p:sp>
        <p:nvSpPr>
          <p:cNvPr id="40" name="箭头: 右 39">
            <a:extLst>
              <a:ext uri="{FF2B5EF4-FFF2-40B4-BE49-F238E27FC236}">
                <a16:creationId xmlns:a16="http://schemas.microsoft.com/office/drawing/2014/main" id="{4D84189D-1214-4A5D-9A1B-B5A3C0ECCB4C}"/>
              </a:ext>
            </a:extLst>
          </p:cNvPr>
          <p:cNvSpPr/>
          <p:nvPr/>
        </p:nvSpPr>
        <p:spPr>
          <a:xfrm flipH="1">
            <a:off x="5988221" y="5054144"/>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箭头: 右 41">
            <a:extLst>
              <a:ext uri="{FF2B5EF4-FFF2-40B4-BE49-F238E27FC236}">
                <a16:creationId xmlns:a16="http://schemas.microsoft.com/office/drawing/2014/main" id="{734F1FD8-C167-40B8-9CA7-3E27955D87E8}"/>
              </a:ext>
            </a:extLst>
          </p:cNvPr>
          <p:cNvSpPr/>
          <p:nvPr/>
        </p:nvSpPr>
        <p:spPr>
          <a:xfrm>
            <a:off x="5988221" y="1962263"/>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右 42">
            <a:extLst>
              <a:ext uri="{FF2B5EF4-FFF2-40B4-BE49-F238E27FC236}">
                <a16:creationId xmlns:a16="http://schemas.microsoft.com/office/drawing/2014/main" id="{8A7C6DDB-8532-4860-9075-7E13DE6CAD6F}"/>
              </a:ext>
            </a:extLst>
          </p:cNvPr>
          <p:cNvSpPr/>
          <p:nvPr/>
        </p:nvSpPr>
        <p:spPr>
          <a:xfrm rot="5400000">
            <a:off x="9004137" y="3578939"/>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97466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nodeType="withEffect">
                                  <p:stCondLst>
                                    <p:cond delay="0"/>
                                  </p:stCondLst>
                                  <p:childTnLst>
                                    <p:set>
                                      <p:cBhvr>
                                        <p:cTn id="17" dur="1" fill="hold">
                                          <p:stCondLst>
                                            <p:cond delay="0"/>
                                          </p:stCondLst>
                                        </p:cTn>
                                        <p:tgtEl>
                                          <p:spTgt spid="2050"/>
                                        </p:tgtEl>
                                        <p:attrNameLst>
                                          <p:attrName>style.visibility</p:attrName>
                                        </p:attrNameLst>
                                      </p:cBhvr>
                                      <p:to>
                                        <p:strVal val="visible"/>
                                      </p:to>
                                    </p:set>
                                    <p:animEffect transition="in" filter="fade">
                                      <p:cBhvr>
                                        <p:cTn id="18" dur="500"/>
                                        <p:tgtEl>
                                          <p:spTgt spid="20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10" presetClass="entr" presetSubtype="0" fill="hold" nodeType="withEffect">
                                  <p:stCondLst>
                                    <p:cond delay="0"/>
                                  </p:stCondLst>
                                  <p:childTnLst>
                                    <p:set>
                                      <p:cBhvr>
                                        <p:cTn id="28" dur="1" fill="hold">
                                          <p:stCondLst>
                                            <p:cond delay="0"/>
                                          </p:stCondLst>
                                        </p:cTn>
                                        <p:tgtEl>
                                          <p:spTgt spid="2052"/>
                                        </p:tgtEl>
                                        <p:attrNameLst>
                                          <p:attrName>style.visibility</p:attrName>
                                        </p:attrNameLst>
                                      </p:cBhvr>
                                      <p:to>
                                        <p:strVal val="visible"/>
                                      </p:to>
                                    </p:set>
                                    <p:animEffect transition="in" filter="fade">
                                      <p:cBhvr>
                                        <p:cTn id="29" dur="500"/>
                                        <p:tgtEl>
                                          <p:spTgt spid="205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10" presetClass="entr" presetSubtype="0" fill="hold" nodeType="withEffect">
                                  <p:stCondLst>
                                    <p:cond delay="0"/>
                                  </p:stCondLst>
                                  <p:childTnLst>
                                    <p:set>
                                      <p:cBhvr>
                                        <p:cTn id="39" dur="1" fill="hold">
                                          <p:stCondLst>
                                            <p:cond delay="0"/>
                                          </p:stCondLst>
                                        </p:cTn>
                                        <p:tgtEl>
                                          <p:spTgt spid="2054"/>
                                        </p:tgtEl>
                                        <p:attrNameLst>
                                          <p:attrName>style.visibility</p:attrName>
                                        </p:attrNameLst>
                                      </p:cBhvr>
                                      <p:to>
                                        <p:strVal val="visible"/>
                                      </p:to>
                                    </p:set>
                                    <p:animEffect transition="in" filter="fade">
                                      <p:cBhvr>
                                        <p:cTn id="40" dur="500"/>
                                        <p:tgtEl>
                                          <p:spTgt spid="205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4" grpId="0"/>
      <p:bldP spid="36" grpId="0"/>
      <p:bldP spid="38" grpId="0"/>
      <p:bldP spid="40" grpId="0" animBg="1"/>
      <p:bldP spid="42" grpId="0" animBg="1"/>
      <p:bldP spid="4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7" name="Rectangle 2">
            <a:extLst>
              <a:ext uri="{FF2B5EF4-FFF2-40B4-BE49-F238E27FC236}">
                <a16:creationId xmlns:a16="http://schemas.microsoft.com/office/drawing/2014/main" id="{C45B9C88-32F6-4DAB-8040-10454D5C8D0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分布式事务</a:t>
            </a:r>
          </a:p>
        </p:txBody>
      </p:sp>
      <p:pic>
        <p:nvPicPr>
          <p:cNvPr id="1026" name="Picture 2" descr="https://raw.githubusercontent.com/dunwu/images/dev/snap/20210619150306.png">
            <a:extLst>
              <a:ext uri="{FF2B5EF4-FFF2-40B4-BE49-F238E27FC236}">
                <a16:creationId xmlns:a16="http://schemas.microsoft.com/office/drawing/2014/main" id="{1E1DA5CD-3F5A-4051-B3CD-9FC520E5CF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045" y="2006094"/>
            <a:ext cx="3455411" cy="40170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raw.githubusercontent.com/dunwu/images/dev/snap/20210619151202.png">
            <a:extLst>
              <a:ext uri="{FF2B5EF4-FFF2-40B4-BE49-F238E27FC236}">
                <a16:creationId xmlns:a16="http://schemas.microsoft.com/office/drawing/2014/main" id="{F179FA99-77AD-406B-9026-A3D6E02F61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4779" y="1987317"/>
            <a:ext cx="4552804" cy="470930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27AF0089-B2EC-4D07-A4AB-DF4560C95982}"/>
              </a:ext>
            </a:extLst>
          </p:cNvPr>
          <p:cNvSpPr/>
          <p:nvPr/>
        </p:nvSpPr>
        <p:spPr>
          <a:xfrm>
            <a:off x="221597" y="5946813"/>
            <a:ext cx="5874403" cy="738664"/>
          </a:xfrm>
          <a:prstGeom prst="rect">
            <a:avLst/>
          </a:prstGeom>
        </p:spPr>
        <p:txBody>
          <a:bodyPr wrap="square">
            <a:spAutoFit/>
          </a:bodyPr>
          <a:lstStyle/>
          <a:p>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上图中包含了库存和订单两个独立的微服务，每个微服务维护了自己的数据库。在交易系统的业务逻辑中，一个商品在下单之前需要先调用库存服务，进行扣除库存，再调用订单服务，创建订单记录。</a:t>
            </a:r>
          </a:p>
        </p:txBody>
      </p:sp>
      <p:sp>
        <p:nvSpPr>
          <p:cNvPr id="11" name="矩形 10">
            <a:extLst>
              <a:ext uri="{FF2B5EF4-FFF2-40B4-BE49-F238E27FC236}">
                <a16:creationId xmlns:a16="http://schemas.microsoft.com/office/drawing/2014/main" id="{2FDFBF55-01D1-4286-A16E-ED24E13FF5D9}"/>
              </a:ext>
            </a:extLst>
          </p:cNvPr>
          <p:cNvSpPr/>
          <p:nvPr/>
        </p:nvSpPr>
        <p:spPr>
          <a:xfrm>
            <a:off x="1809832" y="1107192"/>
            <a:ext cx="8209081" cy="923330"/>
          </a:xfrm>
          <a:prstGeom prst="rect">
            <a:avLst/>
          </a:prstGeom>
        </p:spPr>
        <p:txBody>
          <a:bodyPr wrap="square">
            <a:spAutoFit/>
          </a:bodyPr>
          <a:lstStyle/>
          <a:p>
            <a:r>
              <a:rPr lang="zh-CN" altLang="en-US" b="1" dirty="0">
                <a:solidFill>
                  <a:srgbClr val="D67A71"/>
                </a:solidFill>
                <a:latin typeface="微软雅黑" panose="020B0503020204020204" pitchFamily="34" charset="-122"/>
                <a:ea typeface="微软雅黑" panose="020B0503020204020204" pitchFamily="34" charset="-122"/>
                <a:cs typeface="+mn-ea"/>
              </a:rPr>
              <a:t>分布式事务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指的是事务操作跨越多个节点，并且要求满足事务的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ACID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特性。</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实现分布式事务有好几种方案，它们分别适用于不同的业务场景。业界目前已经有一些成熟的分布式事务框架，如阿里的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seata</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Tree>
    <p:extLst>
      <p:ext uri="{BB962C8B-B14F-4D97-AF65-F5344CB8AC3E}">
        <p14:creationId xmlns:p14="http://schemas.microsoft.com/office/powerpoint/2010/main" val="175496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两阶段提交</a:t>
            </a:r>
          </a:p>
        </p:txBody>
      </p:sp>
      <p:sp>
        <p:nvSpPr>
          <p:cNvPr id="3" name="矩形 2">
            <a:extLst>
              <a:ext uri="{FF2B5EF4-FFF2-40B4-BE49-F238E27FC236}">
                <a16:creationId xmlns:a16="http://schemas.microsoft.com/office/drawing/2014/main" id="{3B8A4746-8FF1-4657-8443-F881D2119D9B}"/>
              </a:ext>
            </a:extLst>
          </p:cNvPr>
          <p:cNvSpPr/>
          <p:nvPr/>
        </p:nvSpPr>
        <p:spPr>
          <a:xfrm>
            <a:off x="1046045" y="1508036"/>
            <a:ext cx="10360882" cy="1200329"/>
          </a:xfrm>
          <a:prstGeom prst="rect">
            <a:avLst/>
          </a:prstGeom>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二阶段提交协议（</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Two-phase Commit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，即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2PC</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）是常用的分布式事务解决方案，即</a:t>
            </a:r>
            <a:r>
              <a:rPr lang="zh-CN" altLang="en-US" b="1" dirty="0">
                <a:solidFill>
                  <a:srgbClr val="788BA9"/>
                </a:solidFill>
                <a:latin typeface="微软雅黑" panose="020B0503020204020204" pitchFamily="34" charset="-122"/>
                <a:ea typeface="微软雅黑" panose="020B0503020204020204" pitchFamily="34" charset="-122"/>
                <a:cs typeface="+mn-ea"/>
              </a:rPr>
              <a:t>将事务的提交过程分为两个阶段来进行处理：准备阶段和提交阶段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。事务的发起者称协调者，事务的执行者称参与者。</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二阶段提交的思路可以概括为：</a:t>
            </a:r>
            <a:r>
              <a:rPr lang="zh-CN" altLang="en-US" b="1" dirty="0">
                <a:solidFill>
                  <a:srgbClr val="788BA9"/>
                </a:solidFill>
                <a:latin typeface="微软雅黑" panose="020B0503020204020204" pitchFamily="34" charset="-122"/>
                <a:ea typeface="微软雅黑" panose="020B0503020204020204" pitchFamily="34" charset="-122"/>
                <a:cs typeface="+mn-ea"/>
              </a:rPr>
              <a:t>参与者将操作成败通知协调者，再由协调者根据所有参与者的反馈情报决定各参与者是否要提交操作还是中止操作</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4" name="矩形 3">
            <a:extLst>
              <a:ext uri="{FF2B5EF4-FFF2-40B4-BE49-F238E27FC236}">
                <a16:creationId xmlns:a16="http://schemas.microsoft.com/office/drawing/2014/main" id="{5E9A2690-1703-4C7D-8ACE-A69D7C95C1D9}"/>
              </a:ext>
            </a:extLst>
          </p:cNvPr>
          <p:cNvSpPr/>
          <p:nvPr/>
        </p:nvSpPr>
        <p:spPr>
          <a:xfrm>
            <a:off x="1046044" y="3238679"/>
            <a:ext cx="10360883" cy="2585323"/>
          </a:xfrm>
          <a:prstGeom prst="rect">
            <a:avLst/>
          </a:prstGeom>
        </p:spPr>
        <p:txBody>
          <a:bodyPr wrap="square">
            <a:spAutoFit/>
          </a:bodyPr>
          <a:lstStyle/>
          <a:p>
            <a:r>
              <a:rPr lang="zh-CN" altLang="en-US" b="1" dirty="0">
                <a:solidFill>
                  <a:srgbClr val="788BA9"/>
                </a:solidFill>
                <a:latin typeface="微软雅黑" panose="020B0503020204020204" pitchFamily="34" charset="-122"/>
                <a:ea typeface="微软雅黑" panose="020B0503020204020204" pitchFamily="34" charset="-122"/>
                <a:cs typeface="+mn-ea"/>
              </a:rPr>
              <a:t>阶段 </a:t>
            </a:r>
            <a:r>
              <a:rPr lang="en-US" altLang="zh-CN" b="1" dirty="0">
                <a:solidFill>
                  <a:srgbClr val="788BA9"/>
                </a:solidFill>
                <a:latin typeface="微软雅黑" panose="020B0503020204020204" pitchFamily="34" charset="-122"/>
                <a:ea typeface="微软雅黑" panose="020B0503020204020204" pitchFamily="34" charset="-122"/>
                <a:cs typeface="+mn-ea"/>
              </a:rPr>
              <a:t>1</a:t>
            </a:r>
            <a:r>
              <a:rPr lang="zh-CN" altLang="en-US" b="1" dirty="0">
                <a:solidFill>
                  <a:srgbClr val="788BA9"/>
                </a:solidFill>
                <a:latin typeface="微软雅黑" panose="020B0503020204020204" pitchFamily="34" charset="-122"/>
                <a:ea typeface="微软雅黑" panose="020B0503020204020204" pitchFamily="34" charset="-122"/>
                <a:cs typeface="+mn-ea"/>
              </a:rPr>
              <a:t>：准备阶段</a:t>
            </a:r>
          </a:p>
          <a:p>
            <a:pPr>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协调者向所有参与者发送事务内容，询问是否可以提交事务，并等待所有参与者答复。</a:t>
            </a:r>
          </a:p>
          <a:p>
            <a:pPr>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各参与者执行事务操作，将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undo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redo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信息记入事务日志中（但不提交事务）。</a:t>
            </a:r>
          </a:p>
          <a:p>
            <a:pPr>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如参与者执行成功，给协调者反馈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yes</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，即可以提交；如执行失败，给协调者反馈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，即不可提交。</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rgbClr val="788BA9"/>
                </a:solidFill>
                <a:latin typeface="微软雅黑" panose="020B0503020204020204" pitchFamily="34" charset="-122"/>
                <a:ea typeface="微软雅黑" panose="020B0503020204020204" pitchFamily="34" charset="-122"/>
                <a:cs typeface="+mn-ea"/>
              </a:rPr>
              <a:t>阶段 </a:t>
            </a:r>
            <a:r>
              <a:rPr lang="en-US" altLang="zh-CN" b="1" dirty="0">
                <a:solidFill>
                  <a:srgbClr val="788BA9"/>
                </a:solidFill>
                <a:latin typeface="微软雅黑" panose="020B0503020204020204" pitchFamily="34" charset="-122"/>
                <a:ea typeface="微软雅黑" panose="020B0503020204020204" pitchFamily="34" charset="-122"/>
                <a:cs typeface="+mn-ea"/>
              </a:rPr>
              <a:t>2</a:t>
            </a:r>
            <a:r>
              <a:rPr lang="zh-CN" altLang="en-US" b="1" dirty="0">
                <a:solidFill>
                  <a:srgbClr val="788BA9"/>
                </a:solidFill>
                <a:latin typeface="微软雅黑" panose="020B0503020204020204" pitchFamily="34" charset="-122"/>
                <a:ea typeface="微软雅黑" panose="020B0503020204020204" pitchFamily="34" charset="-122"/>
                <a:cs typeface="+mn-ea"/>
              </a:rPr>
              <a:t>：提交阶段</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如果协调者收到了参与者的失败消息或者超时，直接给每个参与者发送回滚</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(rollback)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消息；否则，发送提交</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消息；参与者根据协调者的指令执行提交或者回滚操作，释放所有事务处理过程中使用的锁资源。</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注意</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必须在最后阶段释放锁资源</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接下来分两种情况分别讨论提交阶段的过程。</a:t>
            </a:r>
          </a:p>
        </p:txBody>
      </p:sp>
    </p:spTree>
    <p:extLst>
      <p:ext uri="{BB962C8B-B14F-4D97-AF65-F5344CB8AC3E}">
        <p14:creationId xmlns:p14="http://schemas.microsoft.com/office/powerpoint/2010/main" val="3713885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pic>
        <p:nvPicPr>
          <p:cNvPr id="2050" name="Picture 2" descr="img">
            <a:extLst>
              <a:ext uri="{FF2B5EF4-FFF2-40B4-BE49-F238E27FC236}">
                <a16:creationId xmlns:a16="http://schemas.microsoft.com/office/drawing/2014/main" id="{3A81F78D-50BB-4658-A461-E7F623D287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871" y="2141186"/>
            <a:ext cx="5841129" cy="343970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两阶段提交（正常情况）</a:t>
            </a:r>
          </a:p>
        </p:txBody>
      </p:sp>
      <p:sp>
        <p:nvSpPr>
          <p:cNvPr id="3" name="矩形 2">
            <a:extLst>
              <a:ext uri="{FF2B5EF4-FFF2-40B4-BE49-F238E27FC236}">
                <a16:creationId xmlns:a16="http://schemas.microsoft.com/office/drawing/2014/main" id="{C3DE1A3A-B380-443E-9CB4-F8A4B0922716}"/>
              </a:ext>
            </a:extLst>
          </p:cNvPr>
          <p:cNvSpPr/>
          <p:nvPr/>
        </p:nvSpPr>
        <p:spPr>
          <a:xfrm>
            <a:off x="1253081" y="1720522"/>
            <a:ext cx="3844707" cy="369332"/>
          </a:xfrm>
          <a:prstGeom prst="rect">
            <a:avLst/>
          </a:prstGeom>
        </p:spPr>
        <p:txBody>
          <a:bodyPr wrap="non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当所有参与者均反馈 yes，提交事务</a:t>
            </a:r>
          </a:p>
        </p:txBody>
      </p:sp>
      <p:pic>
        <p:nvPicPr>
          <p:cNvPr id="8" name="Picture 2" descr="img">
            <a:extLst>
              <a:ext uri="{FF2B5EF4-FFF2-40B4-BE49-F238E27FC236}">
                <a16:creationId xmlns:a16="http://schemas.microsoft.com/office/drawing/2014/main" id="{AC9D9E95-A339-4FDC-B0F0-2C90196136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141186"/>
            <a:ext cx="5841129" cy="3439705"/>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5E64AF8A-81C8-4A2C-8407-86ABA2F3D4ED}"/>
              </a:ext>
            </a:extLst>
          </p:cNvPr>
          <p:cNvSpPr/>
          <p:nvPr/>
        </p:nvSpPr>
        <p:spPr>
          <a:xfrm>
            <a:off x="6646364" y="1720522"/>
            <a:ext cx="4740400" cy="369332"/>
          </a:xfrm>
          <a:prstGeom prst="rect">
            <a:avLst/>
          </a:prstGeom>
        </p:spPr>
        <p:txBody>
          <a:bodyPr wrap="non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当任何阶段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一个参与者反馈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，中断事务</a:t>
            </a:r>
          </a:p>
        </p:txBody>
      </p:sp>
    </p:spTree>
    <p:extLst>
      <p:ext uri="{BB962C8B-B14F-4D97-AF65-F5344CB8AC3E}">
        <p14:creationId xmlns:p14="http://schemas.microsoft.com/office/powerpoint/2010/main" val="139519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三阶段提交</a:t>
            </a:r>
          </a:p>
        </p:txBody>
      </p:sp>
      <p:sp>
        <p:nvSpPr>
          <p:cNvPr id="4" name="矩形 3">
            <a:extLst>
              <a:ext uri="{FF2B5EF4-FFF2-40B4-BE49-F238E27FC236}">
                <a16:creationId xmlns:a16="http://schemas.microsoft.com/office/drawing/2014/main" id="{8B469D06-6AB3-4D7B-BD28-FB4F91D483B8}"/>
              </a:ext>
            </a:extLst>
          </p:cNvPr>
          <p:cNvSpPr/>
          <p:nvPr/>
        </p:nvSpPr>
        <p:spPr>
          <a:xfrm>
            <a:off x="1046045" y="1923713"/>
            <a:ext cx="10078462" cy="3170099"/>
          </a:xfrm>
          <a:prstGeom prst="rect">
            <a:avLst/>
          </a:prstGeom>
        </p:spPr>
        <p:txBody>
          <a:bodyPr wrap="square">
            <a:spAutoFit/>
          </a:bodyPr>
          <a:lstStyle/>
          <a:p>
            <a:pPr algn="l"/>
            <a:r>
              <a:rPr lang="zh-CN" altLang="en-US" sz="2000" b="1" i="0" dirty="0">
                <a:solidFill>
                  <a:srgbClr val="788BA9"/>
                </a:solidFill>
                <a:effectLst/>
                <a:latin typeface="-apple-system"/>
              </a:rPr>
              <a:t>阶段 </a:t>
            </a:r>
            <a:r>
              <a:rPr lang="en-US" altLang="zh-CN" sz="2000" b="1" i="0" dirty="0">
                <a:solidFill>
                  <a:srgbClr val="788BA9"/>
                </a:solidFill>
                <a:effectLst/>
                <a:latin typeface="-apple-system"/>
              </a:rPr>
              <a:t>1</a:t>
            </a:r>
            <a:r>
              <a:rPr lang="zh-CN" altLang="en-US" sz="2000" b="1" i="0" dirty="0">
                <a:solidFill>
                  <a:srgbClr val="788BA9"/>
                </a:solidFill>
                <a:effectLst/>
                <a:latin typeface="-apple-system"/>
              </a:rPr>
              <a:t>：</a:t>
            </a:r>
            <a:r>
              <a:rPr lang="en-US" altLang="zh-CN" sz="2000" b="1" i="0" dirty="0" err="1">
                <a:solidFill>
                  <a:srgbClr val="788BA9"/>
                </a:solidFill>
                <a:effectLst/>
                <a:latin typeface="-apple-system"/>
              </a:rPr>
              <a:t>canCommit</a:t>
            </a:r>
            <a:endParaRPr lang="en-US" altLang="zh-CN" sz="2000" b="1" i="0" dirty="0">
              <a:solidFill>
                <a:srgbClr val="788BA9"/>
              </a:solidFill>
              <a:effectLst/>
              <a:latin typeface="-apple-system"/>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协调者向参与者发送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请求，参与者如果可以提交就返回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yes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参与者不执行事务操作</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，否则返回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a:t>
            </a:r>
          </a:p>
          <a:p>
            <a:pPr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协调者向所有参与者发出包含事务内容的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canCommit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请求，询问是否可以提交事务，并等待所有参与者答复。</a:t>
            </a:r>
          </a:p>
          <a:p>
            <a:pPr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参与者收到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canCommit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请求后，如果认为可以执行事务操作，则反馈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yes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并进入预备状态，否则反馈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endParaRPr lang="zh-CN" altLang="en-US" b="0" i="0" dirty="0">
              <a:solidFill>
                <a:srgbClr val="24292E"/>
              </a:solidFill>
              <a:effectLst/>
              <a:latin typeface="-apple-system"/>
            </a:endParaRPr>
          </a:p>
          <a:p>
            <a:pPr algn="l"/>
            <a:r>
              <a:rPr lang="zh-CN" altLang="en-US" sz="2000" b="1" i="0" dirty="0">
                <a:solidFill>
                  <a:srgbClr val="788BA9"/>
                </a:solidFill>
                <a:effectLst/>
                <a:latin typeface="-apple-system"/>
              </a:rPr>
              <a:t>阶段 </a:t>
            </a:r>
            <a:r>
              <a:rPr lang="en-US" altLang="zh-CN" sz="2000" b="1" i="0" dirty="0">
                <a:solidFill>
                  <a:srgbClr val="788BA9"/>
                </a:solidFill>
                <a:effectLst/>
                <a:latin typeface="-apple-system"/>
              </a:rPr>
              <a:t>2</a:t>
            </a:r>
            <a:r>
              <a:rPr lang="zh-CN" altLang="en-US" sz="2000" b="1" i="0" dirty="0">
                <a:solidFill>
                  <a:srgbClr val="788BA9"/>
                </a:solidFill>
                <a:effectLst/>
                <a:latin typeface="-apple-system"/>
              </a:rPr>
              <a:t>：</a:t>
            </a:r>
            <a:r>
              <a:rPr lang="en-US" altLang="zh-CN" sz="2000" b="1" i="0" dirty="0" err="1">
                <a:solidFill>
                  <a:srgbClr val="788BA9"/>
                </a:solidFill>
                <a:effectLst/>
                <a:latin typeface="-apple-system"/>
              </a:rPr>
              <a:t>preCommit</a:t>
            </a:r>
            <a:endParaRPr lang="en-US" altLang="zh-CN" sz="2000" b="1" i="0" dirty="0">
              <a:solidFill>
                <a:srgbClr val="788BA9"/>
              </a:solidFill>
              <a:effectLst/>
              <a:latin typeface="-apple-system"/>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协调者根据阶段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canCommit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参与者的反应情况来决定是否可以基于事务的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操作。根据响应情况，有以下两种可能。</a:t>
            </a:r>
          </a:p>
        </p:txBody>
      </p:sp>
    </p:spTree>
    <p:extLst>
      <p:ext uri="{BB962C8B-B14F-4D97-AF65-F5344CB8AC3E}">
        <p14:creationId xmlns:p14="http://schemas.microsoft.com/office/powerpoint/2010/main" val="393539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三阶段提交</a:t>
            </a:r>
          </a:p>
        </p:txBody>
      </p:sp>
      <p:pic>
        <p:nvPicPr>
          <p:cNvPr id="2050" name="Picture 2" descr="img">
            <a:extLst>
              <a:ext uri="{FF2B5EF4-FFF2-40B4-BE49-F238E27FC236}">
                <a16:creationId xmlns:a16="http://schemas.microsoft.com/office/drawing/2014/main" id="{7FA219A0-E55A-410C-A9F8-664F84F163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44" y="2769208"/>
            <a:ext cx="5737645" cy="3378766"/>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4ED6DCE3-A1A0-432B-829D-DFCF655E9F44}"/>
              </a:ext>
            </a:extLst>
          </p:cNvPr>
          <p:cNvSpPr txBox="1"/>
          <p:nvPr/>
        </p:nvSpPr>
        <p:spPr>
          <a:xfrm>
            <a:off x="371378" y="1476080"/>
            <a:ext cx="5394714" cy="646331"/>
          </a:xfrm>
          <a:prstGeom prst="rect">
            <a:avLst/>
          </a:prstGeom>
          <a:noFill/>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所有参与者均反馈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yes</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，参与者预执行事务：</a:t>
            </a:r>
          </a:p>
        </p:txBody>
      </p:sp>
      <p:pic>
        <p:nvPicPr>
          <p:cNvPr id="9" name="Picture 2" descr="img">
            <a:extLst>
              <a:ext uri="{FF2B5EF4-FFF2-40B4-BE49-F238E27FC236}">
                <a16:creationId xmlns:a16="http://schemas.microsoft.com/office/drawing/2014/main" id="{608078A9-417A-432C-97B7-A71D4041E1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711" y="2769208"/>
            <a:ext cx="5737645" cy="3378766"/>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28EB341A-F9C0-462B-8FA7-DFB5161BE730}"/>
              </a:ext>
            </a:extLst>
          </p:cNvPr>
          <p:cNvSpPr txBox="1"/>
          <p:nvPr/>
        </p:nvSpPr>
        <p:spPr>
          <a:xfrm>
            <a:off x="6277628" y="1476080"/>
            <a:ext cx="5394714" cy="923330"/>
          </a:xfrm>
          <a:prstGeom prst="rect">
            <a:avLst/>
          </a:prstGeom>
          <a:noFill/>
        </p:spPr>
        <p:txBody>
          <a:bodyPr wrap="square">
            <a:spAutoFit/>
          </a:bodyPr>
          <a:lstStyle/>
          <a:p>
            <a:pPr marR="0" lvl="0" indent="0" fontAlgn="auto">
              <a:lnSpc>
                <a:spcPct val="100000"/>
              </a:lnSpc>
              <a:spcBef>
                <a:spcPts val="0"/>
              </a:spcBef>
              <a:spcAft>
                <a:spcPts val="0"/>
              </a:spcAft>
              <a:buClrTx/>
              <a:buSzTx/>
              <a:buFontTx/>
              <a:buNone/>
              <a:tabLst/>
              <a:defRPr/>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任何一个参与者反馈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，或者等待超时后协调者尚无法收到所有参与者的反馈，即中断事务</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121571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三阶段提交</a:t>
            </a:r>
          </a:p>
        </p:txBody>
      </p:sp>
      <p:pic>
        <p:nvPicPr>
          <p:cNvPr id="4098" name="Picture 2" descr="img">
            <a:extLst>
              <a:ext uri="{FF2B5EF4-FFF2-40B4-BE49-F238E27FC236}">
                <a16:creationId xmlns:a16="http://schemas.microsoft.com/office/drawing/2014/main" id="{BBDDE6B7-3C5A-48CE-A044-9E628FAC40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127" y="2304999"/>
            <a:ext cx="10485120" cy="4069810"/>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A0A84246-95FA-4E0C-81F2-1ED3E32A46E5}"/>
              </a:ext>
            </a:extLst>
          </p:cNvPr>
          <p:cNvSpPr txBox="1"/>
          <p:nvPr/>
        </p:nvSpPr>
        <p:spPr>
          <a:xfrm>
            <a:off x="923179" y="1211852"/>
            <a:ext cx="7178040" cy="369332"/>
          </a:xfrm>
          <a:prstGeom prst="rect">
            <a:avLst/>
          </a:prstGeom>
          <a:noFill/>
        </p:spPr>
        <p:txBody>
          <a:bodyPr wrap="square">
            <a:spAutoFit/>
          </a:bodyPr>
          <a:lstStyle/>
          <a:p>
            <a:pPr algn="l"/>
            <a:r>
              <a:rPr lang="zh-CN" altLang="en-US" b="1" i="0" dirty="0">
                <a:solidFill>
                  <a:srgbClr val="788BA9"/>
                </a:solidFill>
                <a:effectLst/>
                <a:latin typeface="-apple-system"/>
              </a:rPr>
              <a:t>阶段 </a:t>
            </a:r>
            <a:r>
              <a:rPr lang="en-US" altLang="zh-CN" b="1" i="0" dirty="0">
                <a:solidFill>
                  <a:srgbClr val="788BA9"/>
                </a:solidFill>
                <a:effectLst/>
                <a:latin typeface="-apple-system"/>
              </a:rPr>
              <a:t>3</a:t>
            </a:r>
            <a:r>
              <a:rPr lang="zh-CN" altLang="en-US" b="1" i="0" dirty="0">
                <a:solidFill>
                  <a:srgbClr val="788BA9"/>
                </a:solidFill>
                <a:effectLst/>
                <a:latin typeface="-apple-system"/>
              </a:rPr>
              <a:t>：</a:t>
            </a:r>
            <a:r>
              <a:rPr lang="en-US" altLang="zh-CN" b="1" i="0" dirty="0" err="1">
                <a:solidFill>
                  <a:srgbClr val="788BA9"/>
                </a:solidFill>
                <a:effectLst/>
                <a:latin typeface="-apple-system"/>
              </a:rPr>
              <a:t>doCommit</a:t>
            </a:r>
            <a:r>
              <a:rPr lang="en-US" altLang="zh-CN" b="1" dirty="0">
                <a:solidFill>
                  <a:srgbClr val="788BA9"/>
                </a:solidFill>
                <a:latin typeface="-apple-system"/>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该阶段进行真正的事务提交</a:t>
            </a:r>
          </a:p>
        </p:txBody>
      </p:sp>
      <p:sp>
        <p:nvSpPr>
          <p:cNvPr id="13" name="文本框 12">
            <a:extLst>
              <a:ext uri="{FF2B5EF4-FFF2-40B4-BE49-F238E27FC236}">
                <a16:creationId xmlns:a16="http://schemas.microsoft.com/office/drawing/2014/main" id="{8BF33EC2-CEBE-4875-AE00-D1CEC6675681}"/>
              </a:ext>
            </a:extLst>
          </p:cNvPr>
          <p:cNvSpPr txBox="1"/>
          <p:nvPr/>
        </p:nvSpPr>
        <p:spPr>
          <a:xfrm>
            <a:off x="923179" y="1918078"/>
            <a:ext cx="7178040" cy="369332"/>
          </a:xfrm>
          <a:prstGeom prst="rect">
            <a:avLst/>
          </a:prstGeom>
          <a:noFill/>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情况 1：阶段 1 所有参与者均反馈 yes，参与者预执行事务：</a:t>
            </a:r>
          </a:p>
        </p:txBody>
      </p:sp>
    </p:spTree>
    <p:extLst>
      <p:ext uri="{BB962C8B-B14F-4D97-AF65-F5344CB8AC3E}">
        <p14:creationId xmlns:p14="http://schemas.microsoft.com/office/powerpoint/2010/main" val="352318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三阶段提交</a:t>
            </a:r>
          </a:p>
        </p:txBody>
      </p:sp>
      <p:sp>
        <p:nvSpPr>
          <p:cNvPr id="13" name="文本框 12">
            <a:extLst>
              <a:ext uri="{FF2B5EF4-FFF2-40B4-BE49-F238E27FC236}">
                <a16:creationId xmlns:a16="http://schemas.microsoft.com/office/drawing/2014/main" id="{8BF33EC2-CEBE-4875-AE00-D1CEC6675681}"/>
              </a:ext>
            </a:extLst>
          </p:cNvPr>
          <p:cNvSpPr txBox="1"/>
          <p:nvPr/>
        </p:nvSpPr>
        <p:spPr>
          <a:xfrm>
            <a:off x="794087" y="1355567"/>
            <a:ext cx="7178040" cy="646331"/>
          </a:xfrm>
          <a:prstGeom prst="rect">
            <a:avLst/>
          </a:prstGeom>
          <a:noFill/>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：任何一个参与者反馈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，或者等待超时后协调者尚无法收到所有参与者的反馈，即中断事务：</a:t>
            </a:r>
          </a:p>
        </p:txBody>
      </p:sp>
      <p:pic>
        <p:nvPicPr>
          <p:cNvPr id="6146" name="Picture 2" descr="img">
            <a:extLst>
              <a:ext uri="{FF2B5EF4-FFF2-40B4-BE49-F238E27FC236}">
                <a16:creationId xmlns:a16="http://schemas.microsoft.com/office/drawing/2014/main" id="{E3C5F0F6-230D-4BBB-B4FB-D5DFFAAA33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44" y="2102744"/>
            <a:ext cx="10951285" cy="4250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84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补偿事务（</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TCC</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a:t>
            </a:r>
          </a:p>
        </p:txBody>
      </p:sp>
      <p:sp>
        <p:nvSpPr>
          <p:cNvPr id="13" name="文本框 12">
            <a:extLst>
              <a:ext uri="{FF2B5EF4-FFF2-40B4-BE49-F238E27FC236}">
                <a16:creationId xmlns:a16="http://schemas.microsoft.com/office/drawing/2014/main" id="{8BF33EC2-CEBE-4875-AE00-D1CEC6675681}"/>
              </a:ext>
            </a:extLst>
          </p:cNvPr>
          <p:cNvSpPr txBox="1"/>
          <p:nvPr/>
        </p:nvSpPr>
        <p:spPr>
          <a:xfrm>
            <a:off x="1183417" y="1482072"/>
            <a:ext cx="9425678" cy="2120902"/>
          </a:xfrm>
          <a:prstGeom prst="rect">
            <a:avLst/>
          </a:prstGeom>
          <a:noFill/>
        </p:spPr>
        <p:txBody>
          <a:bodyPr wrap="square">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是服务化的二阶段编程模型，其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Try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Confirm</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Cancel 3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个方法均由业务编码实现；</a:t>
            </a: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Try</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操作作为一阶段，负责资源的检查和预留。</a:t>
            </a: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Confirm</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操作作为二阶段提交操作，执行真正的业务。</a:t>
            </a: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Cancel</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是预留资源的取消。</a:t>
            </a:r>
          </a:p>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Try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Confirm</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可以理解为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SQL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事务中的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Lock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Rollback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Tree>
    <p:extLst>
      <p:ext uri="{BB962C8B-B14F-4D97-AF65-F5344CB8AC3E}">
        <p14:creationId xmlns:p14="http://schemas.microsoft.com/office/powerpoint/2010/main" val="156160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补偿事务（</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TCC</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a:t>
            </a:r>
          </a:p>
        </p:txBody>
      </p:sp>
      <p:pic>
        <p:nvPicPr>
          <p:cNvPr id="7170" name="Picture 2" descr="img">
            <a:extLst>
              <a:ext uri="{FF2B5EF4-FFF2-40B4-BE49-F238E27FC236}">
                <a16:creationId xmlns:a16="http://schemas.microsoft.com/office/drawing/2014/main" id="{A979C6DF-BA0B-4D53-94A4-538F449C4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15" y="2099224"/>
            <a:ext cx="6018985" cy="334257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g">
            <a:extLst>
              <a:ext uri="{FF2B5EF4-FFF2-40B4-BE49-F238E27FC236}">
                <a16:creationId xmlns:a16="http://schemas.microsoft.com/office/drawing/2014/main" id="{A7E6AC22-5138-4262-9FD6-B36F877401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099223"/>
            <a:ext cx="6018985" cy="3342575"/>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472BDB7C-3972-458D-BD1C-FCC61C5C5C4A}"/>
              </a:ext>
            </a:extLst>
          </p:cNvPr>
          <p:cNvSpPr txBox="1"/>
          <p:nvPr/>
        </p:nvSpPr>
        <p:spPr>
          <a:xfrm>
            <a:off x="661217" y="1452892"/>
            <a:ext cx="5253156" cy="646331"/>
          </a:xfrm>
          <a:prstGeom prst="rect">
            <a:avLst/>
          </a:prstGeom>
          <a:noFill/>
        </p:spPr>
        <p:txBody>
          <a:bodyPr wrap="square">
            <a:spAutoFit/>
          </a:bodyPr>
          <a:lstStyle/>
          <a:p>
            <a:r>
              <a:rPr lang="en-US" altLang="zh-CN" b="1" dirty="0">
                <a:solidFill>
                  <a:srgbClr val="788BA9"/>
                </a:solidFill>
                <a:latin typeface="微软雅黑" panose="020B0503020204020204" pitchFamily="34" charset="-122"/>
                <a:ea typeface="微软雅黑" panose="020B0503020204020204" pitchFamily="34" charset="-122"/>
                <a:cs typeface="+mn-ea"/>
              </a:rPr>
              <a:t>Confirm</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Try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阶段服务全部正常执行， 执行确认业务逻辑操作</a:t>
            </a:r>
          </a:p>
        </p:txBody>
      </p:sp>
      <p:sp>
        <p:nvSpPr>
          <p:cNvPr id="12" name="文本框 11">
            <a:extLst>
              <a:ext uri="{FF2B5EF4-FFF2-40B4-BE49-F238E27FC236}">
                <a16:creationId xmlns:a16="http://schemas.microsoft.com/office/drawing/2014/main" id="{97013E72-2357-4E10-A848-D45928F381BA}"/>
              </a:ext>
            </a:extLst>
          </p:cNvPr>
          <p:cNvSpPr txBox="1"/>
          <p:nvPr/>
        </p:nvSpPr>
        <p:spPr>
          <a:xfrm>
            <a:off x="6478914" y="1452891"/>
            <a:ext cx="5253156" cy="646331"/>
          </a:xfrm>
          <a:prstGeom prst="rect">
            <a:avLst/>
          </a:prstGeom>
          <a:noFill/>
        </p:spPr>
        <p:txBody>
          <a:bodyPr wrap="square">
            <a:spAutoFit/>
          </a:bodyPr>
          <a:lstStyle/>
          <a:p>
            <a:r>
              <a:rPr lang="en-US" altLang="zh-CN" b="1" dirty="0">
                <a:solidFill>
                  <a:srgbClr val="788BA9"/>
                </a:solidFill>
                <a:latin typeface="微软雅黑" panose="020B0503020204020204" pitchFamily="34" charset="-122"/>
                <a:ea typeface="微软雅黑" panose="020B0503020204020204" pitchFamily="34" charset="-122"/>
                <a:cs typeface="+mn-ea"/>
              </a:rPr>
              <a:t>Cancel</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Try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阶段存在服务执行失败， 进入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阶段</a:t>
            </a:r>
          </a:p>
        </p:txBody>
      </p:sp>
    </p:spTree>
    <p:extLst>
      <p:ext uri="{BB962C8B-B14F-4D97-AF65-F5344CB8AC3E}">
        <p14:creationId xmlns:p14="http://schemas.microsoft.com/office/powerpoint/2010/main" val="52331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补偿事务（</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TCC</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a:t>
            </a:r>
          </a:p>
        </p:txBody>
      </p:sp>
      <p:sp>
        <p:nvSpPr>
          <p:cNvPr id="13" name="文本框 12">
            <a:extLst>
              <a:ext uri="{FF2B5EF4-FFF2-40B4-BE49-F238E27FC236}">
                <a16:creationId xmlns:a16="http://schemas.microsoft.com/office/drawing/2014/main" id="{8BF33EC2-CEBE-4875-AE00-D1CEC6675681}"/>
              </a:ext>
            </a:extLst>
          </p:cNvPr>
          <p:cNvSpPr txBox="1"/>
          <p:nvPr/>
        </p:nvSpPr>
        <p:spPr>
          <a:xfrm>
            <a:off x="1046045" y="1537552"/>
            <a:ext cx="10078461" cy="3782895"/>
          </a:xfrm>
          <a:prstGeom prst="rect">
            <a:avLst/>
          </a:prstGeom>
          <a:noFill/>
        </p:spPr>
        <p:txBody>
          <a:bodyPr wrap="square">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事务机制相对于传统事务机制（</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X/Open XA</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事务机制相比于上面介绍的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XA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事务机制，有以下优点</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性能提升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具体业务来实现控制资源锁的粒度变小，不会锁定整个资源。</a:t>
            </a: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数据最终一致性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基于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Confirm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的幂等性，保证事务最终完成确认或者取消，保证数据的一致性。</a:t>
            </a: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可靠性</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解决了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XA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协议的协调者单点故障问题，由主业务方发起并控制整个业务活动，业务活动管理器也变成多点，引入集群。</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缺点：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Try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Confirm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操作功能要按具体业务来实现，业务耦合度较高，提高了开发成本。</a:t>
            </a:r>
          </a:p>
        </p:txBody>
      </p:sp>
    </p:spTree>
    <p:extLst>
      <p:ext uri="{BB962C8B-B14F-4D97-AF65-F5344CB8AC3E}">
        <p14:creationId xmlns:p14="http://schemas.microsoft.com/office/powerpoint/2010/main" val="153459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圆角 17">
            <a:extLst>
              <a:ext uri="{FF2B5EF4-FFF2-40B4-BE49-F238E27FC236}">
                <a16:creationId xmlns:a16="http://schemas.microsoft.com/office/drawing/2014/main" id="{ACB14E70-3163-4AF1-B168-6BFB5745568F}"/>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19" name="Rectangle 2">
            <a:extLst>
              <a:ext uri="{FF2B5EF4-FFF2-40B4-BE49-F238E27FC236}">
                <a16:creationId xmlns:a16="http://schemas.microsoft.com/office/drawing/2014/main" id="{CC691A36-6C16-42FB-B9E1-521B6A9B081D}"/>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1" name="文本框 30">
            <a:extLst>
              <a:ext uri="{FF2B5EF4-FFF2-40B4-BE49-F238E27FC236}">
                <a16:creationId xmlns:a16="http://schemas.microsoft.com/office/drawing/2014/main" id="{8755CCAA-54A8-4742-A18A-550B73DCF056}"/>
              </a:ext>
            </a:extLst>
          </p:cNvPr>
          <p:cNvSpPr txBox="1"/>
          <p:nvPr/>
        </p:nvSpPr>
        <p:spPr>
          <a:xfrm rot="10800000" flipV="1">
            <a:off x="1183417" y="1715737"/>
            <a:ext cx="3443397" cy="338554"/>
          </a:xfrm>
          <a:prstGeom prst="rect">
            <a:avLst/>
          </a:prstGeom>
          <a:noFill/>
        </p:spPr>
        <p:txBody>
          <a:bodyPr vert="horz" wrap="square">
            <a:spAutoFit/>
          </a:bodyPr>
          <a:lstStyle/>
          <a:p>
            <a:pPr algn="ctr"/>
            <a:r>
              <a:rPr lang="zh-CN" altLang="en-US" sz="1600" b="1" dirty="0">
                <a:solidFill>
                  <a:srgbClr val="788BA9"/>
                </a:solidFill>
                <a:latin typeface="+mn-ea"/>
                <a:cs typeface="+mn-ea"/>
              </a:rPr>
              <a:t>业务拆分</a:t>
            </a:r>
          </a:p>
        </p:txBody>
      </p:sp>
      <p:sp>
        <p:nvSpPr>
          <p:cNvPr id="42" name="箭头: 右 41">
            <a:extLst>
              <a:ext uri="{FF2B5EF4-FFF2-40B4-BE49-F238E27FC236}">
                <a16:creationId xmlns:a16="http://schemas.microsoft.com/office/drawing/2014/main" id="{734F1FD8-C167-40B8-9CA7-3E27955D87E8}"/>
              </a:ext>
            </a:extLst>
          </p:cNvPr>
          <p:cNvSpPr/>
          <p:nvPr/>
        </p:nvSpPr>
        <p:spPr>
          <a:xfrm>
            <a:off x="5707121" y="3429000"/>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4" name="Picture 2">
            <a:extLst>
              <a:ext uri="{FF2B5EF4-FFF2-40B4-BE49-F238E27FC236}">
                <a16:creationId xmlns:a16="http://schemas.microsoft.com/office/drawing/2014/main" id="{E4159F9D-B593-434A-86E0-DAE7BF9155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036" y="2190863"/>
            <a:ext cx="5382345" cy="2982716"/>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CE504F49-437F-4D0C-958F-ED51354ACB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6749" y="2177717"/>
            <a:ext cx="5651462" cy="2982716"/>
          </a:xfrm>
          <a:prstGeom prst="rect">
            <a:avLst/>
          </a:prstGeom>
          <a:noFill/>
          <a:extLst>
            <a:ext uri="{909E8E84-426E-40DD-AFC4-6F175D3DCCD1}">
              <a14:hiddenFill xmlns:a14="http://schemas.microsoft.com/office/drawing/2010/main">
                <a:solidFill>
                  <a:srgbClr val="FFFFFF"/>
                </a:solidFill>
              </a14:hiddenFill>
            </a:ext>
          </a:extLst>
        </p:spPr>
      </p:pic>
      <p:sp>
        <p:nvSpPr>
          <p:cNvPr id="20" name="文本框 19">
            <a:extLst>
              <a:ext uri="{FF2B5EF4-FFF2-40B4-BE49-F238E27FC236}">
                <a16:creationId xmlns:a16="http://schemas.microsoft.com/office/drawing/2014/main" id="{36568916-AD5F-420B-8D2A-974B1567D867}"/>
              </a:ext>
            </a:extLst>
          </p:cNvPr>
          <p:cNvSpPr txBox="1"/>
          <p:nvPr/>
        </p:nvSpPr>
        <p:spPr>
          <a:xfrm rot="10800000" flipV="1">
            <a:off x="7340781" y="1747887"/>
            <a:ext cx="3443397" cy="338554"/>
          </a:xfrm>
          <a:prstGeom prst="rect">
            <a:avLst/>
          </a:prstGeom>
          <a:noFill/>
        </p:spPr>
        <p:txBody>
          <a:bodyPr vert="horz" wrap="square">
            <a:spAutoFit/>
          </a:bodyPr>
          <a:lstStyle/>
          <a:p>
            <a:pPr algn="ctr"/>
            <a:r>
              <a:rPr lang="zh-CN" altLang="en-US" sz="1600" b="1" dirty="0">
                <a:solidFill>
                  <a:srgbClr val="788BA9"/>
                </a:solidFill>
                <a:latin typeface="+mn-ea"/>
                <a:cs typeface="+mn-ea"/>
              </a:rPr>
              <a:t>分布式服务</a:t>
            </a:r>
          </a:p>
        </p:txBody>
      </p:sp>
      <p:sp>
        <p:nvSpPr>
          <p:cNvPr id="2" name="矩形 1">
            <a:extLst>
              <a:ext uri="{FF2B5EF4-FFF2-40B4-BE49-F238E27FC236}">
                <a16:creationId xmlns:a16="http://schemas.microsoft.com/office/drawing/2014/main" id="{F192F844-510A-4DA2-84B6-7EDF418ECA40}"/>
              </a:ext>
            </a:extLst>
          </p:cNvPr>
          <p:cNvSpPr/>
          <p:nvPr/>
        </p:nvSpPr>
        <p:spPr>
          <a:xfrm>
            <a:off x="1781366" y="5698214"/>
            <a:ext cx="8713286" cy="461665"/>
          </a:xfrm>
          <a:prstGeom prst="rect">
            <a:avLst/>
          </a:prstGeom>
        </p:spPr>
        <p:txBody>
          <a:bodyPr wrap="square">
            <a:spAutoFit/>
          </a:bodyPr>
          <a:lstStyle/>
          <a:p>
            <a:pPr algn="ctr"/>
            <a:r>
              <a:rPr lang="zh-CN" altLang="en-US" sz="2400" b="1" dirty="0">
                <a:solidFill>
                  <a:srgbClr val="D67A71"/>
                </a:solidFill>
              </a:rPr>
              <a:t>分布式的诞生，源于对性能、可用性及可扩展性的不懈追求！</a:t>
            </a:r>
          </a:p>
        </p:txBody>
      </p:sp>
    </p:spTree>
    <p:extLst>
      <p:ext uri="{BB962C8B-B14F-4D97-AF65-F5344CB8AC3E}">
        <p14:creationId xmlns:p14="http://schemas.microsoft.com/office/powerpoint/2010/main" val="338917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10" presetClass="entr" presetSubtype="0" fill="hold" nodeType="withEffect">
                                  <p:stCondLst>
                                    <p:cond delay="0"/>
                                  </p:stCondLst>
                                  <p:childTnLst>
                                    <p:set>
                                      <p:cBhvr>
                                        <p:cTn id="17" dur="1" fill="hold">
                                          <p:stCondLst>
                                            <p:cond delay="0"/>
                                          </p:stCondLst>
                                        </p:cTn>
                                        <p:tgtEl>
                                          <p:spTgt spid="3077"/>
                                        </p:tgtEl>
                                        <p:attrNameLst>
                                          <p:attrName>style.visibility</p:attrName>
                                        </p:attrNameLst>
                                      </p:cBhvr>
                                      <p:to>
                                        <p:strVal val="visible"/>
                                      </p:to>
                                    </p:set>
                                    <p:animEffect transition="in" filter="fade">
                                      <p:cBhvr>
                                        <p:cTn id="18" dur="500"/>
                                        <p:tgtEl>
                                          <p:spTgt spid="307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2" grpId="0" animBg="1"/>
      <p:bldP spid="20"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SAGA</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8200" name="Picture 8" descr="Saga模式示意图">
            <a:extLst>
              <a:ext uri="{FF2B5EF4-FFF2-40B4-BE49-F238E27FC236}">
                <a16:creationId xmlns:a16="http://schemas.microsoft.com/office/drawing/2014/main" id="{3E0EC0D4-17C7-4B24-8F8A-FC55C067DA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081" y="1560315"/>
            <a:ext cx="4238625" cy="4229100"/>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39FAA9F3-6253-4F8F-8FA7-6176A57887FB}"/>
              </a:ext>
            </a:extLst>
          </p:cNvPr>
          <p:cNvSpPr txBox="1"/>
          <p:nvPr/>
        </p:nvSpPr>
        <p:spPr>
          <a:xfrm>
            <a:off x="4941651" y="1367919"/>
            <a:ext cx="6741268" cy="4613892"/>
          </a:xfrm>
          <a:prstGeom prst="rect">
            <a:avLst/>
          </a:prstGeom>
          <a:noFill/>
        </p:spPr>
        <p:txBody>
          <a:bodyPr wrap="square">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事务核心思想是将长事务拆分为多个本地短事务，由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事务协调器协调，如果正常结束那就正常完成，如果某个步骤失败，则根据相反顺序一次调用补偿操作。</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事务基本协议如下：</a:t>
            </a: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每个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事务由一系列幂等的有序子事务</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(sub-transaction)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组成。</a:t>
            </a: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每个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都有对应的幂等补偿动作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Ci</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，补偿动作用于撤销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造成的结果。</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可以看到，和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相比，</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没有“预留”动作，它的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就是直接提交到库。</a:t>
            </a:r>
          </a:p>
        </p:txBody>
      </p:sp>
    </p:spTree>
    <p:extLst>
      <p:ext uri="{BB962C8B-B14F-4D97-AF65-F5344CB8AC3E}">
        <p14:creationId xmlns:p14="http://schemas.microsoft.com/office/powerpoint/2010/main" val="4270486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小结</a:t>
            </a:r>
          </a:p>
        </p:txBody>
      </p:sp>
      <p:pic>
        <p:nvPicPr>
          <p:cNvPr id="4" name="图片 3">
            <a:extLst>
              <a:ext uri="{FF2B5EF4-FFF2-40B4-BE49-F238E27FC236}">
                <a16:creationId xmlns:a16="http://schemas.microsoft.com/office/drawing/2014/main" id="{A9DB55E9-5131-4CF4-9101-5FE867D016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258" y="1693479"/>
            <a:ext cx="9220740" cy="4059130"/>
          </a:xfrm>
          <a:prstGeom prst="rect">
            <a:avLst/>
          </a:prstGeom>
        </p:spPr>
      </p:pic>
    </p:spTree>
    <p:extLst>
      <p:ext uri="{BB962C8B-B14F-4D97-AF65-F5344CB8AC3E}">
        <p14:creationId xmlns:p14="http://schemas.microsoft.com/office/powerpoint/2010/main" val="1834790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5" name="矩形 4">
            <a:extLst>
              <a:ext uri="{FF2B5EF4-FFF2-40B4-BE49-F238E27FC236}">
                <a16:creationId xmlns:a16="http://schemas.microsoft.com/office/drawing/2014/main" id="{A6942995-F5E0-48A2-9DC8-F12E86DC1E89}"/>
              </a:ext>
            </a:extLst>
          </p:cNvPr>
          <p:cNvSpPr/>
          <p:nvPr/>
        </p:nvSpPr>
        <p:spPr>
          <a:xfrm>
            <a:off x="3047417" y="1520563"/>
            <a:ext cx="6395304" cy="707886"/>
          </a:xfrm>
          <a:prstGeom prst="rect">
            <a:avLst/>
          </a:prstGeom>
          <a:noFill/>
        </p:spPr>
        <p:txBody>
          <a:bodyPr wrap="square" lIns="91440" tIns="45720" rIns="91440" bIns="45720">
            <a:spAutoFit/>
          </a:bodyPr>
          <a:lstStyle/>
          <a:p>
            <a:pPr algn="ctr"/>
            <a:r>
              <a:rPr lang="zh-CN" altLang="en-US" sz="20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分布式的本质就是多进程协同完成工作。要协同，自然需要通信。那么，进程间有哪些通信方式呢？</a:t>
            </a:r>
          </a:p>
        </p:txBody>
      </p:sp>
      <p:sp>
        <p:nvSpPr>
          <p:cNvPr id="42" name="文本框 16">
            <a:extLst>
              <a:ext uri="{FF2B5EF4-FFF2-40B4-BE49-F238E27FC236}">
                <a16:creationId xmlns:a16="http://schemas.microsoft.com/office/drawing/2014/main" id="{BBF3FECE-B207-4D41-BAFF-CC99180CCF58}"/>
              </a:ext>
            </a:extLst>
          </p:cNvPr>
          <p:cNvSpPr txBox="1"/>
          <p:nvPr/>
        </p:nvSpPr>
        <p:spPr>
          <a:xfrm>
            <a:off x="7786837" y="2870466"/>
            <a:ext cx="3890072" cy="1264741"/>
          </a:xfrm>
          <a:prstGeom prst="rect">
            <a:avLst/>
          </a:prstGeom>
          <a:noFill/>
        </p:spPr>
        <p:txBody>
          <a:bodyPr wrap="square" anchor="ctr">
            <a:noAutofit/>
          </a:bodyPr>
          <a:lstStyle/>
          <a:p>
            <a:pPr defTabSz="912495">
              <a:spcBef>
                <a:spcPct val="20000"/>
              </a:spcBef>
              <a:defRPr/>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RPC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是指不同机器中运行的进程之间的相互通信，某一机器上运行的进程在不知道底层通信细节的情况下，就像访问本地服务一样，去调用远程机器上的服务。</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4" name="文本框 18">
            <a:extLst>
              <a:ext uri="{FF2B5EF4-FFF2-40B4-BE49-F238E27FC236}">
                <a16:creationId xmlns:a16="http://schemas.microsoft.com/office/drawing/2014/main" id="{204C9321-E86E-4F0B-ADFB-04A0420A901C}"/>
              </a:ext>
            </a:extLst>
          </p:cNvPr>
          <p:cNvSpPr txBox="1"/>
          <p:nvPr/>
        </p:nvSpPr>
        <p:spPr>
          <a:xfrm>
            <a:off x="6714832" y="4335970"/>
            <a:ext cx="4348078" cy="1212064"/>
          </a:xfrm>
          <a:prstGeom prst="rect">
            <a:avLst/>
          </a:prstGeom>
          <a:noFill/>
        </p:spPr>
        <p:txBody>
          <a:bodyPr wrap="square" anchor="ctr">
            <a:noAutofit/>
          </a:bodyPr>
          <a:lstStyle/>
          <a:p>
            <a:pPr defTabSz="912495">
              <a:spcBef>
                <a:spcPct val="20000"/>
              </a:spcBef>
              <a:defRPr/>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MQ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是消费</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生产者模型的典型代表，一端往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MQ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中不断写入消息，而另一端则可以读取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MQ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中的消息。生产者和消费者都不用知道对方的存在。</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6" name="文本框 20">
            <a:extLst>
              <a:ext uri="{FF2B5EF4-FFF2-40B4-BE49-F238E27FC236}">
                <a16:creationId xmlns:a16="http://schemas.microsoft.com/office/drawing/2014/main" id="{7F6885B6-394F-4D62-BF69-56A5932A1895}"/>
              </a:ext>
            </a:extLst>
          </p:cNvPr>
          <p:cNvSpPr txBox="1"/>
          <p:nvPr/>
        </p:nvSpPr>
        <p:spPr>
          <a:xfrm>
            <a:off x="5578523" y="5634596"/>
            <a:ext cx="3814050" cy="1063193"/>
          </a:xfrm>
          <a:prstGeom prst="rect">
            <a:avLst/>
          </a:prstGeom>
          <a:noFill/>
        </p:spPr>
        <p:txBody>
          <a:bodyPr wrap="square" anchor="ctr">
            <a:noAutofit/>
          </a:bodyPr>
          <a:lstStyle/>
          <a:p>
            <a:pPr defTabSz="912495">
              <a:spcBef>
                <a:spcPct val="20000"/>
              </a:spcBef>
              <a:defRPr/>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RMI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是一个基于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Java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环境的应用编程接口，能够让本地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Java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虚拟机上运行的对象，像调用本地对象一样调用远程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Java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虚拟机上的对象。</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3" name="任意多边形: 形状 22">
            <a:extLst>
              <a:ext uri="{FF2B5EF4-FFF2-40B4-BE49-F238E27FC236}">
                <a16:creationId xmlns:a16="http://schemas.microsoft.com/office/drawing/2014/main" id="{C666CE07-58E5-4CFC-87DD-2FC535093B9F}"/>
              </a:ext>
            </a:extLst>
          </p:cNvPr>
          <p:cNvSpPr/>
          <p:nvPr/>
        </p:nvSpPr>
        <p:spPr>
          <a:xfrm>
            <a:off x="0" y="5630263"/>
            <a:ext cx="3004183" cy="12277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8751" y="0"/>
                </a:lnTo>
                <a:lnTo>
                  <a:pt x="0" y="21600"/>
                </a:lnTo>
                <a:lnTo>
                  <a:pt x="14029" y="21600"/>
                </a:lnTo>
                <a:lnTo>
                  <a:pt x="21600" y="0"/>
                </a:lnTo>
                <a:close/>
              </a:path>
            </a:pathLst>
          </a:custGeom>
          <a:solidFill>
            <a:srgbClr val="788BA9"/>
          </a:solidFill>
          <a:ln w="12700">
            <a:miter lim="400000"/>
          </a:ln>
        </p:spPr>
        <p:txBody>
          <a:bodyPr anchor="ctr"/>
          <a:lstStyle/>
          <a:p>
            <a:pPr algn="ctr"/>
            <a:endParaRPr sz="2400"/>
          </a:p>
        </p:txBody>
      </p:sp>
      <p:sp>
        <p:nvSpPr>
          <p:cNvPr id="24" name="任意多边形: 形状 23">
            <a:extLst>
              <a:ext uri="{FF2B5EF4-FFF2-40B4-BE49-F238E27FC236}">
                <a16:creationId xmlns:a16="http://schemas.microsoft.com/office/drawing/2014/main" id="{2A68C7CA-CA11-4ACB-8961-E2D2008A76A7}"/>
              </a:ext>
            </a:extLst>
          </p:cNvPr>
          <p:cNvSpPr/>
          <p:nvPr/>
        </p:nvSpPr>
        <p:spPr>
          <a:xfrm>
            <a:off x="1959010" y="5058810"/>
            <a:ext cx="3019088" cy="1634400"/>
          </a:xfrm>
          <a:custGeom>
            <a:avLst/>
            <a:gdLst/>
            <a:ahLst/>
            <a:cxnLst>
              <a:cxn ang="0">
                <a:pos x="wd2" y="hd2"/>
              </a:cxn>
              <a:cxn ang="5400000">
                <a:pos x="wd2" y="hd2"/>
              </a:cxn>
              <a:cxn ang="10800000">
                <a:pos x="wd2" y="hd2"/>
              </a:cxn>
              <a:cxn ang="16200000">
                <a:pos x="wd2" y="hd2"/>
              </a:cxn>
            </a:cxnLst>
            <a:rect l="0" t="0" r="r" b="b"/>
            <a:pathLst>
              <a:path w="21600" h="21600" extrusionOk="0">
                <a:moveTo>
                  <a:pt x="15865" y="21600"/>
                </a:moveTo>
                <a:cubicBezTo>
                  <a:pt x="15986" y="21600"/>
                  <a:pt x="16105" y="21513"/>
                  <a:pt x="16210" y="21347"/>
                </a:cubicBezTo>
                <a:lnTo>
                  <a:pt x="21600" y="10793"/>
                </a:lnTo>
                <a:lnTo>
                  <a:pt x="16208" y="237"/>
                </a:lnTo>
                <a:cubicBezTo>
                  <a:pt x="16110" y="83"/>
                  <a:pt x="15996" y="0"/>
                  <a:pt x="15880" y="0"/>
                </a:cubicBezTo>
                <a:cubicBezTo>
                  <a:pt x="15616" y="0"/>
                  <a:pt x="15391" y="416"/>
                  <a:pt x="15377" y="920"/>
                </a:cubicBezTo>
                <a:lnTo>
                  <a:pt x="15382" y="3373"/>
                </a:lnTo>
                <a:lnTo>
                  <a:pt x="10620" y="3373"/>
                </a:lnTo>
                <a:cubicBezTo>
                  <a:pt x="10261" y="3372"/>
                  <a:pt x="9818" y="3433"/>
                  <a:pt x="9416" y="3585"/>
                </a:cubicBezTo>
                <a:cubicBezTo>
                  <a:pt x="9014" y="3737"/>
                  <a:pt x="8652" y="3981"/>
                  <a:pt x="8455" y="4347"/>
                </a:cubicBezTo>
                <a:cubicBezTo>
                  <a:pt x="8387" y="4483"/>
                  <a:pt x="834" y="18287"/>
                  <a:pt x="517" y="19016"/>
                </a:cubicBezTo>
                <a:cubicBezTo>
                  <a:pt x="224" y="19690"/>
                  <a:pt x="48" y="20667"/>
                  <a:pt x="0" y="21293"/>
                </a:cubicBezTo>
                <a:cubicBezTo>
                  <a:pt x="181" y="20284"/>
                  <a:pt x="554" y="19528"/>
                  <a:pt x="1048" y="19024"/>
                </a:cubicBezTo>
                <a:cubicBezTo>
                  <a:pt x="1541" y="18521"/>
                  <a:pt x="2154" y="18269"/>
                  <a:pt x="2814" y="18269"/>
                </a:cubicBezTo>
                <a:lnTo>
                  <a:pt x="15383" y="18257"/>
                </a:lnTo>
                <a:lnTo>
                  <a:pt x="15377" y="20664"/>
                </a:lnTo>
                <a:cubicBezTo>
                  <a:pt x="15390" y="21192"/>
                  <a:pt x="15600" y="21600"/>
                  <a:pt x="15865" y="21600"/>
                </a:cubicBezTo>
                <a:close/>
              </a:path>
            </a:pathLst>
          </a:custGeom>
          <a:solidFill>
            <a:srgbClr val="788BA9"/>
          </a:solidFill>
          <a:ln w="12700">
            <a:miter lim="400000"/>
          </a:ln>
        </p:spPr>
        <p:txBody>
          <a:bodyPr anchor="ctr"/>
          <a:lstStyle/>
          <a:p>
            <a:pPr algn="ctr"/>
            <a:endParaRPr sz="2400"/>
          </a:p>
        </p:txBody>
      </p:sp>
      <p:sp>
        <p:nvSpPr>
          <p:cNvPr id="25" name="矩形 24">
            <a:extLst>
              <a:ext uri="{FF2B5EF4-FFF2-40B4-BE49-F238E27FC236}">
                <a16:creationId xmlns:a16="http://schemas.microsoft.com/office/drawing/2014/main" id="{8FDA9C60-438A-4BA6-9B12-44C733B2BE42}"/>
              </a:ext>
            </a:extLst>
          </p:cNvPr>
          <p:cNvSpPr/>
          <p:nvPr/>
        </p:nvSpPr>
        <p:spPr>
          <a:xfrm>
            <a:off x="3250572" y="5674392"/>
            <a:ext cx="561053" cy="406025"/>
          </a:xfrm>
          <a:prstGeom prst="rect">
            <a:avLst/>
          </a:prstGeom>
          <a:ln w="12700">
            <a:miter lim="400000"/>
          </a:ln>
          <a:extLst>
            <a:ext uri="{C572A759-6A51-4108-AA02-DFA0A04FC94B}">
              <ma14:wrappingTextBoxFlag xmlns="" xmlns:lc="http://schemas.openxmlformats.org/drawingml/2006/lockedCanvas" xmlns:a16="http://schemas.microsoft.com/office/drawing/2014/main" xmlns:p14="http://schemas.microsoft.com/office/powerpoint/2010/main" xmlns:ma14="http://schemas.microsoft.com/office/mac/drawingml/2011/main" val="1"/>
            </a:ext>
          </a:extLst>
        </p:spPr>
        <p:txBody>
          <a:bodyPr lIns="33867" tIns="33867" rIns="33867" bIns="33867" anchor="ctr">
            <a:normAutofit fontScale="62500" lnSpcReduction="20000"/>
          </a:bodyPr>
          <a:lstStyle/>
          <a:p>
            <a:pPr algn="ctr"/>
            <a:r>
              <a:rPr lang="en-US" altLang="zh-CN" sz="4267">
                <a:solidFill>
                  <a:schemeClr val="bg1"/>
                </a:solidFill>
                <a:latin typeface="Impact" panose="020B0806030902050204" pitchFamily="34" charset="0"/>
              </a:rPr>
              <a:t>1</a:t>
            </a:r>
          </a:p>
        </p:txBody>
      </p:sp>
      <p:sp>
        <p:nvSpPr>
          <p:cNvPr id="27" name="椭圆 26">
            <a:extLst>
              <a:ext uri="{FF2B5EF4-FFF2-40B4-BE49-F238E27FC236}">
                <a16:creationId xmlns:a16="http://schemas.microsoft.com/office/drawing/2014/main" id="{F8835DEA-02AF-4481-AA6B-AA91366A57AE}"/>
              </a:ext>
            </a:extLst>
          </p:cNvPr>
          <p:cNvSpPr/>
          <p:nvPr/>
        </p:nvSpPr>
        <p:spPr>
          <a:xfrm flipH="1">
            <a:off x="1059284" y="5783735"/>
            <a:ext cx="920795" cy="920795"/>
          </a:xfrm>
          <a:prstGeom prst="ellipse">
            <a:avLst/>
          </a:prstGeom>
          <a:solidFill>
            <a:srgbClr val="FFFFFF"/>
          </a:solidFill>
          <a:ln w="12700">
            <a:miter lim="400000"/>
          </a:ln>
        </p:spPr>
        <p:txBody>
          <a:bodyPr anchor="ctr"/>
          <a:lstStyle/>
          <a:p>
            <a:pPr algn="ctr"/>
            <a:endParaRPr sz="2400"/>
          </a:p>
        </p:txBody>
      </p:sp>
      <p:sp>
        <p:nvSpPr>
          <p:cNvPr id="30" name="任意多边形: 形状 29">
            <a:extLst>
              <a:ext uri="{FF2B5EF4-FFF2-40B4-BE49-F238E27FC236}">
                <a16:creationId xmlns:a16="http://schemas.microsoft.com/office/drawing/2014/main" id="{2DEC46C6-9571-4789-884A-36AAF569EC02}"/>
              </a:ext>
            </a:extLst>
          </p:cNvPr>
          <p:cNvSpPr/>
          <p:nvPr/>
        </p:nvSpPr>
        <p:spPr>
          <a:xfrm>
            <a:off x="1211371" y="4406002"/>
            <a:ext cx="3000732" cy="12277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8762" y="0"/>
                </a:lnTo>
                <a:lnTo>
                  <a:pt x="0" y="21600"/>
                </a:lnTo>
                <a:lnTo>
                  <a:pt x="12689" y="21600"/>
                </a:lnTo>
                <a:lnTo>
                  <a:pt x="21600" y="0"/>
                </a:lnTo>
                <a:close/>
              </a:path>
            </a:pathLst>
          </a:custGeom>
          <a:solidFill>
            <a:srgbClr val="D67A71"/>
          </a:solidFill>
          <a:ln w="12700">
            <a:miter lim="400000"/>
          </a:ln>
        </p:spPr>
        <p:txBody>
          <a:bodyPr anchor="ctr"/>
          <a:lstStyle/>
          <a:p>
            <a:pPr algn="ctr"/>
            <a:endParaRPr sz="2400"/>
          </a:p>
        </p:txBody>
      </p:sp>
      <p:sp>
        <p:nvSpPr>
          <p:cNvPr id="31" name="任意多边形: 形状 30">
            <a:extLst>
              <a:ext uri="{FF2B5EF4-FFF2-40B4-BE49-F238E27FC236}">
                <a16:creationId xmlns:a16="http://schemas.microsoft.com/office/drawing/2014/main" id="{6891317C-74C8-4682-843F-C5AB5E6520E6}"/>
              </a:ext>
            </a:extLst>
          </p:cNvPr>
          <p:cNvSpPr/>
          <p:nvPr/>
        </p:nvSpPr>
        <p:spPr>
          <a:xfrm>
            <a:off x="3193421" y="3834549"/>
            <a:ext cx="3019088" cy="1634400"/>
          </a:xfrm>
          <a:custGeom>
            <a:avLst/>
            <a:gdLst/>
            <a:ahLst/>
            <a:cxnLst>
              <a:cxn ang="0">
                <a:pos x="wd2" y="hd2"/>
              </a:cxn>
              <a:cxn ang="5400000">
                <a:pos x="wd2" y="hd2"/>
              </a:cxn>
              <a:cxn ang="10800000">
                <a:pos x="wd2" y="hd2"/>
              </a:cxn>
              <a:cxn ang="16200000">
                <a:pos x="wd2" y="hd2"/>
              </a:cxn>
            </a:cxnLst>
            <a:rect l="0" t="0" r="r" b="b"/>
            <a:pathLst>
              <a:path w="21600" h="21600" extrusionOk="0">
                <a:moveTo>
                  <a:pt x="15865" y="21600"/>
                </a:moveTo>
                <a:cubicBezTo>
                  <a:pt x="15986" y="21600"/>
                  <a:pt x="16105" y="21513"/>
                  <a:pt x="16210" y="21347"/>
                </a:cubicBezTo>
                <a:lnTo>
                  <a:pt x="21600" y="10793"/>
                </a:lnTo>
                <a:lnTo>
                  <a:pt x="16208" y="237"/>
                </a:lnTo>
                <a:cubicBezTo>
                  <a:pt x="16110" y="83"/>
                  <a:pt x="15996" y="0"/>
                  <a:pt x="15880" y="0"/>
                </a:cubicBezTo>
                <a:cubicBezTo>
                  <a:pt x="15616" y="0"/>
                  <a:pt x="15391" y="416"/>
                  <a:pt x="15377" y="920"/>
                </a:cubicBezTo>
                <a:lnTo>
                  <a:pt x="15382" y="3373"/>
                </a:lnTo>
                <a:lnTo>
                  <a:pt x="10620" y="3373"/>
                </a:lnTo>
                <a:cubicBezTo>
                  <a:pt x="10261" y="3372"/>
                  <a:pt x="9818" y="3433"/>
                  <a:pt x="9416" y="3585"/>
                </a:cubicBezTo>
                <a:cubicBezTo>
                  <a:pt x="9014" y="3737"/>
                  <a:pt x="8652" y="3981"/>
                  <a:pt x="8455" y="4347"/>
                </a:cubicBezTo>
                <a:cubicBezTo>
                  <a:pt x="8387" y="4483"/>
                  <a:pt x="834" y="18287"/>
                  <a:pt x="517" y="19016"/>
                </a:cubicBezTo>
                <a:cubicBezTo>
                  <a:pt x="224" y="19690"/>
                  <a:pt x="48" y="20667"/>
                  <a:pt x="0" y="21293"/>
                </a:cubicBezTo>
                <a:cubicBezTo>
                  <a:pt x="181" y="20284"/>
                  <a:pt x="554" y="19528"/>
                  <a:pt x="1048" y="19024"/>
                </a:cubicBezTo>
                <a:cubicBezTo>
                  <a:pt x="1541" y="18521"/>
                  <a:pt x="2154" y="18269"/>
                  <a:pt x="2814" y="18269"/>
                </a:cubicBezTo>
                <a:lnTo>
                  <a:pt x="15383" y="18257"/>
                </a:lnTo>
                <a:lnTo>
                  <a:pt x="15377" y="20664"/>
                </a:lnTo>
                <a:cubicBezTo>
                  <a:pt x="15390" y="21192"/>
                  <a:pt x="15600" y="21600"/>
                  <a:pt x="15865" y="21600"/>
                </a:cubicBezTo>
                <a:close/>
              </a:path>
            </a:pathLst>
          </a:custGeom>
          <a:solidFill>
            <a:srgbClr val="D67A71"/>
          </a:solidFill>
          <a:ln w="12700">
            <a:miter lim="400000"/>
          </a:ln>
        </p:spPr>
        <p:txBody>
          <a:bodyPr anchor="ctr"/>
          <a:lstStyle/>
          <a:p>
            <a:pPr algn="ctr"/>
            <a:endParaRPr sz="2400"/>
          </a:p>
        </p:txBody>
      </p:sp>
      <p:sp>
        <p:nvSpPr>
          <p:cNvPr id="32" name="矩形 31">
            <a:extLst>
              <a:ext uri="{FF2B5EF4-FFF2-40B4-BE49-F238E27FC236}">
                <a16:creationId xmlns:a16="http://schemas.microsoft.com/office/drawing/2014/main" id="{87AA6FED-D6C4-4D9B-84CB-679167FF8B34}"/>
              </a:ext>
            </a:extLst>
          </p:cNvPr>
          <p:cNvSpPr/>
          <p:nvPr/>
        </p:nvSpPr>
        <p:spPr>
          <a:xfrm>
            <a:off x="4636806" y="4466284"/>
            <a:ext cx="561053" cy="406025"/>
          </a:xfrm>
          <a:prstGeom prst="rect">
            <a:avLst/>
          </a:prstGeom>
          <a:ln w="12700">
            <a:miter lim="400000"/>
          </a:ln>
          <a:extLst>
            <a:ext uri="{C572A759-6A51-4108-AA02-DFA0A04FC94B}">
              <ma14:wrappingTextBoxFlag xmlns="" xmlns:lc="http://schemas.openxmlformats.org/drawingml/2006/lockedCanvas" xmlns:a16="http://schemas.microsoft.com/office/drawing/2014/main" xmlns:p14="http://schemas.microsoft.com/office/powerpoint/2010/main" xmlns:ma14="http://schemas.microsoft.com/office/mac/drawingml/2011/main" val="1"/>
            </a:ext>
          </a:extLst>
        </p:spPr>
        <p:txBody>
          <a:bodyPr lIns="33867" tIns="33867" rIns="33867" bIns="33867" anchor="ctr">
            <a:normAutofit fontScale="62500" lnSpcReduction="20000"/>
          </a:bodyPr>
          <a:lstStyle/>
          <a:p>
            <a:pPr algn="ctr"/>
            <a:r>
              <a:rPr lang="en-US" altLang="zh-CN" sz="4267">
                <a:solidFill>
                  <a:schemeClr val="bg1"/>
                </a:solidFill>
                <a:latin typeface="Impact" panose="020B0806030902050204" pitchFamily="34" charset="0"/>
              </a:rPr>
              <a:t>2</a:t>
            </a:r>
          </a:p>
        </p:txBody>
      </p:sp>
      <p:sp>
        <p:nvSpPr>
          <p:cNvPr id="33" name="椭圆 32">
            <a:extLst>
              <a:ext uri="{FF2B5EF4-FFF2-40B4-BE49-F238E27FC236}">
                <a16:creationId xmlns:a16="http://schemas.microsoft.com/office/drawing/2014/main" id="{0981238A-8D76-4CA7-929B-3FAB7726FB14}"/>
              </a:ext>
            </a:extLst>
          </p:cNvPr>
          <p:cNvSpPr/>
          <p:nvPr/>
        </p:nvSpPr>
        <p:spPr>
          <a:xfrm flipH="1">
            <a:off x="2254665" y="4562801"/>
            <a:ext cx="914143" cy="914141"/>
          </a:xfrm>
          <a:prstGeom prst="ellipse">
            <a:avLst/>
          </a:prstGeom>
          <a:solidFill>
            <a:srgbClr val="FFFFFF"/>
          </a:solidFill>
          <a:ln w="12700">
            <a:miter lim="400000"/>
          </a:ln>
        </p:spPr>
        <p:txBody>
          <a:bodyPr anchor="ctr"/>
          <a:lstStyle/>
          <a:p>
            <a:pPr algn="ctr"/>
            <a:endParaRPr sz="2400" dirty="0"/>
          </a:p>
        </p:txBody>
      </p:sp>
      <p:sp>
        <p:nvSpPr>
          <p:cNvPr id="36" name="任意多边形: 形状 35">
            <a:extLst>
              <a:ext uri="{FF2B5EF4-FFF2-40B4-BE49-F238E27FC236}">
                <a16:creationId xmlns:a16="http://schemas.microsoft.com/office/drawing/2014/main" id="{12848922-A1BC-47F5-902F-E928D71A82C3}"/>
              </a:ext>
            </a:extLst>
          </p:cNvPr>
          <p:cNvSpPr/>
          <p:nvPr/>
        </p:nvSpPr>
        <p:spPr>
          <a:xfrm>
            <a:off x="2414050" y="3186461"/>
            <a:ext cx="3001252" cy="12277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8760" y="0"/>
                </a:lnTo>
                <a:lnTo>
                  <a:pt x="0" y="21600"/>
                </a:lnTo>
                <a:lnTo>
                  <a:pt x="13172" y="21600"/>
                </a:lnTo>
                <a:cubicBezTo>
                  <a:pt x="14174" y="18627"/>
                  <a:pt x="15207" y="15731"/>
                  <a:pt x="16266" y="12900"/>
                </a:cubicBezTo>
                <a:cubicBezTo>
                  <a:pt x="17950" y="8401"/>
                  <a:pt x="19728" y="4093"/>
                  <a:pt x="21600" y="0"/>
                </a:cubicBezTo>
                <a:close/>
              </a:path>
            </a:pathLst>
          </a:custGeom>
          <a:solidFill>
            <a:srgbClr val="788BA9"/>
          </a:solidFill>
          <a:ln w="12700">
            <a:miter lim="400000"/>
          </a:ln>
        </p:spPr>
        <p:txBody>
          <a:bodyPr anchor="ctr"/>
          <a:lstStyle/>
          <a:p>
            <a:pPr algn="ctr"/>
            <a:endParaRPr sz="2400"/>
          </a:p>
        </p:txBody>
      </p:sp>
      <p:sp>
        <p:nvSpPr>
          <p:cNvPr id="37" name="任意多边形: 形状 36">
            <a:extLst>
              <a:ext uri="{FF2B5EF4-FFF2-40B4-BE49-F238E27FC236}">
                <a16:creationId xmlns:a16="http://schemas.microsoft.com/office/drawing/2014/main" id="{C61F382E-2F89-4824-86A5-2904AE77A923}"/>
              </a:ext>
            </a:extLst>
          </p:cNvPr>
          <p:cNvSpPr/>
          <p:nvPr/>
        </p:nvSpPr>
        <p:spPr>
          <a:xfrm>
            <a:off x="4423112" y="2615008"/>
            <a:ext cx="3019088" cy="1634400"/>
          </a:xfrm>
          <a:custGeom>
            <a:avLst/>
            <a:gdLst/>
            <a:ahLst/>
            <a:cxnLst>
              <a:cxn ang="0">
                <a:pos x="wd2" y="hd2"/>
              </a:cxn>
              <a:cxn ang="5400000">
                <a:pos x="wd2" y="hd2"/>
              </a:cxn>
              <a:cxn ang="10800000">
                <a:pos x="wd2" y="hd2"/>
              </a:cxn>
              <a:cxn ang="16200000">
                <a:pos x="wd2" y="hd2"/>
              </a:cxn>
            </a:cxnLst>
            <a:rect l="0" t="0" r="r" b="b"/>
            <a:pathLst>
              <a:path w="21600" h="21600" extrusionOk="0">
                <a:moveTo>
                  <a:pt x="15865" y="21600"/>
                </a:moveTo>
                <a:cubicBezTo>
                  <a:pt x="15986" y="21600"/>
                  <a:pt x="16105" y="21513"/>
                  <a:pt x="16210" y="21347"/>
                </a:cubicBezTo>
                <a:lnTo>
                  <a:pt x="21600" y="10793"/>
                </a:lnTo>
                <a:lnTo>
                  <a:pt x="16208" y="237"/>
                </a:lnTo>
                <a:cubicBezTo>
                  <a:pt x="16110" y="83"/>
                  <a:pt x="15996" y="0"/>
                  <a:pt x="15880" y="0"/>
                </a:cubicBezTo>
                <a:cubicBezTo>
                  <a:pt x="15616" y="0"/>
                  <a:pt x="15391" y="416"/>
                  <a:pt x="15377" y="920"/>
                </a:cubicBezTo>
                <a:lnTo>
                  <a:pt x="15382" y="3373"/>
                </a:lnTo>
                <a:lnTo>
                  <a:pt x="10620" y="3373"/>
                </a:lnTo>
                <a:cubicBezTo>
                  <a:pt x="10261" y="3372"/>
                  <a:pt x="9818" y="3433"/>
                  <a:pt x="9416" y="3585"/>
                </a:cubicBezTo>
                <a:cubicBezTo>
                  <a:pt x="9014" y="3737"/>
                  <a:pt x="8652" y="3981"/>
                  <a:pt x="8455" y="4347"/>
                </a:cubicBezTo>
                <a:cubicBezTo>
                  <a:pt x="8387" y="4483"/>
                  <a:pt x="834" y="18287"/>
                  <a:pt x="517" y="19016"/>
                </a:cubicBezTo>
                <a:cubicBezTo>
                  <a:pt x="224" y="19690"/>
                  <a:pt x="48" y="20667"/>
                  <a:pt x="0" y="21293"/>
                </a:cubicBezTo>
                <a:cubicBezTo>
                  <a:pt x="181" y="20284"/>
                  <a:pt x="554" y="19528"/>
                  <a:pt x="1048" y="19024"/>
                </a:cubicBezTo>
                <a:cubicBezTo>
                  <a:pt x="1541" y="18521"/>
                  <a:pt x="2154" y="18269"/>
                  <a:pt x="2814" y="18269"/>
                </a:cubicBezTo>
                <a:lnTo>
                  <a:pt x="15383" y="18257"/>
                </a:lnTo>
                <a:lnTo>
                  <a:pt x="15377" y="20664"/>
                </a:lnTo>
                <a:cubicBezTo>
                  <a:pt x="15390" y="21192"/>
                  <a:pt x="15600" y="21600"/>
                  <a:pt x="15865" y="21600"/>
                </a:cubicBezTo>
                <a:close/>
              </a:path>
            </a:pathLst>
          </a:custGeom>
          <a:solidFill>
            <a:srgbClr val="788BA9"/>
          </a:solidFill>
          <a:ln w="12700">
            <a:miter lim="400000"/>
          </a:ln>
        </p:spPr>
        <p:txBody>
          <a:bodyPr anchor="ctr"/>
          <a:lstStyle/>
          <a:p>
            <a:pPr algn="ctr"/>
            <a:endParaRPr sz="2400"/>
          </a:p>
        </p:txBody>
      </p:sp>
      <p:sp>
        <p:nvSpPr>
          <p:cNvPr id="39" name="矩形 38">
            <a:extLst>
              <a:ext uri="{FF2B5EF4-FFF2-40B4-BE49-F238E27FC236}">
                <a16:creationId xmlns:a16="http://schemas.microsoft.com/office/drawing/2014/main" id="{C297F2E5-43DA-4DD1-805B-45049A6B2FBA}"/>
              </a:ext>
            </a:extLst>
          </p:cNvPr>
          <p:cNvSpPr/>
          <p:nvPr/>
        </p:nvSpPr>
        <p:spPr>
          <a:xfrm>
            <a:off x="5932991" y="3220543"/>
            <a:ext cx="561053" cy="406025"/>
          </a:xfrm>
          <a:prstGeom prst="rect">
            <a:avLst/>
          </a:prstGeom>
          <a:ln w="12700">
            <a:miter lim="400000"/>
          </a:ln>
          <a:extLst>
            <a:ext uri="{C572A759-6A51-4108-AA02-DFA0A04FC94B}">
              <ma14:wrappingTextBoxFlag xmlns="" xmlns:lc="http://schemas.openxmlformats.org/drawingml/2006/lockedCanvas" xmlns:a16="http://schemas.microsoft.com/office/drawing/2014/main" xmlns:p14="http://schemas.microsoft.com/office/powerpoint/2010/main" xmlns:ma14="http://schemas.microsoft.com/office/mac/drawingml/2011/main" val="1"/>
            </a:ext>
          </a:extLst>
        </p:spPr>
        <p:txBody>
          <a:bodyPr lIns="33867" tIns="33867" rIns="33867" bIns="33867" anchor="ctr">
            <a:normAutofit fontScale="62500" lnSpcReduction="20000"/>
          </a:bodyPr>
          <a:lstStyle/>
          <a:p>
            <a:pPr algn="ctr"/>
            <a:r>
              <a:rPr lang="en-US" altLang="zh-CN" sz="4267">
                <a:solidFill>
                  <a:schemeClr val="bg1"/>
                </a:solidFill>
                <a:latin typeface="Impact" panose="020B0806030902050204" pitchFamily="34" charset="0"/>
              </a:rPr>
              <a:t>3</a:t>
            </a:r>
            <a:endParaRPr lang="en-US" altLang="zh-CN" sz="4267" dirty="0">
              <a:solidFill>
                <a:schemeClr val="bg1"/>
              </a:solidFill>
              <a:latin typeface="Impact" panose="020B0806030902050204" pitchFamily="34" charset="0"/>
            </a:endParaRPr>
          </a:p>
        </p:txBody>
      </p:sp>
      <p:sp>
        <p:nvSpPr>
          <p:cNvPr id="40" name="椭圆 39">
            <a:extLst>
              <a:ext uri="{FF2B5EF4-FFF2-40B4-BE49-F238E27FC236}">
                <a16:creationId xmlns:a16="http://schemas.microsoft.com/office/drawing/2014/main" id="{DBD008F9-E2AF-4944-B6D3-0D39710D360C}"/>
              </a:ext>
            </a:extLst>
          </p:cNvPr>
          <p:cNvSpPr/>
          <p:nvPr/>
        </p:nvSpPr>
        <p:spPr>
          <a:xfrm flipH="1">
            <a:off x="3405867" y="3292247"/>
            <a:ext cx="920795" cy="920795"/>
          </a:xfrm>
          <a:prstGeom prst="ellipse">
            <a:avLst/>
          </a:prstGeom>
          <a:solidFill>
            <a:srgbClr val="FFFFFF"/>
          </a:solidFill>
          <a:ln w="12700">
            <a:miter lim="400000"/>
          </a:ln>
        </p:spPr>
        <p:txBody>
          <a:bodyPr anchor="ctr"/>
          <a:lstStyle/>
          <a:p>
            <a:pPr algn="ctr"/>
            <a:endParaRPr sz="2400"/>
          </a:p>
        </p:txBody>
      </p:sp>
      <p:sp>
        <p:nvSpPr>
          <p:cNvPr id="43" name="文本框 17">
            <a:extLst>
              <a:ext uri="{FF2B5EF4-FFF2-40B4-BE49-F238E27FC236}">
                <a16:creationId xmlns:a16="http://schemas.microsoft.com/office/drawing/2014/main" id="{45CC10AD-7D63-4E32-B274-751D298BDC87}"/>
              </a:ext>
            </a:extLst>
          </p:cNvPr>
          <p:cNvSpPr txBox="1"/>
          <p:nvPr/>
        </p:nvSpPr>
        <p:spPr>
          <a:xfrm>
            <a:off x="3503776" y="3502837"/>
            <a:ext cx="701025" cy="492947"/>
          </a:xfrm>
          <a:prstGeom prst="rect">
            <a:avLst/>
          </a:prstGeom>
          <a:noFill/>
        </p:spPr>
        <p:txBody>
          <a:bodyPr wrap="none" lIns="0" tIns="0" rIns="0" bIns="0" anchor="ctr">
            <a:noAutofit/>
          </a:bodyPr>
          <a:lstStyle/>
          <a:p>
            <a:pPr algn="ctr">
              <a:lnSpc>
                <a:spcPct val="120000"/>
              </a:lnSpc>
            </a:pPr>
            <a:r>
              <a:rPr lang="en-US" altLang="zh-CN" b="1" dirty="0">
                <a:solidFill>
                  <a:srgbClr val="788BA9"/>
                </a:solidFill>
                <a:latin typeface="微软雅黑" panose="020B0503020204020204" pitchFamily="34" charset="-122"/>
                <a:ea typeface="微软雅黑" panose="020B0503020204020204" pitchFamily="34" charset="-122"/>
              </a:rPr>
              <a:t>RPC</a:t>
            </a:r>
            <a:endParaRPr lang="zh-CN" altLang="en-US" b="1" dirty="0">
              <a:solidFill>
                <a:srgbClr val="788BA9"/>
              </a:solidFill>
              <a:latin typeface="微软雅黑" panose="020B0503020204020204" pitchFamily="34" charset="-122"/>
              <a:ea typeface="微软雅黑" panose="020B0503020204020204" pitchFamily="34" charset="-122"/>
            </a:endParaRPr>
          </a:p>
        </p:txBody>
      </p:sp>
      <p:sp>
        <p:nvSpPr>
          <p:cNvPr id="48" name="文本框 17">
            <a:extLst>
              <a:ext uri="{FF2B5EF4-FFF2-40B4-BE49-F238E27FC236}">
                <a16:creationId xmlns:a16="http://schemas.microsoft.com/office/drawing/2014/main" id="{2010FF0F-B043-489D-B147-A3CEFFAE9753}"/>
              </a:ext>
            </a:extLst>
          </p:cNvPr>
          <p:cNvSpPr txBox="1"/>
          <p:nvPr/>
        </p:nvSpPr>
        <p:spPr>
          <a:xfrm>
            <a:off x="2350681" y="4773397"/>
            <a:ext cx="701025" cy="492947"/>
          </a:xfrm>
          <a:prstGeom prst="rect">
            <a:avLst/>
          </a:prstGeom>
          <a:noFill/>
        </p:spPr>
        <p:txBody>
          <a:bodyPr wrap="none" lIns="0" tIns="0" rIns="0" bIns="0" anchor="ctr">
            <a:noAutofit/>
          </a:bodyPr>
          <a:lstStyle/>
          <a:p>
            <a:pPr algn="ctr">
              <a:lnSpc>
                <a:spcPct val="120000"/>
              </a:lnSpc>
            </a:pPr>
            <a:r>
              <a:rPr lang="en-US" altLang="zh-CN" b="1" dirty="0">
                <a:solidFill>
                  <a:srgbClr val="D67A71"/>
                </a:solidFill>
                <a:latin typeface="微软雅黑" panose="020B0503020204020204" pitchFamily="34" charset="-122"/>
                <a:ea typeface="微软雅黑" panose="020B0503020204020204" pitchFamily="34" charset="-122"/>
              </a:rPr>
              <a:t>MQ</a:t>
            </a:r>
            <a:endParaRPr lang="zh-CN" altLang="en-US" b="1" dirty="0">
              <a:solidFill>
                <a:srgbClr val="D67A71"/>
              </a:solidFill>
              <a:latin typeface="微软雅黑" panose="020B0503020204020204" pitchFamily="34" charset="-122"/>
              <a:ea typeface="微软雅黑" panose="020B0503020204020204" pitchFamily="34" charset="-122"/>
            </a:endParaRPr>
          </a:p>
        </p:txBody>
      </p:sp>
      <p:sp>
        <p:nvSpPr>
          <p:cNvPr id="49" name="文本框 17">
            <a:extLst>
              <a:ext uri="{FF2B5EF4-FFF2-40B4-BE49-F238E27FC236}">
                <a16:creationId xmlns:a16="http://schemas.microsoft.com/office/drawing/2014/main" id="{6D65713D-2553-4942-8880-9134852FB996}"/>
              </a:ext>
            </a:extLst>
          </p:cNvPr>
          <p:cNvSpPr txBox="1"/>
          <p:nvPr/>
        </p:nvSpPr>
        <p:spPr>
          <a:xfrm>
            <a:off x="1169168" y="6023908"/>
            <a:ext cx="701025" cy="492947"/>
          </a:xfrm>
          <a:prstGeom prst="rect">
            <a:avLst/>
          </a:prstGeom>
          <a:noFill/>
        </p:spPr>
        <p:txBody>
          <a:bodyPr wrap="none" lIns="0" tIns="0" rIns="0" bIns="0" anchor="ctr">
            <a:noAutofit/>
          </a:bodyPr>
          <a:lstStyle/>
          <a:p>
            <a:pPr algn="ctr">
              <a:lnSpc>
                <a:spcPct val="120000"/>
              </a:lnSpc>
            </a:pPr>
            <a:r>
              <a:rPr lang="en-US" altLang="zh-CN" b="1" dirty="0">
                <a:solidFill>
                  <a:srgbClr val="788BA9"/>
                </a:solidFill>
                <a:latin typeface="微软雅黑" panose="020B0503020204020204" pitchFamily="34" charset="-122"/>
                <a:ea typeface="微软雅黑" panose="020B0503020204020204" pitchFamily="34" charset="-122"/>
              </a:rPr>
              <a:t>RMI</a:t>
            </a:r>
            <a:endParaRPr lang="zh-CN" altLang="en-US" b="1" dirty="0">
              <a:solidFill>
                <a:srgbClr val="788BA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9481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par>
                          <p:cTn id="12" fill="hold">
                            <p:stCondLst>
                              <p:cond delay="1500"/>
                            </p:stCondLst>
                            <p:childTnLst>
                              <p:par>
                                <p:cTn id="13" presetID="42" presetClass="entr" presetSubtype="0"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1000"/>
                                        <p:tgtEl>
                                          <p:spTgt spid="42"/>
                                        </p:tgtEl>
                                      </p:cBhvr>
                                    </p:animEffect>
                                    <p:anim calcmode="lin" valueType="num">
                                      <p:cBhvr>
                                        <p:cTn id="16" dur="1000" fill="hold"/>
                                        <p:tgtEl>
                                          <p:spTgt spid="42"/>
                                        </p:tgtEl>
                                        <p:attrNameLst>
                                          <p:attrName>ppt_x</p:attrName>
                                        </p:attrNameLst>
                                      </p:cBhvr>
                                      <p:tavLst>
                                        <p:tav tm="0">
                                          <p:val>
                                            <p:strVal val="#ppt_x"/>
                                          </p:val>
                                        </p:tav>
                                        <p:tav tm="100000">
                                          <p:val>
                                            <p:strVal val="#ppt_x"/>
                                          </p:val>
                                        </p:tav>
                                      </p:tavLst>
                                    </p:anim>
                                    <p:anim calcmode="lin" valueType="num">
                                      <p:cBhvr>
                                        <p:cTn id="17" dur="1000" fill="hold"/>
                                        <p:tgtEl>
                                          <p:spTgt spid="42"/>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1000"/>
                                        <p:tgtEl>
                                          <p:spTgt spid="44"/>
                                        </p:tgtEl>
                                      </p:cBhvr>
                                    </p:animEffect>
                                    <p:anim calcmode="lin" valueType="num">
                                      <p:cBhvr>
                                        <p:cTn id="21" dur="1000" fill="hold"/>
                                        <p:tgtEl>
                                          <p:spTgt spid="44"/>
                                        </p:tgtEl>
                                        <p:attrNameLst>
                                          <p:attrName>ppt_x</p:attrName>
                                        </p:attrNameLst>
                                      </p:cBhvr>
                                      <p:tavLst>
                                        <p:tav tm="0">
                                          <p:val>
                                            <p:strVal val="#ppt_x"/>
                                          </p:val>
                                        </p:tav>
                                        <p:tav tm="100000">
                                          <p:val>
                                            <p:strVal val="#ppt_x"/>
                                          </p:val>
                                        </p:tav>
                                      </p:tavLst>
                                    </p:anim>
                                    <p:anim calcmode="lin" valueType="num">
                                      <p:cBhvr>
                                        <p:cTn id="22" dur="1000" fill="hold"/>
                                        <p:tgtEl>
                                          <p:spTgt spid="44"/>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1000"/>
                                        <p:tgtEl>
                                          <p:spTgt spid="46"/>
                                        </p:tgtEl>
                                      </p:cBhvr>
                                    </p:animEffect>
                                    <p:anim calcmode="lin" valueType="num">
                                      <p:cBhvr>
                                        <p:cTn id="26" dur="1000" fill="hold"/>
                                        <p:tgtEl>
                                          <p:spTgt spid="46"/>
                                        </p:tgtEl>
                                        <p:attrNameLst>
                                          <p:attrName>ppt_x</p:attrName>
                                        </p:attrNameLst>
                                      </p:cBhvr>
                                      <p:tavLst>
                                        <p:tav tm="0">
                                          <p:val>
                                            <p:strVal val="#ppt_x"/>
                                          </p:val>
                                        </p:tav>
                                        <p:tav tm="100000">
                                          <p:val>
                                            <p:strVal val="#ppt_x"/>
                                          </p:val>
                                        </p:tav>
                                      </p:tavLst>
                                    </p:anim>
                                    <p:anim calcmode="lin" valueType="num">
                                      <p:cBhvr>
                                        <p:cTn id="27"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P spid="42" grpId="0"/>
      <p:bldP spid="44" grpId="0"/>
      <p:bldP spid="4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RPC</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1026" name="Picture 2" descr="img">
            <a:extLst>
              <a:ext uri="{FF2B5EF4-FFF2-40B4-BE49-F238E27FC236}">
                <a16:creationId xmlns:a16="http://schemas.microsoft.com/office/drawing/2014/main" id="{B550E4F5-AE72-4A11-9715-4D73DBDE98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0694" y="3613909"/>
            <a:ext cx="8770612" cy="2877569"/>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03F71441-0B71-40ED-850E-0C0747E83BED}"/>
              </a:ext>
            </a:extLst>
          </p:cNvPr>
          <p:cNvSpPr/>
          <p:nvPr/>
        </p:nvSpPr>
        <p:spPr>
          <a:xfrm>
            <a:off x="1077608" y="1095104"/>
            <a:ext cx="10400039" cy="2264851"/>
          </a:xfrm>
          <a:prstGeom prst="rect">
            <a:avLst/>
          </a:prstGeom>
        </p:spPr>
        <p:txBody>
          <a:bodyPr wrap="square">
            <a:spAutoFit/>
          </a:bodyPr>
          <a:lstStyle/>
          <a:p>
            <a:pPr>
              <a:lnSpc>
                <a:spcPct val="150000"/>
              </a:lnSpc>
            </a:pPr>
            <a:r>
              <a:rPr lang="zh-CN" altLang="en-US" sz="1600" b="1" dirty="0">
                <a:solidFill>
                  <a:srgbClr val="D67A71"/>
                </a:solidFill>
                <a:latin typeface="微软雅黑" panose="020B0503020204020204" pitchFamily="34" charset="-122"/>
                <a:ea typeface="微软雅黑" panose="020B0503020204020204" pitchFamily="34" charset="-122"/>
                <a:cs typeface="+mn-ea"/>
              </a:rPr>
              <a:t>RPC</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的全称是 Remote Procedure Call，即远程过程调用。代表有：</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Dubbo</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gRPC</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Thirft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等。</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RPC 的主要作用是：</a:t>
            </a:r>
          </a:p>
          <a:p>
            <a:pPr marL="285750" indent="-2857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屏蔽远程调用跟本地调用的区别。</a:t>
            </a:r>
          </a:p>
          <a:p>
            <a:pPr marL="285750" indent="-2857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隐藏底层网络通信的复杂性。</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RPC 常用于业务系统之间的数据交互，需要保证其可靠性，所以 RPC 一般默认采用 TCP 来传输。</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网络传输的数据必须是二进制数据，但调用方请求的出入参数都是对象，所以必须要将其转换，这个过程叫序列化。</a:t>
            </a:r>
          </a:p>
        </p:txBody>
      </p:sp>
    </p:spTree>
    <p:extLst>
      <p:ext uri="{BB962C8B-B14F-4D97-AF65-F5344CB8AC3E}">
        <p14:creationId xmlns:p14="http://schemas.microsoft.com/office/powerpoint/2010/main" val="320360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RPC</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 name="矩形 2">
            <a:extLst>
              <a:ext uri="{FF2B5EF4-FFF2-40B4-BE49-F238E27FC236}">
                <a16:creationId xmlns:a16="http://schemas.microsoft.com/office/drawing/2014/main" id="{03F71441-0B71-40ED-850E-0C0747E83BED}"/>
              </a:ext>
            </a:extLst>
          </p:cNvPr>
          <p:cNvSpPr/>
          <p:nvPr/>
        </p:nvSpPr>
        <p:spPr>
          <a:xfrm>
            <a:off x="2538109" y="1745301"/>
            <a:ext cx="8409292" cy="3367397"/>
          </a:xfrm>
          <a:prstGeom prst="rect">
            <a:avLst/>
          </a:prstGeom>
        </p:spPr>
        <p:txBody>
          <a:bodyPr wrap="square">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RPC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的技术核心：</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序列化</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：可以使用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JDK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JSON</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Hessian</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Thrift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Protobuf</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等序列化方式。</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网络传输</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：常见网络模型有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BIO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NIO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AIO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；常用网络传输框架有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Netty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服务注册和发现</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：常用框架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Etcd</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Nacos</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路由和负载均衡</a:t>
            </a:r>
            <a:endParaRPr lang="en-US" altLang="zh-CN" b="1" dirty="0">
              <a:solidFill>
                <a:srgbClr val="788BA9"/>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健康检查</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：使用频率适中的心跳去检测目标机器的健康状态。</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容错处理</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：异常重试、超时机制、业务异常</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限流熔断</a:t>
            </a:r>
          </a:p>
        </p:txBody>
      </p:sp>
    </p:spTree>
    <p:extLst>
      <p:ext uri="{BB962C8B-B14F-4D97-AF65-F5344CB8AC3E}">
        <p14:creationId xmlns:p14="http://schemas.microsoft.com/office/powerpoint/2010/main" val="1446863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4" name="矩形 3">
            <a:extLst>
              <a:ext uri="{FF2B5EF4-FFF2-40B4-BE49-F238E27FC236}">
                <a16:creationId xmlns:a16="http://schemas.microsoft.com/office/drawing/2014/main" id="{C9CD7D57-1096-45E4-ACF5-72C97A1DC29C}"/>
              </a:ext>
            </a:extLst>
          </p:cNvPr>
          <p:cNvSpPr/>
          <p:nvPr/>
        </p:nvSpPr>
        <p:spPr>
          <a:xfrm>
            <a:off x="1306794" y="1121319"/>
            <a:ext cx="9578412" cy="1200329"/>
          </a:xfrm>
          <a:prstGeom prst="rect">
            <a:avLst/>
          </a:prstGeom>
        </p:spPr>
        <p:txBody>
          <a:bodyPr wrap="square">
            <a:spAutoFit/>
          </a:bodyPr>
          <a:lstStyle/>
          <a:p>
            <a:r>
              <a:rPr lang="zh-CN" altLang="en-US" b="1" dirty="0">
                <a:solidFill>
                  <a:srgbClr val="D67A71"/>
                </a:solidFill>
                <a:latin typeface="微软雅黑" panose="020B0503020204020204" pitchFamily="34" charset="-122"/>
                <a:ea typeface="微软雅黑" panose="020B0503020204020204" pitchFamily="34" charset="-122"/>
                <a:cs typeface="+mn-ea"/>
              </a:rPr>
              <a:t>MQ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是消费-生产者模型的一个典型的代表，一端往消息队列中不断写入消息，而另一端则可以读取队列中的消息。消息发布者只管把消息发布到 MQ 中而不用管谁来取，消息使用者只管从 MQ 中取消息而不管是谁发布的。这样发布者和使用者都不用知道对方的存在。</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MQ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代表产品有：</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Kafka</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RabbitMQ</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RocketMQ</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Pulsar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等。</a:t>
            </a:r>
          </a:p>
        </p:txBody>
      </p:sp>
      <p:graphicFrame>
        <p:nvGraphicFramePr>
          <p:cNvPr id="7" name="表格 6">
            <a:extLst>
              <a:ext uri="{FF2B5EF4-FFF2-40B4-BE49-F238E27FC236}">
                <a16:creationId xmlns:a16="http://schemas.microsoft.com/office/drawing/2014/main" id="{A2186B7C-7406-4519-8CB7-A00CA9E0B0CE}"/>
              </a:ext>
            </a:extLst>
          </p:cNvPr>
          <p:cNvGraphicFramePr>
            <a:graphicFrameLocks noGrp="1"/>
          </p:cNvGraphicFramePr>
          <p:nvPr>
            <p:extLst>
              <p:ext uri="{D42A27DB-BD31-4B8C-83A1-F6EECF244321}">
                <p14:modId xmlns:p14="http://schemas.microsoft.com/office/powerpoint/2010/main" val="2775461549"/>
              </p:ext>
            </p:extLst>
          </p:nvPr>
        </p:nvGraphicFramePr>
        <p:xfrm>
          <a:off x="1539223" y="2790801"/>
          <a:ext cx="8750300" cy="3216297"/>
        </p:xfrm>
        <a:graphic>
          <a:graphicData uri="http://schemas.openxmlformats.org/drawingml/2006/table">
            <a:tbl>
              <a:tblPr>
                <a:tableStyleId>{7DF18680-E054-41AD-8BC1-D1AEF772440D}</a:tableStyleId>
              </a:tblPr>
              <a:tblGrid>
                <a:gridCol w="2290582">
                  <a:extLst>
                    <a:ext uri="{9D8B030D-6E8A-4147-A177-3AD203B41FA5}">
                      <a16:colId xmlns:a16="http://schemas.microsoft.com/office/drawing/2014/main" val="819329025"/>
                    </a:ext>
                  </a:extLst>
                </a:gridCol>
                <a:gridCol w="2995912">
                  <a:extLst>
                    <a:ext uri="{9D8B030D-6E8A-4147-A177-3AD203B41FA5}">
                      <a16:colId xmlns:a16="http://schemas.microsoft.com/office/drawing/2014/main" val="630694179"/>
                    </a:ext>
                  </a:extLst>
                </a:gridCol>
                <a:gridCol w="3463806">
                  <a:extLst>
                    <a:ext uri="{9D8B030D-6E8A-4147-A177-3AD203B41FA5}">
                      <a16:colId xmlns:a16="http://schemas.microsoft.com/office/drawing/2014/main" val="2926389056"/>
                    </a:ext>
                  </a:extLst>
                </a:gridCol>
              </a:tblGrid>
              <a:tr h="459471">
                <a:tc>
                  <a:txBody>
                    <a:bodyPr/>
                    <a:lstStyle/>
                    <a:p>
                      <a:pPr algn="l" fontAlgn="b"/>
                      <a:r>
                        <a:rPr lang="en-US" sz="2000" u="none" strike="noStrike" dirty="0">
                          <a:solidFill>
                            <a:schemeClr val="bg1"/>
                          </a:solidFill>
                          <a:effectLst/>
                        </a:rPr>
                        <a:t>MQ </a:t>
                      </a:r>
                      <a:r>
                        <a:rPr lang="zh-CN" altLang="en-US" sz="2000" u="none" strike="noStrike" dirty="0">
                          <a:solidFill>
                            <a:schemeClr val="bg1"/>
                          </a:solidFill>
                          <a:effectLst/>
                        </a:rPr>
                        <a:t>的应用</a:t>
                      </a:r>
                      <a:endParaRPr lang="zh-CN" altLang="en-US" sz="2000" b="0" i="0" u="none" strike="noStrike" dirty="0">
                        <a:solidFill>
                          <a:schemeClr val="bg1"/>
                        </a:solidFill>
                        <a:effectLst/>
                        <a:latin typeface="+mn-ea"/>
                        <a:ea typeface="+mn-ea"/>
                      </a:endParaRPr>
                    </a:p>
                  </a:txBody>
                  <a:tcPr marL="9525" marR="9525" marT="9525" marB="0" anchor="b">
                    <a:solidFill>
                      <a:schemeClr val="accent5"/>
                    </a:solidFill>
                  </a:tcPr>
                </a:tc>
                <a:tc>
                  <a:txBody>
                    <a:bodyPr/>
                    <a:lstStyle/>
                    <a:p>
                      <a:pPr algn="l" fontAlgn="b"/>
                      <a:r>
                        <a:rPr lang="en-US" sz="2000" u="none" strike="noStrike">
                          <a:solidFill>
                            <a:schemeClr val="bg1"/>
                          </a:solidFill>
                          <a:effectLst/>
                        </a:rPr>
                        <a:t>MQ </a:t>
                      </a:r>
                      <a:r>
                        <a:rPr lang="zh-CN" altLang="en-US" sz="2000" u="none" strike="noStrike">
                          <a:solidFill>
                            <a:schemeClr val="bg1"/>
                          </a:solidFill>
                          <a:effectLst/>
                        </a:rPr>
                        <a:t>的缺点</a:t>
                      </a:r>
                      <a:endParaRPr lang="zh-CN" altLang="en-US" sz="2000" b="0" i="0" u="none" strike="noStrike">
                        <a:solidFill>
                          <a:schemeClr val="bg1"/>
                        </a:solidFill>
                        <a:effectLst/>
                        <a:latin typeface="+mn-ea"/>
                        <a:ea typeface="+mn-ea"/>
                      </a:endParaRPr>
                    </a:p>
                  </a:txBody>
                  <a:tcPr marL="9525" marR="9525" marT="9525" marB="0" anchor="b">
                    <a:solidFill>
                      <a:schemeClr val="accent5"/>
                    </a:solidFill>
                  </a:tcPr>
                </a:tc>
                <a:tc>
                  <a:txBody>
                    <a:bodyPr/>
                    <a:lstStyle/>
                    <a:p>
                      <a:pPr algn="l" fontAlgn="b"/>
                      <a:r>
                        <a:rPr lang="en-US" altLang="zh-CN" sz="2000" u="none" strike="noStrike" dirty="0">
                          <a:solidFill>
                            <a:schemeClr val="bg1"/>
                          </a:solidFill>
                          <a:effectLst/>
                        </a:rPr>
                        <a:t>MQ </a:t>
                      </a:r>
                      <a:r>
                        <a:rPr lang="zh-CN" altLang="en-US" sz="2000" u="none" strike="noStrike" dirty="0">
                          <a:solidFill>
                            <a:schemeClr val="bg1"/>
                          </a:solidFill>
                          <a:effectLst/>
                        </a:rPr>
                        <a:t>面临的技术挑战</a:t>
                      </a:r>
                      <a:endParaRPr lang="zh-CN" altLang="en-US" sz="2000" b="0" i="0" u="none" strike="noStrike" dirty="0">
                        <a:solidFill>
                          <a:schemeClr val="bg1"/>
                        </a:solidFill>
                        <a:effectLst/>
                        <a:latin typeface="+mn-ea"/>
                        <a:ea typeface="+mn-ea"/>
                      </a:endParaRPr>
                    </a:p>
                  </a:txBody>
                  <a:tcPr marL="9525" marR="9525" marT="9525" marB="0" anchor="b">
                    <a:solidFill>
                      <a:schemeClr val="accent5"/>
                    </a:solidFill>
                  </a:tcPr>
                </a:tc>
                <a:extLst>
                  <a:ext uri="{0D108BD9-81ED-4DB2-BD59-A6C34878D82A}">
                    <a16:rowId xmlns:a16="http://schemas.microsoft.com/office/drawing/2014/main" val="2838389533"/>
                  </a:ext>
                </a:extLst>
              </a:tr>
              <a:tr h="459471">
                <a:tc>
                  <a:txBody>
                    <a:bodyPr/>
                    <a:lstStyle/>
                    <a:p>
                      <a:pPr algn="l" fontAlgn="b"/>
                      <a:r>
                        <a:rPr lang="zh-CN" altLang="en-US" sz="2000" u="none" strike="noStrike" dirty="0">
                          <a:effectLst/>
                        </a:rPr>
                        <a:t>系统间通信</a:t>
                      </a:r>
                      <a:endParaRPr lang="zh-CN" altLang="en-US" sz="2000" b="0" i="0" u="none" strike="noStrike" dirty="0">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系统可用性降低</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重复消费</a:t>
                      </a:r>
                      <a:endParaRPr lang="zh-CN" altLang="en-US" sz="2000" b="0" i="0" u="none" strike="noStrike">
                        <a:solidFill>
                          <a:srgbClr val="000000"/>
                        </a:solidFill>
                        <a:effectLst/>
                        <a:latin typeface="+mn-ea"/>
                        <a:ea typeface="+mn-ea"/>
                      </a:endParaRPr>
                    </a:p>
                  </a:txBody>
                  <a:tcPr marL="9525" marR="9525" marT="9525" marB="0" anchor="b"/>
                </a:tc>
                <a:extLst>
                  <a:ext uri="{0D108BD9-81ED-4DB2-BD59-A6C34878D82A}">
                    <a16:rowId xmlns:a16="http://schemas.microsoft.com/office/drawing/2014/main" val="2825655799"/>
                  </a:ext>
                </a:extLst>
              </a:tr>
              <a:tr h="459471">
                <a:tc>
                  <a:txBody>
                    <a:bodyPr/>
                    <a:lstStyle/>
                    <a:p>
                      <a:pPr algn="l" fontAlgn="b"/>
                      <a:r>
                        <a:rPr lang="zh-CN" altLang="en-US" sz="2000" u="none" strike="noStrike">
                          <a:effectLst/>
                        </a:rPr>
                        <a:t>异步处理</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dirty="0">
                          <a:effectLst/>
                        </a:rPr>
                        <a:t>系统复杂度升高</a:t>
                      </a:r>
                      <a:endParaRPr lang="zh-CN" altLang="en-US" sz="2000" b="0" i="0" u="none" strike="noStrike" dirty="0">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消息丢失</a:t>
                      </a:r>
                      <a:endParaRPr lang="zh-CN" altLang="en-US" sz="2000" b="0" i="0" u="none" strike="noStrike">
                        <a:solidFill>
                          <a:srgbClr val="000000"/>
                        </a:solidFill>
                        <a:effectLst/>
                        <a:latin typeface="+mn-ea"/>
                        <a:ea typeface="+mn-ea"/>
                      </a:endParaRPr>
                    </a:p>
                  </a:txBody>
                  <a:tcPr marL="9525" marR="9525" marT="9525" marB="0" anchor="b"/>
                </a:tc>
                <a:extLst>
                  <a:ext uri="{0D108BD9-81ED-4DB2-BD59-A6C34878D82A}">
                    <a16:rowId xmlns:a16="http://schemas.microsoft.com/office/drawing/2014/main" val="1655854224"/>
                  </a:ext>
                </a:extLst>
              </a:tr>
              <a:tr h="459471">
                <a:tc>
                  <a:txBody>
                    <a:bodyPr/>
                    <a:lstStyle/>
                    <a:p>
                      <a:pPr algn="l" fontAlgn="b"/>
                      <a:r>
                        <a:rPr lang="zh-CN" altLang="en-US" sz="2000" u="none" strike="noStrike">
                          <a:effectLst/>
                        </a:rPr>
                        <a:t>系统解耦</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数据一致性问题</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消息的顺序性</a:t>
                      </a:r>
                      <a:endParaRPr lang="zh-CN" altLang="en-US" sz="2000" b="0" i="0" u="none" strike="noStrike">
                        <a:solidFill>
                          <a:srgbClr val="000000"/>
                        </a:solidFill>
                        <a:effectLst/>
                        <a:latin typeface="+mn-ea"/>
                        <a:ea typeface="+mn-ea"/>
                      </a:endParaRPr>
                    </a:p>
                  </a:txBody>
                  <a:tcPr marL="9525" marR="9525" marT="9525" marB="0" anchor="b"/>
                </a:tc>
                <a:extLst>
                  <a:ext uri="{0D108BD9-81ED-4DB2-BD59-A6C34878D82A}">
                    <a16:rowId xmlns:a16="http://schemas.microsoft.com/office/drawing/2014/main" val="1624428124"/>
                  </a:ext>
                </a:extLst>
              </a:tr>
              <a:tr h="459471">
                <a:tc>
                  <a:txBody>
                    <a:bodyPr/>
                    <a:lstStyle/>
                    <a:p>
                      <a:pPr algn="l" fontAlgn="b"/>
                      <a:r>
                        <a:rPr lang="zh-CN" altLang="en-US" sz="2000" u="none" strike="noStrike">
                          <a:effectLst/>
                        </a:rPr>
                        <a:t>流量削峰</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消息积压</a:t>
                      </a:r>
                      <a:endParaRPr lang="zh-CN" altLang="en-US" sz="2000" b="0" i="0" u="none" strike="noStrike">
                        <a:solidFill>
                          <a:srgbClr val="000000"/>
                        </a:solidFill>
                        <a:effectLst/>
                        <a:latin typeface="+mn-ea"/>
                        <a:ea typeface="+mn-ea"/>
                      </a:endParaRPr>
                    </a:p>
                  </a:txBody>
                  <a:tcPr marL="9525" marR="9525" marT="9525" marB="0" anchor="b"/>
                </a:tc>
                <a:extLst>
                  <a:ext uri="{0D108BD9-81ED-4DB2-BD59-A6C34878D82A}">
                    <a16:rowId xmlns:a16="http://schemas.microsoft.com/office/drawing/2014/main" val="4011644415"/>
                  </a:ext>
                </a:extLst>
              </a:tr>
              <a:tr h="459471">
                <a:tc>
                  <a:txBody>
                    <a:bodyPr/>
                    <a:lstStyle/>
                    <a:p>
                      <a:pPr algn="l" fontAlgn="b"/>
                      <a:r>
                        <a:rPr lang="zh-CN" altLang="en-US" sz="2000" u="none" strike="noStrike">
                          <a:effectLst/>
                        </a:rPr>
                        <a:t>传输缓冲</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mn-ea"/>
                        <a:ea typeface="+mn-ea"/>
                      </a:endParaRPr>
                    </a:p>
                  </a:txBody>
                  <a:tcPr marL="9525" marR="9525" marT="9525" marB="0" anchor="b"/>
                </a:tc>
                <a:extLst>
                  <a:ext uri="{0D108BD9-81ED-4DB2-BD59-A6C34878D82A}">
                    <a16:rowId xmlns:a16="http://schemas.microsoft.com/office/drawing/2014/main" val="1032713187"/>
                  </a:ext>
                </a:extLst>
              </a:tr>
              <a:tr h="459471">
                <a:tc>
                  <a:txBody>
                    <a:bodyPr/>
                    <a:lstStyle/>
                    <a:p>
                      <a:pPr algn="l" fontAlgn="b"/>
                      <a:r>
                        <a:rPr lang="zh-CN" altLang="en-US" sz="2000" u="none" strike="noStrike">
                          <a:effectLst/>
                        </a:rPr>
                        <a:t>最终一致性</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dirty="0">
                          <a:effectLst/>
                        </a:rPr>
                        <a:t>　</a:t>
                      </a:r>
                      <a:endParaRPr lang="zh-CN" altLang="en-US" sz="2000" b="0" i="0" u="none" strike="noStrike" dirty="0">
                        <a:solidFill>
                          <a:srgbClr val="000000"/>
                        </a:solidFill>
                        <a:effectLst/>
                        <a:latin typeface="+mn-ea"/>
                        <a:ea typeface="+mn-ea"/>
                      </a:endParaRPr>
                    </a:p>
                  </a:txBody>
                  <a:tcPr marL="9525" marR="9525" marT="9525" marB="0" anchor="b"/>
                </a:tc>
                <a:extLst>
                  <a:ext uri="{0D108BD9-81ED-4DB2-BD59-A6C34878D82A}">
                    <a16:rowId xmlns:a16="http://schemas.microsoft.com/office/drawing/2014/main" val="1544238442"/>
                  </a:ext>
                </a:extLst>
              </a:tr>
            </a:tbl>
          </a:graphicData>
        </a:graphic>
      </p:graphicFrame>
    </p:spTree>
    <p:extLst>
      <p:ext uri="{BB962C8B-B14F-4D97-AF65-F5344CB8AC3E}">
        <p14:creationId xmlns:p14="http://schemas.microsoft.com/office/powerpoint/2010/main" val="270558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2050" name="Picture 2" descr="img">
            <a:extLst>
              <a:ext uri="{FF2B5EF4-FFF2-40B4-BE49-F238E27FC236}">
                <a16:creationId xmlns:a16="http://schemas.microsoft.com/office/drawing/2014/main" id="{C5D2C76F-3034-48D8-91F4-60C1CF0B5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44" y="1420743"/>
            <a:ext cx="4170011" cy="20082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g">
            <a:extLst>
              <a:ext uri="{FF2B5EF4-FFF2-40B4-BE49-F238E27FC236}">
                <a16:creationId xmlns:a16="http://schemas.microsoft.com/office/drawing/2014/main" id="{7FE0CC6C-6DC9-4156-966F-22E14B5C8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6299" y="3443266"/>
            <a:ext cx="3411655" cy="332544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g">
            <a:extLst>
              <a:ext uri="{FF2B5EF4-FFF2-40B4-BE49-F238E27FC236}">
                <a16:creationId xmlns:a16="http://schemas.microsoft.com/office/drawing/2014/main" id="{5F76BD1F-9B3D-4F1B-B86E-A059BFAB18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4416" y="1483923"/>
            <a:ext cx="4279316" cy="202252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g">
            <a:extLst>
              <a:ext uri="{FF2B5EF4-FFF2-40B4-BE49-F238E27FC236}">
                <a16:creationId xmlns:a16="http://schemas.microsoft.com/office/drawing/2014/main" id="{BA4D266A-81B3-416D-B6CC-A3749EEF4B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3721" y="4013756"/>
            <a:ext cx="4170011" cy="262977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DCE49CB4-CEF0-46D4-BB4E-0F262D393D2C}"/>
              </a:ext>
            </a:extLst>
          </p:cNvPr>
          <p:cNvSpPr/>
          <p:nvPr/>
        </p:nvSpPr>
        <p:spPr>
          <a:xfrm>
            <a:off x="8094729" y="941729"/>
            <a:ext cx="1107996" cy="369332"/>
          </a:xfrm>
          <a:prstGeom prst="rect">
            <a:avLst/>
          </a:prstGeom>
        </p:spPr>
        <p:txBody>
          <a:bodyPr wrap="none">
            <a:spAutoFit/>
          </a:bodyPr>
          <a:lstStyle/>
          <a:p>
            <a:r>
              <a:rPr lang="zh-CN" altLang="en-US" b="1" dirty="0">
                <a:solidFill>
                  <a:srgbClr val="788BA9"/>
                </a:solidFill>
                <a:latin typeface="微软雅黑" panose="020B0503020204020204" pitchFamily="34" charset="-122"/>
                <a:ea typeface="微软雅黑" panose="020B0503020204020204" pitchFamily="34" charset="-122"/>
                <a:cs typeface="+mn-ea"/>
              </a:rPr>
              <a:t>系统解耦</a:t>
            </a:r>
          </a:p>
        </p:txBody>
      </p:sp>
      <p:sp>
        <p:nvSpPr>
          <p:cNvPr id="14" name="矩形 13">
            <a:extLst>
              <a:ext uri="{FF2B5EF4-FFF2-40B4-BE49-F238E27FC236}">
                <a16:creationId xmlns:a16="http://schemas.microsoft.com/office/drawing/2014/main" id="{3D04EFEB-A4F3-43DD-A071-0F52158F023A}"/>
              </a:ext>
            </a:extLst>
          </p:cNvPr>
          <p:cNvSpPr/>
          <p:nvPr/>
        </p:nvSpPr>
        <p:spPr>
          <a:xfrm>
            <a:off x="2278129" y="941729"/>
            <a:ext cx="1107996" cy="369332"/>
          </a:xfrm>
          <a:prstGeom prst="rect">
            <a:avLst/>
          </a:prstGeom>
        </p:spPr>
        <p:txBody>
          <a:bodyPr wrap="none">
            <a:spAutoFit/>
          </a:bodyPr>
          <a:lstStyle/>
          <a:p>
            <a:r>
              <a:rPr lang="zh-CN" altLang="en-US" b="1" dirty="0">
                <a:solidFill>
                  <a:srgbClr val="788BA9"/>
                </a:solidFill>
                <a:latin typeface="微软雅黑" panose="020B0503020204020204" pitchFamily="34" charset="-122"/>
                <a:ea typeface="微软雅黑" panose="020B0503020204020204" pitchFamily="34" charset="-122"/>
                <a:cs typeface="+mn-ea"/>
              </a:rPr>
              <a:t>异步处理</a:t>
            </a:r>
          </a:p>
        </p:txBody>
      </p:sp>
    </p:spTree>
    <p:extLst>
      <p:ext uri="{BB962C8B-B14F-4D97-AF65-F5344CB8AC3E}">
        <p14:creationId xmlns:p14="http://schemas.microsoft.com/office/powerpoint/2010/main" val="3785480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6" name="矩形 5">
            <a:extLst>
              <a:ext uri="{FF2B5EF4-FFF2-40B4-BE49-F238E27FC236}">
                <a16:creationId xmlns:a16="http://schemas.microsoft.com/office/drawing/2014/main" id="{DCE49CB4-CEF0-46D4-BB4E-0F262D393D2C}"/>
              </a:ext>
            </a:extLst>
          </p:cNvPr>
          <p:cNvSpPr/>
          <p:nvPr/>
        </p:nvSpPr>
        <p:spPr>
          <a:xfrm>
            <a:off x="8331417" y="1518238"/>
            <a:ext cx="1569660" cy="369332"/>
          </a:xfrm>
          <a:prstGeom prst="rect">
            <a:avLst/>
          </a:prstGeom>
        </p:spPr>
        <p:txBody>
          <a:bodyPr wrap="none">
            <a:spAutoFit/>
          </a:bodyPr>
          <a:lstStyle/>
          <a:p>
            <a:r>
              <a:rPr lang="zh-CN" altLang="en-US" b="1" dirty="0">
                <a:solidFill>
                  <a:srgbClr val="788BA9"/>
                </a:solidFill>
                <a:latin typeface="微软雅黑" panose="020B0503020204020204" pitchFamily="34" charset="-122"/>
                <a:ea typeface="微软雅黑" panose="020B0503020204020204" pitchFamily="34" charset="-122"/>
                <a:cs typeface="+mn-ea"/>
              </a:rPr>
              <a:t>海量数据缓存</a:t>
            </a:r>
          </a:p>
        </p:txBody>
      </p:sp>
      <p:sp>
        <p:nvSpPr>
          <p:cNvPr id="14" name="矩形 13">
            <a:extLst>
              <a:ext uri="{FF2B5EF4-FFF2-40B4-BE49-F238E27FC236}">
                <a16:creationId xmlns:a16="http://schemas.microsoft.com/office/drawing/2014/main" id="{3D04EFEB-A4F3-43DD-A071-0F52158F023A}"/>
              </a:ext>
            </a:extLst>
          </p:cNvPr>
          <p:cNvSpPr/>
          <p:nvPr/>
        </p:nvSpPr>
        <p:spPr>
          <a:xfrm>
            <a:off x="2363366" y="1364176"/>
            <a:ext cx="1107996" cy="369332"/>
          </a:xfrm>
          <a:prstGeom prst="rect">
            <a:avLst/>
          </a:prstGeom>
        </p:spPr>
        <p:txBody>
          <a:bodyPr wrap="square">
            <a:spAutoFit/>
          </a:bodyPr>
          <a:lstStyle/>
          <a:p>
            <a:r>
              <a:rPr lang="zh-CN" altLang="en-US" b="1" dirty="0">
                <a:solidFill>
                  <a:srgbClr val="788BA9"/>
                </a:solidFill>
                <a:latin typeface="微软雅黑" panose="020B0503020204020204" pitchFamily="34" charset="-122"/>
                <a:ea typeface="微软雅黑" panose="020B0503020204020204" pitchFamily="34" charset="-122"/>
                <a:cs typeface="+mn-ea"/>
              </a:rPr>
              <a:t>流量晓锋</a:t>
            </a:r>
          </a:p>
        </p:txBody>
      </p:sp>
      <p:pic>
        <p:nvPicPr>
          <p:cNvPr id="5122" name="Picture 2" descr="img">
            <a:extLst>
              <a:ext uri="{FF2B5EF4-FFF2-40B4-BE49-F238E27FC236}">
                <a16:creationId xmlns:a16="http://schemas.microsoft.com/office/drawing/2014/main" id="{845E15EE-CC79-4073-A6DD-87C7117CCD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372" y="1979539"/>
            <a:ext cx="1701456" cy="385272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g">
            <a:extLst>
              <a:ext uri="{FF2B5EF4-FFF2-40B4-BE49-F238E27FC236}">
                <a16:creationId xmlns:a16="http://schemas.microsoft.com/office/drawing/2014/main" id="{56E34B2C-902D-4F26-B61E-B28F737A2A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1811" y="1858573"/>
            <a:ext cx="3402562" cy="3853922"/>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descr="img">
            <a:extLst>
              <a:ext uri="{FF2B5EF4-FFF2-40B4-BE49-F238E27FC236}">
                <a16:creationId xmlns:a16="http://schemas.microsoft.com/office/drawing/2014/main" id="{A2039CF0-92E9-4B4C-A42D-631EE89FA0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7628" y="2191334"/>
            <a:ext cx="5677239" cy="2735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7735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6146" name="Picture 2" descr="https://raw.githubusercontent.com/dunwu/images/dev/snap/20210407180101.png">
            <a:extLst>
              <a:ext uri="{FF2B5EF4-FFF2-40B4-BE49-F238E27FC236}">
                <a16:creationId xmlns:a16="http://schemas.microsoft.com/office/drawing/2014/main" id="{00A40A1D-197D-46A9-AFD8-7A40324DD7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6824" y="1582339"/>
            <a:ext cx="7199176" cy="388080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E0E2C80E-A1E7-44C5-9D0F-1C082D2B02A0}"/>
              </a:ext>
            </a:extLst>
          </p:cNvPr>
          <p:cNvSpPr/>
          <p:nvPr/>
        </p:nvSpPr>
        <p:spPr>
          <a:xfrm>
            <a:off x="1559523" y="5536888"/>
            <a:ext cx="9145979" cy="646331"/>
          </a:xfrm>
          <a:prstGeom prst="rect">
            <a:avLst/>
          </a:prstGeom>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Kafka 使用 Topic 来组织数据，每个 Topic 被分为若干个 Partition，每个 Partition 有多个副本。每个 Broker 可以保存成百上千个属于不同 Topic 和 Partition 的副本。</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12" name="矩形 11">
            <a:extLst>
              <a:ext uri="{FF2B5EF4-FFF2-40B4-BE49-F238E27FC236}">
                <a16:creationId xmlns:a16="http://schemas.microsoft.com/office/drawing/2014/main" id="{3528DE83-0078-4EED-A725-06421C7E16C3}"/>
              </a:ext>
            </a:extLst>
          </p:cNvPr>
          <p:cNvSpPr/>
          <p:nvPr/>
        </p:nvSpPr>
        <p:spPr>
          <a:xfrm>
            <a:off x="1824138" y="977722"/>
            <a:ext cx="8632235" cy="461665"/>
          </a:xfrm>
          <a:prstGeom prst="rect">
            <a:avLst/>
          </a:prstGeom>
        </p:spPr>
        <p:txBody>
          <a:bodyPr wrap="none">
            <a:spAutoFit/>
          </a:bodyPr>
          <a:lstStyle/>
          <a:p>
            <a:r>
              <a:rPr lang="en-US" altLang="zh-CN" sz="2400" b="1" dirty="0">
                <a:solidFill>
                  <a:srgbClr val="788BA9"/>
                </a:solidFill>
                <a:latin typeface="微软雅黑" panose="020B0503020204020204" pitchFamily="34" charset="-122"/>
                <a:ea typeface="微软雅黑" panose="020B0503020204020204" pitchFamily="34" charset="-122"/>
                <a:cs typeface="+mn-ea"/>
              </a:rPr>
              <a:t>MQ </a:t>
            </a:r>
            <a:r>
              <a:rPr lang="zh-CN" altLang="en-US" sz="2400" b="1" dirty="0">
                <a:solidFill>
                  <a:srgbClr val="788BA9"/>
                </a:solidFill>
                <a:latin typeface="微软雅黑" panose="020B0503020204020204" pitchFamily="34" charset="-122"/>
                <a:ea typeface="微软雅黑" panose="020B0503020204020204" pitchFamily="34" charset="-122"/>
                <a:cs typeface="+mn-ea"/>
              </a:rPr>
              <a:t>高性能、高可用、可扩展架构案例剖析</a:t>
            </a:r>
            <a:r>
              <a:rPr lang="en-US" altLang="zh-CN" sz="2400" b="1" dirty="0">
                <a:solidFill>
                  <a:srgbClr val="788BA9"/>
                </a:solidFill>
                <a:latin typeface="微软雅黑" panose="020B0503020204020204" pitchFamily="34" charset="-122"/>
                <a:ea typeface="微软雅黑" panose="020B0503020204020204" pitchFamily="34" charset="-122"/>
                <a:cs typeface="+mn-ea"/>
              </a:rPr>
              <a:t>——Kafka </a:t>
            </a:r>
            <a:r>
              <a:rPr lang="zh-CN" altLang="en-US" sz="2400" b="1" dirty="0">
                <a:solidFill>
                  <a:srgbClr val="788BA9"/>
                </a:solidFill>
                <a:latin typeface="微软雅黑" panose="020B0503020204020204" pitchFamily="34" charset="-122"/>
                <a:ea typeface="微软雅黑" panose="020B0503020204020204" pitchFamily="34" charset="-122"/>
                <a:cs typeface="+mn-ea"/>
              </a:rPr>
              <a:t>的分片</a:t>
            </a:r>
          </a:p>
        </p:txBody>
      </p:sp>
    </p:spTree>
    <p:extLst>
      <p:ext uri="{BB962C8B-B14F-4D97-AF65-F5344CB8AC3E}">
        <p14:creationId xmlns:p14="http://schemas.microsoft.com/office/powerpoint/2010/main" val="194305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2" name="矩形 1">
            <a:extLst>
              <a:ext uri="{FF2B5EF4-FFF2-40B4-BE49-F238E27FC236}">
                <a16:creationId xmlns:a16="http://schemas.microsoft.com/office/drawing/2014/main" id="{E0E2C80E-A1E7-44C5-9D0F-1C082D2B02A0}"/>
              </a:ext>
            </a:extLst>
          </p:cNvPr>
          <p:cNvSpPr/>
          <p:nvPr/>
        </p:nvSpPr>
        <p:spPr>
          <a:xfrm>
            <a:off x="7162437" y="2275840"/>
            <a:ext cx="4823335" cy="2862322"/>
          </a:xfrm>
          <a:prstGeom prst="rect">
            <a:avLst/>
          </a:prstGeom>
        </p:spPr>
        <p:txBody>
          <a:bodyPr wrap="square">
            <a:spAutoFit/>
          </a:bodyPr>
          <a:lstStyle/>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Leader 副本（主）：每个 Partition 都有且仅有一个 Leader 副本。为了保证数据一致性，Leader 处理一切对 Partition （分区）的读写请求；</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Follower 副本（从）：Leader 副本以外的副本都是 Follower 副本。Follower 唯一的任务就是从 Leader 那里复制消息，保持与 Leader 一致的状态。</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如果 Leader 宕机，其中一个 Follower 会被选举为新的 Leader。</a:t>
            </a:r>
          </a:p>
        </p:txBody>
      </p:sp>
      <p:pic>
        <p:nvPicPr>
          <p:cNvPr id="7170" name="Picture 2" descr="https://raw.githubusercontent.com/dunwu/images/dev/snap/20210407191337.png">
            <a:extLst>
              <a:ext uri="{FF2B5EF4-FFF2-40B4-BE49-F238E27FC236}">
                <a16:creationId xmlns:a16="http://schemas.microsoft.com/office/drawing/2014/main" id="{63B84F40-8CF3-43DF-9463-A997AC4067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583" y="1915597"/>
            <a:ext cx="6413978" cy="358280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7251F6B2-6ADF-44E1-A5C3-E16F082C0014}"/>
              </a:ext>
            </a:extLst>
          </p:cNvPr>
          <p:cNvSpPr/>
          <p:nvPr/>
        </p:nvSpPr>
        <p:spPr>
          <a:xfrm>
            <a:off x="1354730" y="1147541"/>
            <a:ext cx="9555565" cy="461665"/>
          </a:xfrm>
          <a:prstGeom prst="rect">
            <a:avLst/>
          </a:prstGeom>
        </p:spPr>
        <p:txBody>
          <a:bodyPr wrap="none">
            <a:spAutoFit/>
          </a:bodyPr>
          <a:lstStyle/>
          <a:p>
            <a:r>
              <a:rPr lang="en-US" altLang="zh-CN" sz="2400" b="1" dirty="0">
                <a:solidFill>
                  <a:srgbClr val="788BA9"/>
                </a:solidFill>
                <a:latin typeface="微软雅黑" panose="020B0503020204020204" pitchFamily="34" charset="-122"/>
                <a:ea typeface="微软雅黑" panose="020B0503020204020204" pitchFamily="34" charset="-122"/>
                <a:cs typeface="+mn-ea"/>
              </a:rPr>
              <a:t>MQ </a:t>
            </a:r>
            <a:r>
              <a:rPr lang="zh-CN" altLang="en-US" sz="2400" b="1" dirty="0">
                <a:solidFill>
                  <a:srgbClr val="788BA9"/>
                </a:solidFill>
                <a:latin typeface="微软雅黑" panose="020B0503020204020204" pitchFamily="34" charset="-122"/>
                <a:ea typeface="微软雅黑" panose="020B0503020204020204" pitchFamily="34" charset="-122"/>
                <a:cs typeface="+mn-ea"/>
              </a:rPr>
              <a:t>高性能、高可用、可扩展架构案例剖析</a:t>
            </a:r>
            <a:r>
              <a:rPr lang="en-US" altLang="zh-CN" sz="2400" b="1" dirty="0">
                <a:solidFill>
                  <a:srgbClr val="788BA9"/>
                </a:solidFill>
                <a:latin typeface="微软雅黑" panose="020B0503020204020204" pitchFamily="34" charset="-122"/>
                <a:ea typeface="微软雅黑" panose="020B0503020204020204" pitchFamily="34" charset="-122"/>
                <a:cs typeface="+mn-ea"/>
              </a:rPr>
              <a:t>——Kafka</a:t>
            </a:r>
            <a:r>
              <a:rPr lang="zh-CN" altLang="en-US" sz="2400" b="1" dirty="0">
                <a:solidFill>
                  <a:srgbClr val="788BA9"/>
                </a:solidFill>
                <a:latin typeface="微软雅黑" panose="020B0503020204020204" pitchFamily="34" charset="-122"/>
                <a:ea typeface="微软雅黑" panose="020B0503020204020204" pitchFamily="34" charset="-122"/>
                <a:cs typeface="+mn-ea"/>
              </a:rPr>
              <a:t> 的数据一致性</a:t>
            </a:r>
          </a:p>
        </p:txBody>
      </p:sp>
    </p:spTree>
    <p:extLst>
      <p:ext uri="{BB962C8B-B14F-4D97-AF65-F5344CB8AC3E}">
        <p14:creationId xmlns:p14="http://schemas.microsoft.com/office/powerpoint/2010/main" val="3850384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1" name="直接连接符 140">
            <a:extLst>
              <a:ext uri="{FF2B5EF4-FFF2-40B4-BE49-F238E27FC236}">
                <a16:creationId xmlns:a16="http://schemas.microsoft.com/office/drawing/2014/main" id="{038A24A4-65CA-46F4-B7CB-DADB8A640B35}"/>
              </a:ext>
            </a:extLst>
          </p:cNvPr>
          <p:cNvCxnSpPr/>
          <p:nvPr/>
        </p:nvCxnSpPr>
        <p:spPr>
          <a:xfrm>
            <a:off x="7605582" y="0"/>
            <a:ext cx="0" cy="1917013"/>
          </a:xfrm>
          <a:prstGeom prst="line">
            <a:avLst/>
          </a:prstGeom>
          <a:ln w="28575">
            <a:solidFill>
              <a:srgbClr val="D67A71"/>
            </a:solidFill>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0923080A-18A2-43AA-AF2A-D8A778C0831B}"/>
              </a:ext>
            </a:extLst>
          </p:cNvPr>
          <p:cNvCxnSpPr/>
          <p:nvPr/>
        </p:nvCxnSpPr>
        <p:spPr>
          <a:xfrm>
            <a:off x="9295251" y="0"/>
            <a:ext cx="0" cy="3327350"/>
          </a:xfrm>
          <a:prstGeom prst="line">
            <a:avLst/>
          </a:prstGeom>
          <a:ln w="28575">
            <a:solidFill>
              <a:srgbClr val="788BA9"/>
            </a:soli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C2B58E68-3DBF-46D5-A0ED-F2E3D5129963}"/>
              </a:ext>
            </a:extLst>
          </p:cNvPr>
          <p:cNvCxnSpPr/>
          <p:nvPr/>
        </p:nvCxnSpPr>
        <p:spPr>
          <a:xfrm>
            <a:off x="10997917" y="0"/>
            <a:ext cx="0" cy="2352540"/>
          </a:xfrm>
          <a:prstGeom prst="line">
            <a:avLst/>
          </a:prstGeom>
          <a:ln w="28575">
            <a:solidFill>
              <a:srgbClr val="D67A71"/>
            </a:solidFill>
          </a:ln>
        </p:spPr>
        <p:style>
          <a:lnRef idx="1">
            <a:schemeClr val="accent1"/>
          </a:lnRef>
          <a:fillRef idx="0">
            <a:schemeClr val="accent1"/>
          </a:fillRef>
          <a:effectRef idx="0">
            <a:schemeClr val="accent1"/>
          </a:effectRef>
          <a:fontRef idx="minor">
            <a:schemeClr val="tx1"/>
          </a:fontRef>
        </p:style>
      </p:cxnSp>
      <p:sp>
        <p:nvSpPr>
          <p:cNvPr id="144" name="同心圆 18">
            <a:extLst>
              <a:ext uri="{FF2B5EF4-FFF2-40B4-BE49-F238E27FC236}">
                <a16:creationId xmlns:a16="http://schemas.microsoft.com/office/drawing/2014/main" id="{73D08AF3-13B1-465C-B5F1-F5E27BFF1357}"/>
              </a:ext>
            </a:extLst>
          </p:cNvPr>
          <p:cNvSpPr/>
          <p:nvPr/>
        </p:nvSpPr>
        <p:spPr>
          <a:xfrm>
            <a:off x="6773745" y="1917013"/>
            <a:ext cx="1663674" cy="1663674"/>
          </a:xfrm>
          <a:prstGeom prst="donut">
            <a:avLst>
              <a:gd name="adj" fmla="val 125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145" name="同心圆 19">
            <a:extLst>
              <a:ext uri="{FF2B5EF4-FFF2-40B4-BE49-F238E27FC236}">
                <a16:creationId xmlns:a16="http://schemas.microsoft.com/office/drawing/2014/main" id="{BB5EF2E7-017C-4371-9F1F-AAE9975C4EC5}"/>
              </a:ext>
            </a:extLst>
          </p:cNvPr>
          <p:cNvSpPr/>
          <p:nvPr/>
        </p:nvSpPr>
        <p:spPr>
          <a:xfrm>
            <a:off x="8463414" y="3327350"/>
            <a:ext cx="1663674" cy="1663674"/>
          </a:xfrm>
          <a:prstGeom prst="donut">
            <a:avLst>
              <a:gd name="adj" fmla="val 125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146" name="同心圆 20">
            <a:extLst>
              <a:ext uri="{FF2B5EF4-FFF2-40B4-BE49-F238E27FC236}">
                <a16:creationId xmlns:a16="http://schemas.microsoft.com/office/drawing/2014/main" id="{A4E91427-E4EB-410C-88D5-80043F3C23DB}"/>
              </a:ext>
            </a:extLst>
          </p:cNvPr>
          <p:cNvSpPr/>
          <p:nvPr/>
        </p:nvSpPr>
        <p:spPr>
          <a:xfrm>
            <a:off x="10166080" y="2352540"/>
            <a:ext cx="1663674" cy="1663674"/>
          </a:xfrm>
          <a:prstGeom prst="donut">
            <a:avLst>
              <a:gd name="adj" fmla="val 12500"/>
            </a:avLst>
          </a:prstGeom>
          <a:solidFill>
            <a:srgbClr val="D67A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147" name="空心弧 146">
            <a:extLst>
              <a:ext uri="{FF2B5EF4-FFF2-40B4-BE49-F238E27FC236}">
                <a16:creationId xmlns:a16="http://schemas.microsoft.com/office/drawing/2014/main" id="{21742F2B-49BE-44A9-94B0-5380B0C049FF}"/>
              </a:ext>
            </a:extLst>
          </p:cNvPr>
          <p:cNvSpPr/>
          <p:nvPr/>
        </p:nvSpPr>
        <p:spPr>
          <a:xfrm>
            <a:off x="6773745" y="1917013"/>
            <a:ext cx="1663674" cy="1663674"/>
          </a:xfrm>
          <a:prstGeom prst="blockArc">
            <a:avLst>
              <a:gd name="adj1" fmla="val 10795232"/>
              <a:gd name="adj2" fmla="val 512995"/>
              <a:gd name="adj3" fmla="val 12460"/>
            </a:avLst>
          </a:prstGeom>
          <a:solidFill>
            <a:srgbClr val="D67A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D67A71"/>
              </a:solidFill>
              <a:latin typeface="微软雅黑" panose="020B0503020204020204" pitchFamily="34" charset="-122"/>
              <a:ea typeface="微软雅黑" panose="020B0503020204020204" pitchFamily="34" charset="-122"/>
            </a:endParaRPr>
          </a:p>
        </p:txBody>
      </p:sp>
      <p:sp>
        <p:nvSpPr>
          <p:cNvPr id="148" name="空心弧 147">
            <a:extLst>
              <a:ext uri="{FF2B5EF4-FFF2-40B4-BE49-F238E27FC236}">
                <a16:creationId xmlns:a16="http://schemas.microsoft.com/office/drawing/2014/main" id="{5866C028-4073-4CD4-B13C-442BC4005253}"/>
              </a:ext>
            </a:extLst>
          </p:cNvPr>
          <p:cNvSpPr/>
          <p:nvPr/>
        </p:nvSpPr>
        <p:spPr>
          <a:xfrm rot="12289424">
            <a:off x="10166079" y="2352540"/>
            <a:ext cx="1663674" cy="1663674"/>
          </a:xfrm>
          <a:prstGeom prst="blockArc">
            <a:avLst>
              <a:gd name="adj1" fmla="val 10795232"/>
              <a:gd name="adj2" fmla="val 16106589"/>
              <a:gd name="adj3" fmla="val 12596"/>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149" name="空心弧 148">
            <a:extLst>
              <a:ext uri="{FF2B5EF4-FFF2-40B4-BE49-F238E27FC236}">
                <a16:creationId xmlns:a16="http://schemas.microsoft.com/office/drawing/2014/main" id="{C9E5A99A-B9FE-4699-8383-996EFF6E6C4B}"/>
              </a:ext>
            </a:extLst>
          </p:cNvPr>
          <p:cNvSpPr/>
          <p:nvPr/>
        </p:nvSpPr>
        <p:spPr>
          <a:xfrm rot="3433786">
            <a:off x="8463414" y="3327350"/>
            <a:ext cx="1663674" cy="1663674"/>
          </a:xfrm>
          <a:prstGeom prst="blockArc">
            <a:avLst>
              <a:gd name="adj1" fmla="val 10795232"/>
              <a:gd name="adj2" fmla="val 20381218"/>
              <a:gd name="adj3" fmla="val 12377"/>
            </a:avLst>
          </a:prstGeom>
          <a:solidFill>
            <a:srgbClr val="788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155" name="Rectangle 2">
            <a:extLst>
              <a:ext uri="{FF2B5EF4-FFF2-40B4-BE49-F238E27FC236}">
                <a16:creationId xmlns:a16="http://schemas.microsoft.com/office/drawing/2014/main" id="{14C542B6-63CD-4726-8D13-73718320F7BD}"/>
              </a:ext>
            </a:extLst>
          </p:cNvPr>
          <p:cNvSpPr/>
          <p:nvPr/>
        </p:nvSpPr>
        <p:spPr>
          <a:xfrm>
            <a:off x="7065519" y="2580429"/>
            <a:ext cx="1054134" cy="415498"/>
          </a:xfrm>
          <a:prstGeom prst="rect">
            <a:avLst/>
          </a:prstGeom>
        </p:spPr>
        <p:txBody>
          <a:bodyPr wrap="none" lIns="0" tIns="0" rIns="0" bIns="0" anchor="ctr">
            <a:normAutofit/>
          </a:bodyPr>
          <a:lstStyle/>
          <a:p>
            <a:pPr algn="ctr"/>
            <a:r>
              <a:rPr lang="zh-CN" altLang="en-US" b="1" i="1" dirty="0">
                <a:solidFill>
                  <a:srgbClr val="D67A71"/>
                </a:solidFill>
                <a:cs typeface="+mn-ea"/>
                <a:sym typeface="+mn-lt"/>
              </a:rPr>
              <a:t>高性能</a:t>
            </a:r>
          </a:p>
        </p:txBody>
      </p:sp>
      <p:sp>
        <p:nvSpPr>
          <p:cNvPr id="156" name="Rectangle 2">
            <a:extLst>
              <a:ext uri="{FF2B5EF4-FFF2-40B4-BE49-F238E27FC236}">
                <a16:creationId xmlns:a16="http://schemas.microsoft.com/office/drawing/2014/main" id="{965F0FD7-C4E3-4440-A55A-F0634693D33C}"/>
              </a:ext>
            </a:extLst>
          </p:cNvPr>
          <p:cNvSpPr/>
          <p:nvPr/>
        </p:nvSpPr>
        <p:spPr>
          <a:xfrm>
            <a:off x="8768184" y="3987883"/>
            <a:ext cx="1054134" cy="415498"/>
          </a:xfrm>
          <a:prstGeom prst="rect">
            <a:avLst/>
          </a:prstGeom>
        </p:spPr>
        <p:txBody>
          <a:bodyPr wrap="none" lIns="0" tIns="0" rIns="0" bIns="0" anchor="ctr">
            <a:normAutofit/>
          </a:bodyPr>
          <a:lstStyle/>
          <a:p>
            <a:pPr algn="ctr"/>
            <a:r>
              <a:rPr lang="zh-CN" altLang="en-US" b="1" i="1" dirty="0">
                <a:solidFill>
                  <a:srgbClr val="788BA9"/>
                </a:solidFill>
                <a:latin typeface="+mn-ea"/>
                <a:cs typeface="+mn-ea"/>
                <a:sym typeface="+mn-lt"/>
              </a:rPr>
              <a:t>可扩展</a:t>
            </a:r>
          </a:p>
        </p:txBody>
      </p:sp>
      <p:sp>
        <p:nvSpPr>
          <p:cNvPr id="157" name="Rectangle 2">
            <a:extLst>
              <a:ext uri="{FF2B5EF4-FFF2-40B4-BE49-F238E27FC236}">
                <a16:creationId xmlns:a16="http://schemas.microsoft.com/office/drawing/2014/main" id="{AD980814-E685-41B6-A7B6-5E7F4D910D0A}"/>
              </a:ext>
            </a:extLst>
          </p:cNvPr>
          <p:cNvSpPr/>
          <p:nvPr/>
        </p:nvSpPr>
        <p:spPr>
          <a:xfrm>
            <a:off x="10470849" y="2999512"/>
            <a:ext cx="1054134" cy="415498"/>
          </a:xfrm>
          <a:prstGeom prst="rect">
            <a:avLst/>
          </a:prstGeom>
        </p:spPr>
        <p:txBody>
          <a:bodyPr wrap="none" lIns="0" tIns="0" rIns="0" bIns="0" anchor="ctr">
            <a:normAutofit/>
          </a:bodyPr>
          <a:lstStyle/>
          <a:p>
            <a:pPr algn="ctr"/>
            <a:r>
              <a:rPr lang="zh-CN" altLang="en-US" b="1" i="1" dirty="0">
                <a:solidFill>
                  <a:srgbClr val="D67A71"/>
                </a:solidFill>
                <a:latin typeface="+mn-ea"/>
                <a:cs typeface="+mn-ea"/>
                <a:sym typeface="+mn-lt"/>
              </a:rPr>
              <a:t>高可用</a:t>
            </a:r>
          </a:p>
        </p:txBody>
      </p:sp>
      <p:sp>
        <p:nvSpPr>
          <p:cNvPr id="162" name="文本框 161">
            <a:extLst>
              <a:ext uri="{FF2B5EF4-FFF2-40B4-BE49-F238E27FC236}">
                <a16:creationId xmlns:a16="http://schemas.microsoft.com/office/drawing/2014/main" id="{D5FF0646-8401-4AE7-85A2-8D132F7D0A0C}"/>
              </a:ext>
            </a:extLst>
          </p:cNvPr>
          <p:cNvSpPr txBox="1"/>
          <p:nvPr/>
        </p:nvSpPr>
        <p:spPr>
          <a:xfrm>
            <a:off x="230965" y="1460951"/>
            <a:ext cx="6354012" cy="448084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600" b="1" dirty="0">
                <a:solidFill>
                  <a:srgbClr val="788BA9"/>
                </a:solidFill>
                <a:latin typeface="+mn-ea"/>
                <a:cs typeface="+mn-ea"/>
                <a:sym typeface="+mn-lt"/>
              </a:rPr>
              <a:t>高性能</a:t>
            </a:r>
            <a:r>
              <a:rPr lang="zh-CN" altLang="en-US" sz="1600" dirty="0">
                <a:solidFill>
                  <a:schemeClr val="bg1">
                    <a:lumMod val="50000"/>
                  </a:schemeClr>
                </a:solidFill>
                <a:latin typeface="+mn-ea"/>
                <a:cs typeface="+mn-ea"/>
                <a:sym typeface="+mn-lt"/>
              </a:rPr>
              <a:t>：用于衡量一个系统处理各种任务的能力。</a:t>
            </a:r>
          </a:p>
          <a:p>
            <a:pPr marL="742950" lvl="1" indent="-285750">
              <a:lnSpc>
                <a:spcPct val="150000"/>
              </a:lnSpc>
              <a:buFont typeface="Wingdings" panose="05000000000000000000" pitchFamily="2" charset="2"/>
              <a:buChar char="l"/>
            </a:pPr>
            <a:r>
              <a:rPr lang="zh-CN" altLang="en-US" sz="1600" b="1" dirty="0">
                <a:solidFill>
                  <a:srgbClr val="788BA9"/>
                </a:solidFill>
                <a:latin typeface="+mn-ea"/>
                <a:cs typeface="+mn-ea"/>
                <a:sym typeface="+mn-lt"/>
              </a:rPr>
              <a:t>吞吐量</a:t>
            </a:r>
            <a:r>
              <a:rPr lang="zh-CN" altLang="en-US" sz="1600" dirty="0">
                <a:solidFill>
                  <a:schemeClr val="bg1">
                    <a:lumMod val="50000"/>
                  </a:schemeClr>
                </a:solidFill>
                <a:latin typeface="+mn-ea"/>
                <a:cs typeface="+mn-ea"/>
                <a:sym typeface="+mn-lt"/>
              </a:rPr>
              <a:t>：系统在一定时间内可以处理的任务数。</a:t>
            </a:r>
          </a:p>
          <a:p>
            <a:pPr marL="1200150" lvl="2" indent="-285750">
              <a:lnSpc>
                <a:spcPct val="150000"/>
              </a:lnSpc>
              <a:buFont typeface="Wingdings" panose="05000000000000000000" pitchFamily="2" charset="2"/>
              <a:buChar char="n"/>
            </a:pPr>
            <a:r>
              <a:rPr lang="en-US" altLang="zh-CN" sz="1600" b="1" dirty="0">
                <a:solidFill>
                  <a:srgbClr val="788BA9"/>
                </a:solidFill>
                <a:latin typeface="+mn-ea"/>
                <a:cs typeface="+mn-ea"/>
                <a:sym typeface="+mn-lt"/>
              </a:rPr>
              <a:t>QPS</a:t>
            </a:r>
            <a:r>
              <a:rPr lang="zh-CN" altLang="en-US" sz="1600" dirty="0">
                <a:solidFill>
                  <a:schemeClr val="bg1">
                    <a:lumMod val="50000"/>
                  </a:schemeClr>
                </a:solidFill>
                <a:latin typeface="+mn-ea"/>
                <a:cs typeface="+mn-ea"/>
                <a:sym typeface="+mn-lt"/>
              </a:rPr>
              <a:t>，即每秒查询数</a:t>
            </a:r>
          </a:p>
          <a:p>
            <a:pPr marL="1200150" lvl="2" indent="-285750">
              <a:lnSpc>
                <a:spcPct val="150000"/>
              </a:lnSpc>
              <a:buFont typeface="Wingdings" panose="05000000000000000000" pitchFamily="2" charset="2"/>
              <a:buChar char="n"/>
            </a:pPr>
            <a:r>
              <a:rPr lang="en-US" altLang="zh-CN" sz="1600" b="1" dirty="0">
                <a:solidFill>
                  <a:srgbClr val="788BA9"/>
                </a:solidFill>
                <a:latin typeface="+mn-ea"/>
                <a:cs typeface="+mn-ea"/>
                <a:sym typeface="+mn-lt"/>
              </a:rPr>
              <a:t>TPS</a:t>
            </a:r>
            <a:r>
              <a:rPr lang="zh-CN" altLang="en-US" sz="1600" dirty="0">
                <a:solidFill>
                  <a:schemeClr val="bg1">
                    <a:lumMod val="50000"/>
                  </a:schemeClr>
                </a:solidFill>
                <a:latin typeface="+mn-ea"/>
                <a:cs typeface="+mn-ea"/>
                <a:sym typeface="+mn-lt"/>
              </a:rPr>
              <a:t>，即每秒事务数</a:t>
            </a:r>
          </a:p>
          <a:p>
            <a:pPr marL="742950" lvl="1" indent="-285750">
              <a:lnSpc>
                <a:spcPct val="150000"/>
              </a:lnSpc>
              <a:buFont typeface="Wingdings" panose="05000000000000000000" pitchFamily="2" charset="2"/>
              <a:buChar char="l"/>
            </a:pPr>
            <a:r>
              <a:rPr lang="zh-CN" altLang="en-US" sz="1600" b="1" dirty="0">
                <a:solidFill>
                  <a:srgbClr val="788BA9"/>
                </a:solidFill>
                <a:latin typeface="+mn-ea"/>
                <a:cs typeface="+mn-ea"/>
                <a:sym typeface="+mn-lt"/>
              </a:rPr>
              <a:t>响应时间</a:t>
            </a:r>
            <a:r>
              <a:rPr lang="zh-CN" altLang="en-US" sz="1600" dirty="0">
                <a:solidFill>
                  <a:schemeClr val="bg1">
                    <a:lumMod val="50000"/>
                  </a:schemeClr>
                </a:solidFill>
                <a:latin typeface="+mn-ea"/>
                <a:cs typeface="+mn-ea"/>
                <a:sym typeface="+mn-lt"/>
              </a:rPr>
              <a:t>：系统响应一个请求或输入需要花费的时间。</a:t>
            </a:r>
            <a:endParaRPr lang="en-US" altLang="zh-CN" sz="1600" dirty="0">
              <a:solidFill>
                <a:schemeClr val="bg1">
                  <a:lumMod val="50000"/>
                </a:schemeClr>
              </a:solidFill>
              <a:latin typeface="+mn-ea"/>
              <a:cs typeface="+mn-ea"/>
              <a:sym typeface="+mn-lt"/>
            </a:endParaRPr>
          </a:p>
          <a:p>
            <a:pPr marL="742950" lvl="1" indent="-285750">
              <a:lnSpc>
                <a:spcPct val="150000"/>
              </a:lnSpc>
              <a:buFont typeface="Wingdings" panose="05000000000000000000" pitchFamily="2" charset="2"/>
              <a:buChar char="l"/>
            </a:pPr>
            <a:endParaRPr lang="zh-CN" altLang="en-US" sz="1600" dirty="0">
              <a:solidFill>
                <a:schemeClr val="bg1">
                  <a:lumMod val="50000"/>
                </a:schemeClr>
              </a:solidFill>
              <a:latin typeface="+mn-ea"/>
              <a:cs typeface="+mn-ea"/>
              <a:sym typeface="+mn-lt"/>
            </a:endParaRPr>
          </a:p>
          <a:p>
            <a:pPr marL="285750" indent="-285750">
              <a:lnSpc>
                <a:spcPct val="150000"/>
              </a:lnSpc>
              <a:buFont typeface="Wingdings" panose="05000000000000000000" pitchFamily="2" charset="2"/>
              <a:buChar char="Ø"/>
            </a:pPr>
            <a:r>
              <a:rPr lang="zh-CN" altLang="en-US" sz="1600" b="1" dirty="0">
                <a:solidFill>
                  <a:srgbClr val="788BA9"/>
                </a:solidFill>
                <a:latin typeface="+mn-ea"/>
                <a:cs typeface="+mn-ea"/>
                <a:sym typeface="+mn-lt"/>
              </a:rPr>
              <a:t>高可用</a:t>
            </a:r>
            <a:r>
              <a:rPr lang="zh-CN" altLang="en-US" sz="1600" dirty="0">
                <a:solidFill>
                  <a:schemeClr val="bg1">
                    <a:lumMod val="50000"/>
                  </a:schemeClr>
                </a:solidFill>
                <a:latin typeface="+mn-ea"/>
                <a:cs typeface="+mn-ea"/>
                <a:sym typeface="+mn-lt"/>
              </a:rPr>
              <a:t>：指的是系统在面对各种异常时可以正确提供服务的能力。系统的可用性可以用系统停止服务的时间与总的时间之比衡量。</a:t>
            </a:r>
            <a:endParaRPr lang="en-US" altLang="zh-CN" sz="1600" dirty="0">
              <a:solidFill>
                <a:schemeClr val="bg1">
                  <a:lumMod val="50000"/>
                </a:schemeClr>
              </a:solidFill>
              <a:latin typeface="+mn-ea"/>
              <a:cs typeface="+mn-ea"/>
              <a:sym typeface="+mn-lt"/>
            </a:endParaRPr>
          </a:p>
          <a:p>
            <a:pPr marL="285750" indent="-285750">
              <a:lnSpc>
                <a:spcPct val="150000"/>
              </a:lnSpc>
              <a:buFont typeface="Wingdings" panose="05000000000000000000" pitchFamily="2" charset="2"/>
              <a:buChar char="Ø"/>
            </a:pPr>
            <a:endParaRPr lang="zh-CN" altLang="en-US" sz="1600" dirty="0">
              <a:solidFill>
                <a:schemeClr val="bg1">
                  <a:lumMod val="50000"/>
                </a:schemeClr>
              </a:solidFill>
              <a:latin typeface="+mn-ea"/>
              <a:cs typeface="+mn-ea"/>
              <a:sym typeface="+mn-lt"/>
            </a:endParaRPr>
          </a:p>
          <a:p>
            <a:pPr marL="285750" indent="-285750">
              <a:lnSpc>
                <a:spcPct val="150000"/>
              </a:lnSpc>
              <a:buFont typeface="Wingdings" panose="05000000000000000000" pitchFamily="2" charset="2"/>
              <a:buChar char="Ø"/>
            </a:pPr>
            <a:r>
              <a:rPr lang="zh-CN" altLang="en-US" sz="1600" b="1" dirty="0">
                <a:solidFill>
                  <a:srgbClr val="788BA9"/>
                </a:solidFill>
                <a:latin typeface="+mn-ea"/>
                <a:cs typeface="+mn-ea"/>
                <a:sym typeface="+mn-lt"/>
              </a:rPr>
              <a:t>可扩展</a:t>
            </a:r>
            <a:r>
              <a:rPr lang="zh-CN" altLang="en-US" sz="1600" dirty="0">
                <a:solidFill>
                  <a:schemeClr val="bg1">
                    <a:lumMod val="50000"/>
                  </a:schemeClr>
                </a:solidFill>
                <a:latin typeface="+mn-ea"/>
                <a:cs typeface="+mn-ea"/>
                <a:sym typeface="+mn-lt"/>
              </a:rPr>
              <a:t>：指的是分布式系统通过扩展集群机器规模提高系统性能 </a:t>
            </a:r>
            <a:r>
              <a:rPr lang="en-US" altLang="zh-CN" sz="1600" dirty="0">
                <a:solidFill>
                  <a:schemeClr val="bg1">
                    <a:lumMod val="50000"/>
                  </a:schemeClr>
                </a:solidFill>
                <a:latin typeface="+mn-ea"/>
                <a:cs typeface="+mn-ea"/>
                <a:sym typeface="+mn-lt"/>
              </a:rPr>
              <a:t>(</a:t>
            </a:r>
            <a:r>
              <a:rPr lang="zh-CN" altLang="en-US" sz="1600" dirty="0">
                <a:solidFill>
                  <a:schemeClr val="bg1">
                    <a:lumMod val="50000"/>
                  </a:schemeClr>
                </a:solidFill>
                <a:latin typeface="+mn-ea"/>
                <a:cs typeface="+mn-ea"/>
                <a:sym typeface="+mn-lt"/>
              </a:rPr>
              <a:t>吞吐、响应时间、 完成时间</a:t>
            </a:r>
            <a:r>
              <a:rPr lang="en-US" altLang="zh-CN" sz="1600" dirty="0">
                <a:solidFill>
                  <a:schemeClr val="bg1">
                    <a:lumMod val="50000"/>
                  </a:schemeClr>
                </a:solidFill>
                <a:latin typeface="+mn-ea"/>
                <a:cs typeface="+mn-ea"/>
                <a:sym typeface="+mn-lt"/>
              </a:rPr>
              <a:t>)</a:t>
            </a:r>
            <a:r>
              <a:rPr lang="zh-CN" altLang="en-US" sz="1600" dirty="0">
                <a:solidFill>
                  <a:schemeClr val="bg1">
                    <a:lumMod val="50000"/>
                  </a:schemeClr>
                </a:solidFill>
                <a:latin typeface="+mn-ea"/>
                <a:cs typeface="+mn-ea"/>
                <a:sym typeface="+mn-lt"/>
              </a:rPr>
              <a:t>、存储容量、计算能力的特性，是分布式系统的特有性质。</a:t>
            </a:r>
          </a:p>
        </p:txBody>
      </p:sp>
      <p:sp>
        <p:nvSpPr>
          <p:cNvPr id="18" name="矩形: 圆角 17">
            <a:extLst>
              <a:ext uri="{FF2B5EF4-FFF2-40B4-BE49-F238E27FC236}">
                <a16:creationId xmlns:a16="http://schemas.microsoft.com/office/drawing/2014/main" id="{ACB14E70-3163-4AF1-B168-6BFB5745568F}"/>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19" name="Rectangle 2">
            <a:extLst>
              <a:ext uri="{FF2B5EF4-FFF2-40B4-BE49-F238E27FC236}">
                <a16:creationId xmlns:a16="http://schemas.microsoft.com/office/drawing/2014/main" id="{CC691A36-6C16-42FB-B9E1-521B6A9B081D}"/>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分布式特性</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3736731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7251F6B2-6ADF-44E1-A5C3-E16F082C0014}"/>
              </a:ext>
            </a:extLst>
          </p:cNvPr>
          <p:cNvSpPr/>
          <p:nvPr/>
        </p:nvSpPr>
        <p:spPr>
          <a:xfrm>
            <a:off x="1662507" y="1025396"/>
            <a:ext cx="8940011" cy="461665"/>
          </a:xfrm>
          <a:prstGeom prst="rect">
            <a:avLst/>
          </a:prstGeom>
        </p:spPr>
        <p:txBody>
          <a:bodyPr wrap="none">
            <a:spAutoFit/>
          </a:bodyPr>
          <a:lstStyle/>
          <a:p>
            <a:r>
              <a:rPr lang="en-US" altLang="zh-CN" sz="2400" b="1" dirty="0">
                <a:solidFill>
                  <a:srgbClr val="788BA9"/>
                </a:solidFill>
                <a:latin typeface="微软雅黑" panose="020B0503020204020204" pitchFamily="34" charset="-122"/>
                <a:ea typeface="微软雅黑" panose="020B0503020204020204" pitchFamily="34" charset="-122"/>
                <a:cs typeface="+mn-ea"/>
              </a:rPr>
              <a:t>MQ </a:t>
            </a:r>
            <a:r>
              <a:rPr lang="zh-CN" altLang="en-US" sz="2400" b="1" dirty="0">
                <a:solidFill>
                  <a:srgbClr val="788BA9"/>
                </a:solidFill>
                <a:latin typeface="微软雅黑" panose="020B0503020204020204" pitchFamily="34" charset="-122"/>
                <a:ea typeface="微软雅黑" panose="020B0503020204020204" pitchFamily="34" charset="-122"/>
                <a:cs typeface="+mn-ea"/>
              </a:rPr>
              <a:t>高性能、高可用、可扩展架构案例剖析</a:t>
            </a:r>
            <a:r>
              <a:rPr lang="en-US" altLang="zh-CN" sz="2400" b="1" dirty="0">
                <a:solidFill>
                  <a:srgbClr val="788BA9"/>
                </a:solidFill>
                <a:latin typeface="微软雅黑" panose="020B0503020204020204" pitchFamily="34" charset="-122"/>
                <a:ea typeface="微软雅黑" panose="020B0503020204020204" pitchFamily="34" charset="-122"/>
                <a:cs typeface="+mn-ea"/>
              </a:rPr>
              <a:t>——Kafka </a:t>
            </a:r>
            <a:r>
              <a:rPr lang="zh-CN" altLang="en-US" sz="2400" b="1" dirty="0">
                <a:solidFill>
                  <a:srgbClr val="788BA9"/>
                </a:solidFill>
                <a:latin typeface="微软雅黑" panose="020B0503020204020204" pitchFamily="34" charset="-122"/>
                <a:ea typeface="微软雅黑" panose="020B0503020204020204" pitchFamily="34" charset="-122"/>
                <a:cs typeface="+mn-ea"/>
              </a:rPr>
              <a:t>的高可用</a:t>
            </a:r>
          </a:p>
        </p:txBody>
      </p:sp>
      <p:pic>
        <p:nvPicPr>
          <p:cNvPr id="8194" name="Picture 2" descr="https://raw.githubusercontent.com/dunwu/images/dev/snap/20210502213820.png">
            <a:extLst>
              <a:ext uri="{FF2B5EF4-FFF2-40B4-BE49-F238E27FC236}">
                <a16:creationId xmlns:a16="http://schemas.microsoft.com/office/drawing/2014/main" id="{A77B6174-D85B-48F8-BDEC-92B2035039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44" y="1996401"/>
            <a:ext cx="6957361" cy="34265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D0EA930D-F4C9-4F02-A0E8-455A8E90A16C}"/>
              </a:ext>
            </a:extLst>
          </p:cNvPr>
          <p:cNvSpPr/>
          <p:nvPr/>
        </p:nvSpPr>
        <p:spPr>
          <a:xfrm>
            <a:off x="7216005" y="1852432"/>
            <a:ext cx="4800678" cy="3693319"/>
          </a:xfrm>
          <a:prstGeom prst="rect">
            <a:avLst/>
          </a:prstGeom>
        </p:spPr>
        <p:txBody>
          <a:bodyPr wrap="square">
            <a:spAutoFit/>
          </a:bodyPr>
          <a:lstStyle/>
          <a:p>
            <a:r>
              <a:rPr lang="zh-CN" altLang="en-US" b="1" dirty="0">
                <a:solidFill>
                  <a:srgbClr val="D67A71"/>
                </a:solidFill>
                <a:latin typeface="微软雅黑" panose="020B0503020204020204" pitchFamily="34" charset="-122"/>
                <a:ea typeface="微软雅黑" panose="020B0503020204020204" pitchFamily="34" charset="-122"/>
                <a:cs typeface="+mn-ea"/>
              </a:rPr>
              <a:t>控制器（Controller），</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 Kafka 的核心组件。它的主要作用是在 ZooKeeper 的帮助下</a:t>
            </a:r>
            <a:r>
              <a:rPr lang="zh-CN" altLang="en-US" b="1" dirty="0">
                <a:solidFill>
                  <a:srgbClr val="788BA9"/>
                </a:solidFill>
                <a:latin typeface="微软雅黑" panose="020B0503020204020204" pitchFamily="34" charset="-122"/>
                <a:ea typeface="微软雅黑" panose="020B0503020204020204" pitchFamily="34" charset="-122"/>
                <a:cs typeface="+mn-ea"/>
              </a:rPr>
              <a:t>管理和协调整个 Kafka 集群</a:t>
            </a:r>
            <a:endParaRPr lang="en-US" altLang="zh-CN" b="1" dirty="0">
              <a:solidFill>
                <a:srgbClr val="788BA9"/>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。控制器其实就是一个 Broker，只不过它除了具有一般 Broker 的功能以外，还</a:t>
            </a:r>
            <a:r>
              <a:rPr lang="zh-CN" altLang="en-US" b="1" dirty="0">
                <a:solidFill>
                  <a:srgbClr val="788BA9"/>
                </a:solidFill>
                <a:latin typeface="微软雅黑" panose="020B0503020204020204" pitchFamily="34" charset="-122"/>
                <a:ea typeface="微软雅黑" panose="020B0503020204020204" pitchFamily="34" charset="-122"/>
                <a:cs typeface="+mn-ea"/>
              </a:rPr>
              <a:t>负责 Leader 的选举</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b="1" dirty="0">
                <a:solidFill>
                  <a:srgbClr val="788BA9"/>
                </a:solidFill>
                <a:latin typeface="微软雅黑" panose="020B0503020204020204" pitchFamily="34" charset="-122"/>
                <a:ea typeface="微软雅黑" panose="020B0503020204020204" pitchFamily="34" charset="-122"/>
                <a:cs typeface="+mn-ea"/>
              </a:rPr>
              <a:t>Kafka </a:t>
            </a:r>
            <a:r>
              <a:rPr lang="zh-CN" altLang="en-US" b="1" dirty="0">
                <a:solidFill>
                  <a:srgbClr val="788BA9"/>
                </a:solidFill>
                <a:latin typeface="微软雅黑" panose="020B0503020204020204" pitchFamily="34" charset="-122"/>
                <a:ea typeface="微软雅黑" panose="020B0503020204020204" pitchFamily="34" charset="-122"/>
                <a:cs typeface="+mn-ea"/>
              </a:rPr>
              <a:t>使用 </a:t>
            </a:r>
            <a:r>
              <a:rPr lang="en-US" altLang="zh-CN" b="1" dirty="0">
                <a:solidFill>
                  <a:srgbClr val="788BA9"/>
                </a:solidFill>
                <a:latin typeface="微软雅黑" panose="020B0503020204020204" pitchFamily="34" charset="-122"/>
                <a:ea typeface="微软雅黑" panose="020B0503020204020204" pitchFamily="34" charset="-122"/>
                <a:cs typeface="+mn-ea"/>
              </a:rPr>
              <a:t>Zookeeper </a:t>
            </a:r>
            <a:r>
              <a:rPr lang="zh-CN" altLang="en-US" b="1" dirty="0">
                <a:solidFill>
                  <a:srgbClr val="788BA9"/>
                </a:solidFill>
                <a:latin typeface="微软雅黑" panose="020B0503020204020204" pitchFamily="34" charset="-122"/>
                <a:ea typeface="微软雅黑" panose="020B0503020204020204" pitchFamily="34" charset="-122"/>
                <a:cs typeface="+mn-ea"/>
              </a:rPr>
              <a:t>的临时节点来选举控制器</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，并在节点加入集群或退出集群时通知控制器。控制器负责在节点加入或离开集群时进行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Partition Leader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选举。</a:t>
            </a:r>
            <a:r>
              <a:rPr lang="zh-CN" altLang="en-US" b="1" dirty="0">
                <a:solidFill>
                  <a:srgbClr val="788BA9"/>
                </a:solidFill>
                <a:latin typeface="微软雅黑" panose="020B0503020204020204" pitchFamily="34" charset="-122"/>
                <a:ea typeface="微软雅黑" panose="020B0503020204020204" pitchFamily="34" charset="-122"/>
                <a:cs typeface="+mn-ea"/>
              </a:rPr>
              <a:t>控制器使用 </a:t>
            </a:r>
            <a:r>
              <a:rPr lang="en-US" altLang="zh-CN" b="1" dirty="0">
                <a:solidFill>
                  <a:srgbClr val="788BA9"/>
                </a:solidFill>
                <a:latin typeface="微软雅黑" panose="020B0503020204020204" pitchFamily="34" charset="-122"/>
                <a:ea typeface="微软雅黑" panose="020B0503020204020204" pitchFamily="34" charset="-122"/>
                <a:cs typeface="+mn-ea"/>
              </a:rPr>
              <a:t>epoch </a:t>
            </a:r>
            <a:r>
              <a:rPr lang="zh-CN" altLang="en-US" b="1" dirty="0">
                <a:solidFill>
                  <a:srgbClr val="788BA9"/>
                </a:solidFill>
                <a:latin typeface="微软雅黑" panose="020B0503020204020204" pitchFamily="34" charset="-122"/>
                <a:ea typeface="微软雅黑" panose="020B0503020204020204" pitchFamily="34" charset="-122"/>
                <a:cs typeface="+mn-ea"/>
              </a:rPr>
              <a:t>来避免“脑裂”</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，“脑裂”是指两个节点同时被认为自己是当前的控制器。</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1647587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分布式计算</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3" name="图片 2">
            <a:extLst>
              <a:ext uri="{FF2B5EF4-FFF2-40B4-BE49-F238E27FC236}">
                <a16:creationId xmlns:a16="http://schemas.microsoft.com/office/drawing/2014/main" id="{67B132A8-8505-424F-9BED-9CDD747B18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644" y="1372870"/>
            <a:ext cx="6370574" cy="4550410"/>
          </a:xfrm>
          <a:prstGeom prst="rect">
            <a:avLst/>
          </a:prstGeom>
        </p:spPr>
      </p:pic>
      <p:sp>
        <p:nvSpPr>
          <p:cNvPr id="20" name="文本框 19">
            <a:extLst>
              <a:ext uri="{FF2B5EF4-FFF2-40B4-BE49-F238E27FC236}">
                <a16:creationId xmlns:a16="http://schemas.microsoft.com/office/drawing/2014/main" id="{1DCCE3A0-FBD6-4826-8991-47A8795FEDA4}"/>
              </a:ext>
            </a:extLst>
          </p:cNvPr>
          <p:cNvSpPr txBox="1"/>
          <p:nvPr/>
        </p:nvSpPr>
        <p:spPr>
          <a:xfrm>
            <a:off x="6807200" y="2136338"/>
            <a:ext cx="5292758" cy="2585323"/>
          </a:xfrm>
          <a:prstGeom prst="rect">
            <a:avLst/>
          </a:prstGeom>
          <a:noFill/>
        </p:spPr>
        <p:txBody>
          <a:bodyPr wrap="square">
            <a:spAutoFit/>
          </a:bodyPr>
          <a:lstStyle/>
          <a:p>
            <a:r>
              <a:rPr lang="zh-CN" altLang="en-US" b="1" dirty="0">
                <a:solidFill>
                  <a:srgbClr val="D67A71"/>
                </a:solidFill>
                <a:latin typeface="微软雅黑" panose="020B0503020204020204" pitchFamily="34" charset="-122"/>
                <a:ea typeface="微软雅黑" panose="020B0503020204020204" pitchFamily="34" charset="-122"/>
                <a:cs typeface="+mn-ea"/>
              </a:rPr>
              <a:t>MapReduce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的思想核心就是——</a:t>
            </a:r>
            <a:r>
              <a:rPr lang="zh-CN" altLang="en-US" b="1" dirty="0">
                <a:solidFill>
                  <a:srgbClr val="D67A71"/>
                </a:solidFill>
                <a:latin typeface="微软雅黑" panose="020B0503020204020204" pitchFamily="34" charset="-122"/>
                <a:ea typeface="微软雅黑" panose="020B0503020204020204" pitchFamily="34" charset="-122"/>
                <a:cs typeface="+mn-ea"/>
              </a:rPr>
              <a:t>分而治之</a:t>
            </a:r>
          </a:p>
          <a:p>
            <a:pPr marL="285750" indent="-285750">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M</a:t>
            </a:r>
            <a:r>
              <a:rPr lang="zh-CN" altLang="en-US" b="1" dirty="0">
                <a:solidFill>
                  <a:srgbClr val="788BA9"/>
                </a:solidFill>
                <a:latin typeface="微软雅黑" panose="020B0503020204020204" pitchFamily="34" charset="-122"/>
                <a:ea typeface="微软雅黑" panose="020B0503020204020204" pitchFamily="34" charset="-122"/>
                <a:cs typeface="+mn-ea"/>
              </a:rPr>
              <a:t>ap 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：即把复杂的任务分解为若干个简单的子任务。</a:t>
            </a:r>
          </a:p>
          <a:p>
            <a:pPr marL="285750" indent="-285750">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R</a:t>
            </a:r>
            <a:r>
              <a:rPr lang="zh-CN" altLang="en-US" b="1" dirty="0">
                <a:solidFill>
                  <a:srgbClr val="788BA9"/>
                </a:solidFill>
                <a:latin typeface="微软雅黑" panose="020B0503020204020204" pitchFamily="34" charset="-122"/>
                <a:ea typeface="微软雅黑" panose="020B0503020204020204" pitchFamily="34" charset="-122"/>
                <a:cs typeface="+mn-ea"/>
              </a:rPr>
              <a:t>educe 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：即对 map 分解的任务执行结果进行汇总。</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Shuffle </a:t>
            </a:r>
            <a:r>
              <a:rPr lang="zh-CN" altLang="en-US" b="1" dirty="0">
                <a:solidFill>
                  <a:srgbClr val="788BA9"/>
                </a:solidFill>
                <a:latin typeface="微软雅黑" panose="020B0503020204020204" pitchFamily="34" charset="-122"/>
                <a:ea typeface="微软雅黑" panose="020B0503020204020204" pitchFamily="34" charset="-122"/>
                <a:cs typeface="+mn-ea"/>
              </a:rPr>
              <a:t>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Map</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Reduce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的中间阶段，负责执行分区（</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Partition</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）、排序（</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Sort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）、溢写（</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Spill</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）、合并（</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Merge</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）、抓取（</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Fetch</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）等工作。</a:t>
            </a:r>
          </a:p>
        </p:txBody>
      </p:sp>
    </p:spTree>
    <p:extLst>
      <p:ext uri="{BB962C8B-B14F-4D97-AF65-F5344CB8AC3E}">
        <p14:creationId xmlns:p14="http://schemas.microsoft.com/office/powerpoint/2010/main" val="381633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分布式计算</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12290" name="Picture 2">
            <a:extLst>
              <a:ext uri="{FF2B5EF4-FFF2-40B4-BE49-F238E27FC236}">
                <a16:creationId xmlns:a16="http://schemas.microsoft.com/office/drawing/2014/main" id="{01A86EBF-4676-44CD-8CFD-8C2AA6F506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2107600" y="4707099"/>
            <a:ext cx="7613545" cy="1803930"/>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F37F37F4-CF50-4D6F-AC75-5152A2A9AB0C}"/>
              </a:ext>
            </a:extLst>
          </p:cNvPr>
          <p:cNvSpPr txBox="1"/>
          <p:nvPr/>
        </p:nvSpPr>
        <p:spPr>
          <a:xfrm>
            <a:off x="1183417" y="1228426"/>
            <a:ext cx="9165928" cy="3416320"/>
          </a:xfrm>
          <a:prstGeom prst="rect">
            <a:avLst/>
          </a:prstGeom>
          <a:noFill/>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任何类型的数据都可以形成一种事件流。信用卡交易、传感器测量、机器日志、网站或移动应用程序上的用户交互记录，所有这些数据都形成一种流。</a:t>
            </a: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数据可以被作为 无界 或者 有界 流来处理。</a:t>
            </a: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无界流 有定义流的开始，但没有定义流的结束。它们会无休止地产生数据。无界流的数据必须持续处理，即数据被摄取后需要立刻处理。我们不能等到所有数据都到达再处理，因为输入是无限的，在任何时候输入都不会完成。处理无界数据通常要求以特定顺序摄取事件，例如事件发生的顺序，以便能够推断结果的完整性。</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有界流 有定义流的开始，也有定义流的结束。有界流可以在摄取所有数据后再进行计算。有界流所有数据可以被排序，所以并不需要有序摄取。有界流处理通常被称为批处理</a:t>
            </a:r>
          </a:p>
        </p:txBody>
      </p:sp>
    </p:spTree>
    <p:extLst>
      <p:ext uri="{BB962C8B-B14F-4D97-AF65-F5344CB8AC3E}">
        <p14:creationId xmlns:p14="http://schemas.microsoft.com/office/powerpoint/2010/main" val="228723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分布式计算</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1" name="文本框 10">
            <a:extLst>
              <a:ext uri="{FF2B5EF4-FFF2-40B4-BE49-F238E27FC236}">
                <a16:creationId xmlns:a16="http://schemas.microsoft.com/office/drawing/2014/main" id="{F37F37F4-CF50-4D6F-AC75-5152A2A9AB0C}"/>
              </a:ext>
            </a:extLst>
          </p:cNvPr>
          <p:cNvSpPr txBox="1"/>
          <p:nvPr/>
        </p:nvSpPr>
        <p:spPr>
          <a:xfrm>
            <a:off x="1183417" y="1228426"/>
            <a:ext cx="9165928" cy="3970318"/>
          </a:xfrm>
          <a:prstGeom prst="rect">
            <a:avLst/>
          </a:prstGeom>
          <a:noFill/>
        </p:spPr>
        <p:txBody>
          <a:bodyPr wrap="square">
            <a:spAutoFit/>
          </a:bodyPr>
          <a:lstStyle/>
          <a:p>
            <a:r>
              <a:rPr lang="zh-CN" altLang="en-US" b="1" dirty="0">
                <a:solidFill>
                  <a:srgbClr val="788BA9"/>
                </a:solidFill>
                <a:latin typeface="微软雅黑" panose="020B0503020204020204" pitchFamily="34" charset="-122"/>
                <a:ea typeface="微软雅黑" panose="020B0503020204020204" pitchFamily="34" charset="-122"/>
                <a:cs typeface="+mn-ea"/>
              </a:rPr>
              <a:t>流计算（流处理）</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强调的技术特征是流式处理。流式处理有有几大特征，包括常驻、事件触发和通常具备实时性。</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rgbClr val="788BA9"/>
                </a:solidFill>
                <a:latin typeface="微软雅黑" panose="020B0503020204020204" pitchFamily="34" charset="-122"/>
                <a:ea typeface="微软雅黑" panose="020B0503020204020204" pitchFamily="34" charset="-122"/>
                <a:cs typeface="+mn-ea"/>
              </a:rPr>
              <a:t>批处理（又称批计算）</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强调了计算通过批示进行处理。它的特征是，非常驻、外界触发和通常不具备实时性。</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rgbClr val="D67A71"/>
                </a:solidFill>
                <a:latin typeface="微软雅黑" panose="020B0503020204020204" pitchFamily="34" charset="-122"/>
                <a:ea typeface="微软雅黑" panose="020B0503020204020204" pitchFamily="34" charset="-122"/>
                <a:cs typeface="+mn-ea"/>
              </a:rPr>
              <a:t>批处理的工作步骤</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一般为：</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数据装载</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批量计算</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。系统会把这份数据加载到存储里面然后构建相应元数据或者索引等操作；</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外界发起数据请求</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。触发计算，计算出结果返回给用户。</a:t>
            </a: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rgbClr val="D67A71"/>
                </a:solidFill>
                <a:latin typeface="微软雅黑" panose="020B0503020204020204" pitchFamily="34" charset="-122"/>
                <a:ea typeface="微软雅黑" panose="020B0503020204020204" pitchFamily="34" charset="-122"/>
                <a:cs typeface="+mn-ea"/>
              </a:rPr>
              <a:t>流计算的工作步骤</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一般为：</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数据写入</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流式计算</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数据写出</a:t>
            </a:r>
          </a:p>
        </p:txBody>
      </p:sp>
    </p:spTree>
    <p:extLst>
      <p:ext uri="{BB962C8B-B14F-4D97-AF65-F5344CB8AC3E}">
        <p14:creationId xmlns:p14="http://schemas.microsoft.com/office/powerpoint/2010/main" val="95104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分布式调度</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10242" name="Picture 2" descr="Apache Hadoop Yarn Architecture">
            <a:extLst>
              <a:ext uri="{FF2B5EF4-FFF2-40B4-BE49-F238E27FC236}">
                <a16:creationId xmlns:a16="http://schemas.microsoft.com/office/drawing/2014/main" id="{550D0FF2-CF5B-4317-90C7-7F2E02EC18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11679"/>
            <a:ext cx="5976121" cy="3416935"/>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8CBFD990-3315-43C3-BB98-7FB154F95F63}"/>
              </a:ext>
            </a:extLst>
          </p:cNvPr>
          <p:cNvSpPr txBox="1"/>
          <p:nvPr/>
        </p:nvSpPr>
        <p:spPr>
          <a:xfrm>
            <a:off x="6215881" y="1360438"/>
            <a:ext cx="5274292" cy="4524315"/>
          </a:xfrm>
          <a:prstGeom prst="rect">
            <a:avLst/>
          </a:prstGeom>
          <a:noFill/>
        </p:spPr>
        <p:txBody>
          <a:bodyPr wrap="square">
            <a:spAutoFit/>
          </a:bodyPr>
          <a:lstStyle/>
          <a:p>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YARN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采用主从结构（master/slave）。</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YARN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有三个核心组件：</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ResourceManager（Master）</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 - 集群资源的统一管理和分配</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NodeManager（Slave）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 管理节点资源，以及容器的生命周期</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ApplicationMaster（新角色）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 管理应用程序实例，包括任务调度和资源申请</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b="1" dirty="0">
                <a:solidFill>
                  <a:srgbClr val="D67A71"/>
                </a:solidFill>
                <a:latin typeface="微软雅黑" panose="020B0503020204020204" pitchFamily="34" charset="-122"/>
                <a:ea typeface="微软雅黑" panose="020B0503020204020204" pitchFamily="34" charset="-122"/>
                <a:cs typeface="+mn-ea"/>
              </a:rPr>
              <a:t>YARN </a:t>
            </a:r>
            <a:r>
              <a:rPr lang="zh-CN" altLang="en-US" b="1" dirty="0">
                <a:solidFill>
                  <a:srgbClr val="D67A71"/>
                </a:solidFill>
                <a:latin typeface="微软雅黑" panose="020B0503020204020204" pitchFamily="34" charset="-122"/>
                <a:ea typeface="微软雅黑" panose="020B0503020204020204" pitchFamily="34" charset="-122"/>
                <a:cs typeface="+mn-ea"/>
              </a:rPr>
              <a:t>调度策略</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FIFO Scheduler</a:t>
            </a:r>
            <a:r>
              <a:rPr lang="zh-CN" altLang="en-US" b="1" dirty="0">
                <a:solidFill>
                  <a:srgbClr val="788BA9"/>
                </a:solidFill>
                <a:latin typeface="微软雅黑" panose="020B0503020204020204" pitchFamily="34" charset="-122"/>
                <a:ea typeface="微软雅黑" panose="020B0503020204020204" pitchFamily="34" charset="-122"/>
                <a:cs typeface="+mn-ea"/>
              </a:rPr>
              <a:t>（先进先出调度器）</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：将所有任务放入一个队列，按序处理</a:t>
            </a:r>
          </a:p>
          <a:p>
            <a:pPr marL="285750" indent="-285750">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Capacity Scheduler</a:t>
            </a:r>
            <a:r>
              <a:rPr lang="zh-CN" altLang="en-US" b="1" dirty="0">
                <a:solidFill>
                  <a:srgbClr val="788BA9"/>
                </a:solidFill>
                <a:latin typeface="微软雅黑" panose="020B0503020204020204" pitchFamily="34" charset="-122"/>
                <a:ea typeface="微软雅黑" panose="020B0503020204020204" pitchFamily="34" charset="-122"/>
                <a:cs typeface="+mn-ea"/>
              </a:rPr>
              <a:t>（容量调度器）</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：多队列共享集群资源，每个队列都预设资源分配的比例，队列内部采用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FIFO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调度策略</a:t>
            </a:r>
          </a:p>
          <a:p>
            <a:pPr marL="285750" indent="-285750">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Fair Scheduler</a:t>
            </a:r>
            <a:r>
              <a:rPr lang="zh-CN" altLang="en-US" b="1" dirty="0">
                <a:solidFill>
                  <a:srgbClr val="788BA9"/>
                </a:solidFill>
                <a:latin typeface="微软雅黑" panose="020B0503020204020204" pitchFamily="34" charset="-122"/>
                <a:ea typeface="微软雅黑" panose="020B0503020204020204" pitchFamily="34" charset="-122"/>
                <a:cs typeface="+mn-ea"/>
              </a:rPr>
              <a:t>（公平调度器）</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：多队列公平共享集群资源，动态分配资源</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2307570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8">
            <a:extLst>
              <a:ext uri="{FF2B5EF4-FFF2-40B4-BE49-F238E27FC236}">
                <a16:creationId xmlns:a16="http://schemas.microsoft.com/office/drawing/2014/main" id="{B005CFA9-5AED-47B8-BF9C-F4E4905F6FBD}"/>
              </a:ext>
            </a:extLst>
          </p:cNvPr>
          <p:cNvSpPr/>
          <p:nvPr/>
        </p:nvSpPr>
        <p:spPr>
          <a:xfrm rot="20700000">
            <a:off x="2057899" y="-1939713"/>
            <a:ext cx="10123488" cy="6982525"/>
          </a:xfrm>
          <a:custGeom>
            <a:avLst/>
            <a:gdLst>
              <a:gd name="connsiteX0" fmla="*/ 0 w 20246976"/>
              <a:gd name="connsiteY0" fmla="*/ 3741738 h 7483475"/>
              <a:gd name="connsiteX1" fmla="*/ 10123488 w 20246976"/>
              <a:gd name="connsiteY1" fmla="*/ 0 h 7483475"/>
              <a:gd name="connsiteX2" fmla="*/ 20246976 w 20246976"/>
              <a:gd name="connsiteY2" fmla="*/ 3741738 h 7483475"/>
              <a:gd name="connsiteX3" fmla="*/ 10123488 w 20246976"/>
              <a:gd name="connsiteY3" fmla="*/ 7483476 h 7483475"/>
              <a:gd name="connsiteX4" fmla="*/ 0 w 20246976"/>
              <a:gd name="connsiteY4" fmla="*/ 3741738 h 7483475"/>
              <a:gd name="connsiteX0-1" fmla="*/ 10123488 w 20246976"/>
              <a:gd name="connsiteY0-2" fmla="*/ 0 h 7483476"/>
              <a:gd name="connsiteX1-3" fmla="*/ 20246976 w 20246976"/>
              <a:gd name="connsiteY1-4" fmla="*/ 3741738 h 7483476"/>
              <a:gd name="connsiteX2-5" fmla="*/ 10123488 w 20246976"/>
              <a:gd name="connsiteY2-6" fmla="*/ 7483476 h 7483476"/>
              <a:gd name="connsiteX3-7" fmla="*/ 0 w 20246976"/>
              <a:gd name="connsiteY3-8" fmla="*/ 3741738 h 7483476"/>
              <a:gd name="connsiteX4-9" fmla="*/ 10214928 w 20246976"/>
              <a:gd name="connsiteY4-10" fmla="*/ 91440 h 7483476"/>
              <a:gd name="connsiteX0-11" fmla="*/ 10321136 w 20444624"/>
              <a:gd name="connsiteY0-12" fmla="*/ 0 h 9044296"/>
              <a:gd name="connsiteX1-13" fmla="*/ 20444624 w 20444624"/>
              <a:gd name="connsiteY1-14" fmla="*/ 3741738 h 9044296"/>
              <a:gd name="connsiteX2-15" fmla="*/ 10321136 w 20444624"/>
              <a:gd name="connsiteY2-16" fmla="*/ 7483476 h 9044296"/>
              <a:gd name="connsiteX3-17" fmla="*/ 197648 w 20444624"/>
              <a:gd name="connsiteY3-18" fmla="*/ 3741738 h 9044296"/>
              <a:gd name="connsiteX4-19" fmla="*/ 6140074 w 20444624"/>
              <a:gd name="connsiteY4-20" fmla="*/ 9044296 h 9044296"/>
              <a:gd name="connsiteX0-21" fmla="*/ 4181062 w 14304550"/>
              <a:gd name="connsiteY0-22" fmla="*/ 0 h 9044296"/>
              <a:gd name="connsiteX1-23" fmla="*/ 14304550 w 14304550"/>
              <a:gd name="connsiteY1-24" fmla="*/ 3741738 h 9044296"/>
              <a:gd name="connsiteX2-25" fmla="*/ 4181062 w 14304550"/>
              <a:gd name="connsiteY2-26" fmla="*/ 7483476 h 9044296"/>
              <a:gd name="connsiteX3-27" fmla="*/ 0 w 14304550"/>
              <a:gd name="connsiteY3-28" fmla="*/ 9044296 h 9044296"/>
              <a:gd name="connsiteX0-29" fmla="*/ 0 w 10123488"/>
              <a:gd name="connsiteY0-30" fmla="*/ 0 h 7483476"/>
              <a:gd name="connsiteX1-31" fmla="*/ 10123488 w 10123488"/>
              <a:gd name="connsiteY1-32" fmla="*/ 3741738 h 7483476"/>
              <a:gd name="connsiteX2-33" fmla="*/ 0 w 10123488"/>
              <a:gd name="connsiteY2-34" fmla="*/ 7483476 h 7483476"/>
              <a:gd name="connsiteX0-35" fmla="*/ 0 w 10123488"/>
              <a:gd name="connsiteY0-36" fmla="*/ 0 h 6982525"/>
              <a:gd name="connsiteX1-37" fmla="*/ 10123488 w 10123488"/>
              <a:gd name="connsiteY1-38" fmla="*/ 3741738 h 6982525"/>
              <a:gd name="connsiteX2-39" fmla="*/ 1810600 w 10123488"/>
              <a:gd name="connsiteY2-40" fmla="*/ 6982525 h 6982525"/>
            </a:gdLst>
            <a:ahLst/>
            <a:cxnLst>
              <a:cxn ang="0">
                <a:pos x="connsiteX0-35" y="connsiteY0-36"/>
              </a:cxn>
              <a:cxn ang="0">
                <a:pos x="connsiteX1-37" y="connsiteY1-38"/>
              </a:cxn>
              <a:cxn ang="0">
                <a:pos x="connsiteX2-39" y="connsiteY2-40"/>
              </a:cxn>
            </a:cxnLst>
            <a:rect l="l" t="t" r="r" b="b"/>
            <a:pathLst>
              <a:path w="10123488" h="6982525">
                <a:moveTo>
                  <a:pt x="0" y="0"/>
                </a:moveTo>
                <a:cubicBezTo>
                  <a:pt x="5591048" y="0"/>
                  <a:pt x="10123488" y="1675233"/>
                  <a:pt x="10123488" y="3741738"/>
                </a:cubicBezTo>
                <a:cubicBezTo>
                  <a:pt x="10123488" y="5808243"/>
                  <a:pt x="4194692" y="6098765"/>
                  <a:pt x="1810600" y="6982525"/>
                </a:cubicBezTo>
              </a:path>
            </a:pathLst>
          </a:custGeom>
          <a:noFill/>
          <a:ln w="3175">
            <a:solidFill>
              <a:schemeClr val="tx1">
                <a:alpha val="64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r>
              <a:rPr lang="en-US" altLang="zh-CN" dirty="0">
                <a:cs typeface="+mn-ea"/>
                <a:sym typeface="+mn-lt"/>
              </a:rPr>
              <a:t>c</a:t>
            </a:r>
            <a:endParaRPr lang="zh-CN" altLang="en-US" dirty="0">
              <a:cs typeface="+mn-ea"/>
              <a:sym typeface="+mn-lt"/>
            </a:endParaRPr>
          </a:p>
        </p:txBody>
      </p:sp>
      <p:sp>
        <p:nvSpPr>
          <p:cNvPr id="3" name="任意多边形 2">
            <a:extLst>
              <a:ext uri="{FF2B5EF4-FFF2-40B4-BE49-F238E27FC236}">
                <a16:creationId xmlns:a16="http://schemas.microsoft.com/office/drawing/2014/main" id="{B7053822-DE51-4441-87B8-676CF9943749}"/>
              </a:ext>
            </a:extLst>
          </p:cNvPr>
          <p:cNvSpPr/>
          <p:nvPr/>
        </p:nvSpPr>
        <p:spPr>
          <a:xfrm>
            <a:off x="0" y="3802511"/>
            <a:ext cx="4935660" cy="3055489"/>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任意多边形 3">
            <a:extLst>
              <a:ext uri="{FF2B5EF4-FFF2-40B4-BE49-F238E27FC236}">
                <a16:creationId xmlns:a16="http://schemas.microsoft.com/office/drawing/2014/main" id="{D13CD46D-0E59-4782-8BF1-CF25A85EF73B}"/>
              </a:ext>
            </a:extLst>
          </p:cNvPr>
          <p:cNvSpPr/>
          <p:nvPr/>
        </p:nvSpPr>
        <p:spPr>
          <a:xfrm>
            <a:off x="-292080" y="3957008"/>
            <a:ext cx="5049448" cy="2985914"/>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 name="椭圆 4">
            <a:extLst>
              <a:ext uri="{FF2B5EF4-FFF2-40B4-BE49-F238E27FC236}">
                <a16:creationId xmlns:a16="http://schemas.microsoft.com/office/drawing/2014/main" id="{38E1B52C-3EDA-4F7F-8259-4AD8434CB3CA}"/>
              </a:ext>
            </a:extLst>
          </p:cNvPr>
          <p:cNvSpPr/>
          <p:nvPr/>
        </p:nvSpPr>
        <p:spPr>
          <a:xfrm rot="1180012" flipH="1" flipV="1">
            <a:off x="1104789" y="3643222"/>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a:extLst>
              <a:ext uri="{FF2B5EF4-FFF2-40B4-BE49-F238E27FC236}">
                <a16:creationId xmlns:a16="http://schemas.microsoft.com/office/drawing/2014/main" id="{7BAA900F-1CAD-42B7-98C2-9EA55AC9AACA}"/>
              </a:ext>
            </a:extLst>
          </p:cNvPr>
          <p:cNvSpPr/>
          <p:nvPr/>
        </p:nvSpPr>
        <p:spPr>
          <a:xfrm rot="1180012" flipH="1" flipV="1">
            <a:off x="246015" y="3342572"/>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a:extLst>
              <a:ext uri="{FF2B5EF4-FFF2-40B4-BE49-F238E27FC236}">
                <a16:creationId xmlns:a16="http://schemas.microsoft.com/office/drawing/2014/main" id="{167AF939-B011-4F64-8C2C-0BD2712D59A9}"/>
              </a:ext>
            </a:extLst>
          </p:cNvPr>
          <p:cNvSpPr/>
          <p:nvPr/>
        </p:nvSpPr>
        <p:spPr>
          <a:xfrm rot="1180012" flipH="1" flipV="1">
            <a:off x="638129" y="3947611"/>
            <a:ext cx="120512" cy="1205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a:extLst>
              <a:ext uri="{FF2B5EF4-FFF2-40B4-BE49-F238E27FC236}">
                <a16:creationId xmlns:a16="http://schemas.microsoft.com/office/drawing/2014/main" id="{DA135020-04ED-4605-B7E9-C6490A080DF7}"/>
              </a:ext>
            </a:extLst>
          </p:cNvPr>
          <p:cNvSpPr/>
          <p:nvPr/>
        </p:nvSpPr>
        <p:spPr>
          <a:xfrm rot="9273309" flipH="1" flipV="1">
            <a:off x="4608872" y="5600393"/>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a:extLst>
              <a:ext uri="{FF2B5EF4-FFF2-40B4-BE49-F238E27FC236}">
                <a16:creationId xmlns:a16="http://schemas.microsoft.com/office/drawing/2014/main" id="{6B3C01C0-4B96-43CF-96A8-FF446FCA5680}"/>
              </a:ext>
            </a:extLst>
          </p:cNvPr>
          <p:cNvSpPr/>
          <p:nvPr/>
        </p:nvSpPr>
        <p:spPr>
          <a:xfrm rot="9273309" flipH="1" flipV="1">
            <a:off x="5578104" y="5266171"/>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a:extLst>
              <a:ext uri="{FF2B5EF4-FFF2-40B4-BE49-F238E27FC236}">
                <a16:creationId xmlns:a16="http://schemas.microsoft.com/office/drawing/2014/main" id="{224D29A6-29F4-418D-9588-731366775158}"/>
              </a:ext>
            </a:extLst>
          </p:cNvPr>
          <p:cNvSpPr/>
          <p:nvPr/>
        </p:nvSpPr>
        <p:spPr>
          <a:xfrm rot="9273309" flipH="1" flipV="1">
            <a:off x="4989593" y="5165263"/>
            <a:ext cx="120512" cy="120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文本框 12">
            <a:extLst>
              <a:ext uri="{FF2B5EF4-FFF2-40B4-BE49-F238E27FC236}">
                <a16:creationId xmlns:a16="http://schemas.microsoft.com/office/drawing/2014/main" id="{4299B766-EFD0-44C9-AFEC-3F214EAED102}"/>
              </a:ext>
            </a:extLst>
          </p:cNvPr>
          <p:cNvSpPr txBox="1"/>
          <p:nvPr/>
        </p:nvSpPr>
        <p:spPr>
          <a:xfrm>
            <a:off x="1199861" y="5465424"/>
            <a:ext cx="1892300" cy="523220"/>
          </a:xfrm>
          <a:prstGeom prst="rect">
            <a:avLst/>
          </a:prstGeom>
          <a:noFill/>
        </p:spPr>
        <p:txBody>
          <a:bodyPr wrap="square" rtlCol="0">
            <a:spAutoFit/>
          </a:bodyPr>
          <a:lstStyle/>
          <a:p>
            <a:pPr algn="ctr"/>
            <a:r>
              <a:rPr lang="zh-CN" altLang="en-US" sz="2800" b="1" spc="50" dirty="0">
                <a:ln w="0"/>
                <a:solidFill>
                  <a:schemeClr val="bg2"/>
                </a:solidFill>
                <a:effectLst>
                  <a:innerShdw blurRad="63500" dist="50800" dir="13500000">
                    <a:srgbClr val="000000">
                      <a:alpha val="50000"/>
                    </a:srgbClr>
                  </a:innerShdw>
                </a:effectLst>
                <a:cs typeface="+mn-ea"/>
                <a:sym typeface="+mn-lt"/>
              </a:rPr>
              <a:t>课程总结</a:t>
            </a:r>
          </a:p>
        </p:txBody>
      </p:sp>
      <p:sp>
        <p:nvSpPr>
          <p:cNvPr id="14" name="文本框 13" descr="e7d195523061f1c011414db08df74492ac20befa3fb15586EED641F7DA837B3633596E05B8AE62E50B5E5456BD3C648DCE2D234CC482E88EB223CB95B207F69907A09C8021443F850886F0462B4D95DAE7E52E05A390C4CE625F38A433E56E1506C378848893C4809CC188E12B64E27FF9994B107CB3C3C2C94CAA84DC1D73C7FCCF51DAA75E7A6B">
            <a:extLst>
              <a:ext uri="{FF2B5EF4-FFF2-40B4-BE49-F238E27FC236}">
                <a16:creationId xmlns:a16="http://schemas.microsoft.com/office/drawing/2014/main" id="{8FD5E005-5F7F-448B-A0BA-E212D2B5CC94}"/>
              </a:ext>
            </a:extLst>
          </p:cNvPr>
          <p:cNvSpPr txBox="1"/>
          <p:nvPr/>
        </p:nvSpPr>
        <p:spPr>
          <a:xfrm>
            <a:off x="10178267" y="1400213"/>
            <a:ext cx="912035" cy="830997"/>
          </a:xfrm>
          <a:prstGeom prst="rect">
            <a:avLst/>
          </a:prstGeom>
          <a:noFill/>
        </p:spPr>
        <p:txBody>
          <a:bodyPr wrap="square" rtlCol="0">
            <a:spAutoFit/>
          </a:bodyPr>
          <a:lstStyle/>
          <a:p>
            <a:pPr algn="ctr"/>
            <a:r>
              <a:rPr lang="en-US" altLang="zh-CN" sz="4800" dirty="0">
                <a:effectLst>
                  <a:reflection blurRad="6350" stA="19000" endPos="45500" dist="12700" dir="5400000" sy="-100000" algn="bl" rotWithShape="0"/>
                </a:effectLst>
                <a:cs typeface="+mn-ea"/>
                <a:sym typeface="+mn-lt"/>
              </a:rPr>
              <a:t>2</a:t>
            </a:r>
            <a:endParaRPr lang="zh-CN" altLang="en-US" sz="4800" dirty="0" err="1">
              <a:effectLst>
                <a:reflection blurRad="6350" stA="19000" endPos="45500" dist="12700" dir="5400000" sy="-100000" algn="bl" rotWithShape="0"/>
              </a:effectLst>
              <a:cs typeface="+mn-ea"/>
              <a:sym typeface="+mn-lt"/>
            </a:endParaRPr>
          </a:p>
        </p:txBody>
      </p:sp>
      <p:sp>
        <p:nvSpPr>
          <p:cNvPr id="15" name="文本框 14" descr="e7d195523061f1c011414db08df74492ac20befa3fb15586EED641F7DA837B3633596E05B8AE62E50B5E5456BD3C648DCE2D234CC482E88EB223CB95B207F69907A09C8021443F850886F0462B4D95DAE7E52E05A390C4CE625F38A433E56E1506C378848893C4809CC188E12B64E27FF9994B107CB3C3C2C94CAA84DC1D73C7FCCF51DAA75E7A6B">
            <a:extLst>
              <a:ext uri="{FF2B5EF4-FFF2-40B4-BE49-F238E27FC236}">
                <a16:creationId xmlns:a16="http://schemas.microsoft.com/office/drawing/2014/main" id="{F6BAE99D-2331-4DA3-A7AA-7E3453B017AD}"/>
              </a:ext>
            </a:extLst>
          </p:cNvPr>
          <p:cNvSpPr txBox="1"/>
          <p:nvPr/>
        </p:nvSpPr>
        <p:spPr>
          <a:xfrm>
            <a:off x="7333108" y="2870773"/>
            <a:ext cx="912035" cy="830997"/>
          </a:xfrm>
          <a:prstGeom prst="rect">
            <a:avLst/>
          </a:prstGeom>
          <a:noFill/>
        </p:spPr>
        <p:txBody>
          <a:bodyPr wrap="square" rtlCol="0">
            <a:spAutoFit/>
          </a:bodyPr>
          <a:lstStyle/>
          <a:p>
            <a:pPr algn="ctr"/>
            <a:r>
              <a:rPr lang="en-US" altLang="zh-CN" sz="4800" dirty="0">
                <a:effectLst>
                  <a:reflection blurRad="6350" stA="19000" endPos="45500" dist="12700" dir="5400000" sy="-100000" algn="bl" rotWithShape="0"/>
                </a:effectLst>
                <a:cs typeface="+mn-ea"/>
                <a:sym typeface="+mn-lt"/>
              </a:rPr>
              <a:t>1</a:t>
            </a:r>
            <a:endParaRPr lang="zh-CN" altLang="en-US" sz="4800" dirty="0" err="1">
              <a:effectLst>
                <a:reflection blurRad="6350" stA="19000" endPos="45500" dist="12700" dir="5400000" sy="-100000" algn="bl" rotWithShape="0"/>
              </a:effectLst>
              <a:cs typeface="+mn-ea"/>
              <a:sym typeface="+mn-lt"/>
            </a:endParaRPr>
          </a:p>
        </p:txBody>
      </p:sp>
      <p:sp>
        <p:nvSpPr>
          <p:cNvPr id="16" name="Freeform 124">
            <a:extLst>
              <a:ext uri="{FF2B5EF4-FFF2-40B4-BE49-F238E27FC236}">
                <a16:creationId xmlns:a16="http://schemas.microsoft.com/office/drawing/2014/main" id="{59FC4998-588A-45A5-AAD5-5B9C122293AE}"/>
              </a:ext>
            </a:extLst>
          </p:cNvPr>
          <p:cNvSpPr>
            <a:spLocks noEditPoints="1"/>
          </p:cNvSpPr>
          <p:nvPr/>
        </p:nvSpPr>
        <p:spPr bwMode="auto">
          <a:xfrm>
            <a:off x="1801161" y="4547300"/>
            <a:ext cx="689701" cy="689701"/>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nvGrpSpPr>
          <p:cNvPr id="17" name="Group 4">
            <a:extLst>
              <a:ext uri="{FF2B5EF4-FFF2-40B4-BE49-F238E27FC236}">
                <a16:creationId xmlns:a16="http://schemas.microsoft.com/office/drawing/2014/main" id="{CBA26F70-F159-40AF-96D9-903BAC728CBE}"/>
              </a:ext>
            </a:extLst>
          </p:cNvPr>
          <p:cNvGrpSpPr/>
          <p:nvPr/>
        </p:nvGrpSpPr>
        <p:grpSpPr>
          <a:xfrm>
            <a:off x="2146011" y="2696094"/>
            <a:ext cx="5373597" cy="1072581"/>
            <a:chOff x="3503711" y="1265476"/>
            <a:chExt cx="7164797" cy="1430109"/>
          </a:xfrm>
        </p:grpSpPr>
        <p:sp>
          <p:nvSpPr>
            <p:cNvPr id="18" name="TextBox 108">
              <a:extLst>
                <a:ext uri="{FF2B5EF4-FFF2-40B4-BE49-F238E27FC236}">
                  <a16:creationId xmlns:a16="http://schemas.microsoft.com/office/drawing/2014/main" id="{2C31BC97-1134-430A-B5EF-8DE5C7442924}"/>
                </a:ext>
              </a:extLst>
            </p:cNvPr>
            <p:cNvSpPr txBox="1"/>
            <p:nvPr/>
          </p:nvSpPr>
          <p:spPr>
            <a:xfrm>
              <a:off x="3503711" y="1864588"/>
              <a:ext cx="7164797" cy="830997"/>
            </a:xfrm>
            <a:prstGeom prst="rect">
              <a:avLst/>
            </a:prstGeom>
          </p:spPr>
          <p:txBody>
            <a:bodyPr vert="horz" wrap="square" lIns="0" tIns="0" rIns="0" bIns="0" anchor="ctr" anchorCtr="0">
              <a:normAutofit/>
            </a:bodyPr>
            <a:lstStyle/>
            <a:p>
              <a:pPr algn="l">
                <a:lnSpc>
                  <a:spcPct val="120000"/>
                </a:lnSpc>
                <a:spcBef>
                  <a:spcPct val="0"/>
                </a:spcBef>
              </a:pPr>
              <a:r>
                <a:rPr lang="zh-CN" altLang="en-US" sz="1050" dirty="0">
                  <a:solidFill>
                    <a:schemeClr val="bg1">
                      <a:lumMod val="50000"/>
                    </a:schemeClr>
                  </a:solidFill>
                  <a:cs typeface="+mn-ea"/>
                  <a:sym typeface="+mn-lt"/>
                </a:rPr>
                <a:t>回顾课程，我们首先学习了分布式理论</a:t>
              </a:r>
              <a:r>
                <a:rPr lang="en-US" altLang="zh-CN" sz="1050" dirty="0">
                  <a:solidFill>
                    <a:schemeClr val="bg1">
                      <a:lumMod val="50000"/>
                    </a:schemeClr>
                  </a:solidFill>
                  <a:cs typeface="+mn-ea"/>
                  <a:sym typeface="+mn-lt"/>
                </a:rPr>
                <a:t>CAP</a:t>
              </a:r>
              <a:r>
                <a:rPr lang="zh-CN" altLang="en-US" sz="1050" dirty="0">
                  <a:solidFill>
                    <a:schemeClr val="bg1">
                      <a:lumMod val="50000"/>
                    </a:schemeClr>
                  </a:solidFill>
                  <a:cs typeface="+mn-ea"/>
                  <a:sym typeface="+mn-lt"/>
                </a:rPr>
                <a:t>、</a:t>
              </a:r>
              <a:r>
                <a:rPr lang="en-US" altLang="zh-CN" sz="1050" dirty="0">
                  <a:solidFill>
                    <a:schemeClr val="bg1">
                      <a:lumMod val="50000"/>
                    </a:schemeClr>
                  </a:solidFill>
                  <a:cs typeface="+mn-ea"/>
                  <a:sym typeface="+mn-lt"/>
                </a:rPr>
                <a:t>BASE</a:t>
              </a:r>
              <a:r>
                <a:rPr lang="zh-CN" altLang="en-US" sz="1050" dirty="0">
                  <a:solidFill>
                    <a:schemeClr val="bg1">
                      <a:lumMod val="50000"/>
                    </a:schemeClr>
                  </a:solidFill>
                  <a:cs typeface="+mn-ea"/>
                  <a:sym typeface="+mn-lt"/>
                </a:rPr>
                <a:t>，以及分布式算法 </a:t>
              </a:r>
              <a:r>
                <a:rPr lang="en-US" altLang="zh-CN" sz="1050" dirty="0" err="1">
                  <a:solidFill>
                    <a:schemeClr val="bg1">
                      <a:lumMod val="50000"/>
                    </a:schemeClr>
                  </a:solidFill>
                  <a:cs typeface="+mn-ea"/>
                  <a:sym typeface="+mn-lt"/>
                </a:rPr>
                <a:t>Paxos</a:t>
              </a:r>
              <a:r>
                <a:rPr lang="zh-CN" altLang="en-US" sz="1050" dirty="0">
                  <a:solidFill>
                    <a:schemeClr val="bg1">
                      <a:lumMod val="50000"/>
                    </a:schemeClr>
                  </a:solidFill>
                  <a:cs typeface="+mn-ea"/>
                  <a:sym typeface="+mn-lt"/>
                </a:rPr>
                <a:t>、</a:t>
              </a:r>
              <a:r>
                <a:rPr lang="en-US" altLang="zh-CN" sz="1050" dirty="0">
                  <a:solidFill>
                    <a:schemeClr val="bg1">
                      <a:lumMod val="50000"/>
                    </a:schemeClr>
                  </a:solidFill>
                  <a:cs typeface="+mn-ea"/>
                  <a:sym typeface="+mn-lt"/>
                </a:rPr>
                <a:t>Raft</a:t>
              </a:r>
              <a:r>
                <a:rPr lang="zh-CN" altLang="en-US" sz="1050" dirty="0">
                  <a:solidFill>
                    <a:schemeClr val="bg1">
                      <a:lumMod val="50000"/>
                    </a:schemeClr>
                  </a:solidFill>
                  <a:cs typeface="+mn-ea"/>
                  <a:sym typeface="+mn-lt"/>
                </a:rPr>
                <a:t>。然后通过学习分布式具体应用，将理论和实际相结合，应证了分布式理论是如何指导分布式系统的架构设计。</a:t>
              </a:r>
            </a:p>
          </p:txBody>
        </p:sp>
        <p:sp>
          <p:nvSpPr>
            <p:cNvPr id="19" name="Rectangle 2">
              <a:extLst>
                <a:ext uri="{FF2B5EF4-FFF2-40B4-BE49-F238E27FC236}">
                  <a16:creationId xmlns:a16="http://schemas.microsoft.com/office/drawing/2014/main" id="{8B789F98-7D6C-4D90-B8F9-A17136B40D29}"/>
                </a:ext>
              </a:extLst>
            </p:cNvPr>
            <p:cNvSpPr/>
            <p:nvPr/>
          </p:nvSpPr>
          <p:spPr>
            <a:xfrm>
              <a:off x="6299914" y="1265476"/>
              <a:ext cx="1846659" cy="553998"/>
            </a:xfrm>
            <a:prstGeom prst="rect">
              <a:avLst/>
            </a:prstGeom>
          </p:spPr>
          <p:txBody>
            <a:bodyPr wrap="none" lIns="0" tIns="0" rIns="0" bIns="0" anchor="ctr">
              <a:normAutofit/>
            </a:bodyPr>
            <a:lstStyle/>
            <a:p>
              <a:pPr algn="ctr"/>
              <a:r>
                <a:rPr lang="zh-CN" altLang="en-US" b="1" dirty="0">
                  <a:solidFill>
                    <a:schemeClr val="bg1">
                      <a:lumMod val="50000"/>
                    </a:schemeClr>
                  </a:solidFill>
                  <a:cs typeface="+mn-ea"/>
                  <a:sym typeface="+mn-lt"/>
                </a:rPr>
                <a:t>从理论到应用</a:t>
              </a:r>
            </a:p>
          </p:txBody>
        </p:sp>
      </p:grpSp>
      <p:grpSp>
        <p:nvGrpSpPr>
          <p:cNvPr id="20" name="Group 4">
            <a:extLst>
              <a:ext uri="{FF2B5EF4-FFF2-40B4-BE49-F238E27FC236}">
                <a16:creationId xmlns:a16="http://schemas.microsoft.com/office/drawing/2014/main" id="{237BC226-846B-4301-B57E-0045F59C8972}"/>
              </a:ext>
            </a:extLst>
          </p:cNvPr>
          <p:cNvGrpSpPr/>
          <p:nvPr/>
        </p:nvGrpSpPr>
        <p:grpSpPr>
          <a:xfrm>
            <a:off x="5130149" y="1201676"/>
            <a:ext cx="5373597" cy="977745"/>
            <a:chOff x="3503711" y="1391924"/>
            <a:chExt cx="7164797" cy="1303661"/>
          </a:xfrm>
        </p:grpSpPr>
        <p:sp>
          <p:nvSpPr>
            <p:cNvPr id="21" name="TextBox 108">
              <a:extLst>
                <a:ext uri="{FF2B5EF4-FFF2-40B4-BE49-F238E27FC236}">
                  <a16:creationId xmlns:a16="http://schemas.microsoft.com/office/drawing/2014/main" id="{31B4B9C3-9915-4F7B-BAA9-F447C6C8581C}"/>
                </a:ext>
              </a:extLst>
            </p:cNvPr>
            <p:cNvSpPr txBox="1"/>
            <p:nvPr/>
          </p:nvSpPr>
          <p:spPr>
            <a:xfrm>
              <a:off x="3503711" y="1864588"/>
              <a:ext cx="7164797" cy="830997"/>
            </a:xfrm>
            <a:prstGeom prst="rect">
              <a:avLst/>
            </a:prstGeom>
          </p:spPr>
          <p:txBody>
            <a:bodyPr vert="horz" wrap="square" lIns="0" tIns="0" rIns="0" bIns="0" anchor="ctr" anchorCtr="0">
              <a:normAutofit/>
            </a:bodyPr>
            <a:lstStyle/>
            <a:p>
              <a:pPr algn="l">
                <a:lnSpc>
                  <a:spcPct val="120000"/>
                </a:lnSpc>
                <a:spcBef>
                  <a:spcPct val="0"/>
                </a:spcBef>
              </a:pPr>
              <a:r>
                <a:rPr lang="zh-CN" altLang="en-US" sz="1050" dirty="0">
                  <a:solidFill>
                    <a:schemeClr val="bg1">
                      <a:lumMod val="50000"/>
                    </a:schemeClr>
                  </a:solidFill>
                  <a:cs typeface="+mn-ea"/>
                  <a:sym typeface="+mn-lt"/>
                </a:rPr>
                <a:t>没有十全十美的架构设计，有的只是为了适应不同场景，不同设计目标而做出的架构取舍。而理解各种分布式中间件的常用策略的利弊，能让我们有的放矢，从而给出合理的解决方案。</a:t>
              </a:r>
            </a:p>
          </p:txBody>
        </p:sp>
        <p:sp>
          <p:nvSpPr>
            <p:cNvPr id="22" name="Rectangle 2">
              <a:extLst>
                <a:ext uri="{FF2B5EF4-FFF2-40B4-BE49-F238E27FC236}">
                  <a16:creationId xmlns:a16="http://schemas.microsoft.com/office/drawing/2014/main" id="{E2458096-4228-45F7-B5EA-B0215B771778}"/>
                </a:ext>
              </a:extLst>
            </p:cNvPr>
            <p:cNvSpPr/>
            <p:nvPr/>
          </p:nvSpPr>
          <p:spPr>
            <a:xfrm>
              <a:off x="5346723" y="1391924"/>
              <a:ext cx="3404578" cy="553998"/>
            </a:xfrm>
            <a:prstGeom prst="rect">
              <a:avLst/>
            </a:prstGeom>
          </p:spPr>
          <p:txBody>
            <a:bodyPr wrap="none" lIns="0" tIns="0" rIns="0" bIns="0" anchor="ctr">
              <a:normAutofit/>
            </a:bodyPr>
            <a:lstStyle/>
            <a:p>
              <a:pPr algn="ctr"/>
              <a:r>
                <a:rPr lang="zh-CN" altLang="en-US" b="1" dirty="0">
                  <a:solidFill>
                    <a:schemeClr val="bg1">
                      <a:lumMod val="50000"/>
                    </a:schemeClr>
                  </a:solidFill>
                  <a:cs typeface="+mn-ea"/>
                  <a:sym typeface="+mn-lt"/>
                </a:rPr>
                <a:t>从设计目标到架构权衡</a:t>
              </a:r>
            </a:p>
          </p:txBody>
        </p:sp>
      </p:grpSp>
    </p:spTree>
    <p:extLst>
      <p:ext uri="{BB962C8B-B14F-4D97-AF65-F5344CB8AC3E}">
        <p14:creationId xmlns:p14="http://schemas.microsoft.com/office/powerpoint/2010/main" val="344560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5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750"/>
                                        <p:tgtEl>
                                          <p:spTgt spid="14"/>
                                        </p:tgtEl>
                                      </p:cBhvr>
                                    </p:animEffect>
                                    <p:anim calcmode="lin" valueType="num">
                                      <p:cBhvr>
                                        <p:cTn id="8" dur="750" fill="hold"/>
                                        <p:tgtEl>
                                          <p:spTgt spid="14"/>
                                        </p:tgtEl>
                                        <p:attrNameLst>
                                          <p:attrName>ppt_x</p:attrName>
                                        </p:attrNameLst>
                                      </p:cBhvr>
                                      <p:tavLst>
                                        <p:tav tm="0">
                                          <p:val>
                                            <p:strVal val="#ppt_x"/>
                                          </p:val>
                                        </p:tav>
                                        <p:tav tm="100000">
                                          <p:val>
                                            <p:strVal val="#ppt_x"/>
                                          </p:val>
                                        </p:tav>
                                      </p:tavLst>
                                    </p:anim>
                                    <p:anim calcmode="lin" valueType="num">
                                      <p:cBhvr>
                                        <p:cTn id="9" dur="75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750"/>
                                        <p:tgtEl>
                                          <p:spTgt spid="15"/>
                                        </p:tgtEl>
                                      </p:cBhvr>
                                    </p:animEffect>
                                    <p:anim calcmode="lin" valueType="num">
                                      <p:cBhvr>
                                        <p:cTn id="13" dur="750" fill="hold"/>
                                        <p:tgtEl>
                                          <p:spTgt spid="15"/>
                                        </p:tgtEl>
                                        <p:attrNameLst>
                                          <p:attrName>ppt_x</p:attrName>
                                        </p:attrNameLst>
                                      </p:cBhvr>
                                      <p:tavLst>
                                        <p:tav tm="0">
                                          <p:val>
                                            <p:strVal val="#ppt_x"/>
                                          </p:val>
                                        </p:tav>
                                        <p:tav tm="100000">
                                          <p:val>
                                            <p:strVal val="#ppt_x"/>
                                          </p:val>
                                        </p:tav>
                                      </p:tavLst>
                                    </p:anim>
                                    <p:anim calcmode="lin" valueType="num">
                                      <p:cBhvr>
                                        <p:cTn id="14" dur="750" fill="hold"/>
                                        <p:tgtEl>
                                          <p:spTgt spid="15"/>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25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3" presetClass="path" presetSubtype="0" decel="50000" fill="hold" grpId="1" nodeType="withEffect">
                                  <p:stCondLst>
                                    <p:cond delay="250"/>
                                  </p:stCondLst>
                                  <p:childTnLst>
                                    <p:animMotion origin="layout" path="M 0.01524 4.81481E-6 L -0.06315 4.81481E-6 " pathEditMode="relative" rAng="0" ptsTypes="AA">
                                      <p:cBhvr>
                                        <p:cTn id="19" dur="750" spd="-100000" fill="hold"/>
                                        <p:tgtEl>
                                          <p:spTgt spid="4"/>
                                        </p:tgtEl>
                                        <p:attrNameLst>
                                          <p:attrName>ppt_x</p:attrName>
                                          <p:attrName>ppt_y</p:attrName>
                                        </p:attrNameLst>
                                      </p:cBhvr>
                                      <p:rCtr x="-3919" y="0"/>
                                    </p:animMotion>
                                  </p:childTnLst>
                                </p:cTn>
                              </p:par>
                              <p:par>
                                <p:cTn id="20" presetID="35" presetClass="path" presetSubtype="0" accel="50000" decel="50000" fill="hold" grpId="2" nodeType="withEffect">
                                  <p:stCondLst>
                                    <p:cond delay="1000"/>
                                  </p:stCondLst>
                                  <p:childTnLst>
                                    <p:animMotion origin="layout" path="M 0.01602 4.81481E-6 L -3.95833E-6 4.81481E-6 " pathEditMode="relative" rAng="0" ptsTypes="AA">
                                      <p:cBhvr>
                                        <p:cTn id="21" dur="750" fill="hold"/>
                                        <p:tgtEl>
                                          <p:spTgt spid="4"/>
                                        </p:tgtEl>
                                        <p:attrNameLst>
                                          <p:attrName>ppt_x</p:attrName>
                                          <p:attrName>ppt_y</p:attrName>
                                        </p:attrNameLst>
                                      </p:cBhvr>
                                      <p:rCtr x="-807" y="0"/>
                                    </p:animMotion>
                                  </p:childTnLst>
                                </p:cTn>
                              </p:par>
                              <p:par>
                                <p:cTn id="22" presetID="31" presetClass="entr" presetSubtype="0" fill="hold" grpId="0" nodeType="withEffect">
                                  <p:stCondLst>
                                    <p:cond delay="750"/>
                                  </p:stCondLst>
                                  <p:childTnLst>
                                    <p:set>
                                      <p:cBhvr>
                                        <p:cTn id="23" dur="1" fill="hold">
                                          <p:stCondLst>
                                            <p:cond delay="0"/>
                                          </p:stCondLst>
                                        </p:cTn>
                                        <p:tgtEl>
                                          <p:spTgt spid="16"/>
                                        </p:tgtEl>
                                        <p:attrNameLst>
                                          <p:attrName>style.visibility</p:attrName>
                                        </p:attrNameLst>
                                      </p:cBhvr>
                                      <p:to>
                                        <p:strVal val="visible"/>
                                      </p:to>
                                    </p:set>
                                    <p:anim calcmode="lin" valueType="num">
                                      <p:cBhvr>
                                        <p:cTn id="24" dur="1000" fill="hold"/>
                                        <p:tgtEl>
                                          <p:spTgt spid="16"/>
                                        </p:tgtEl>
                                        <p:attrNameLst>
                                          <p:attrName>ppt_w</p:attrName>
                                        </p:attrNameLst>
                                      </p:cBhvr>
                                      <p:tavLst>
                                        <p:tav tm="0">
                                          <p:val>
                                            <p:fltVal val="0"/>
                                          </p:val>
                                        </p:tav>
                                        <p:tav tm="100000">
                                          <p:val>
                                            <p:strVal val="#ppt_w"/>
                                          </p:val>
                                        </p:tav>
                                      </p:tavLst>
                                    </p:anim>
                                    <p:anim calcmode="lin" valueType="num">
                                      <p:cBhvr>
                                        <p:cTn id="25" dur="1000" fill="hold"/>
                                        <p:tgtEl>
                                          <p:spTgt spid="16"/>
                                        </p:tgtEl>
                                        <p:attrNameLst>
                                          <p:attrName>ppt_h</p:attrName>
                                        </p:attrNameLst>
                                      </p:cBhvr>
                                      <p:tavLst>
                                        <p:tav tm="0">
                                          <p:val>
                                            <p:fltVal val="0"/>
                                          </p:val>
                                        </p:tav>
                                        <p:tav tm="100000">
                                          <p:val>
                                            <p:strVal val="#ppt_h"/>
                                          </p:val>
                                        </p:tav>
                                      </p:tavLst>
                                    </p:anim>
                                    <p:anim calcmode="lin" valueType="num">
                                      <p:cBhvr>
                                        <p:cTn id="26" dur="1000" fill="hold"/>
                                        <p:tgtEl>
                                          <p:spTgt spid="16"/>
                                        </p:tgtEl>
                                        <p:attrNameLst>
                                          <p:attrName>style.rotation</p:attrName>
                                        </p:attrNameLst>
                                      </p:cBhvr>
                                      <p:tavLst>
                                        <p:tav tm="0">
                                          <p:val>
                                            <p:fltVal val="90"/>
                                          </p:val>
                                        </p:tav>
                                        <p:tav tm="100000">
                                          <p:val>
                                            <p:fltVal val="0"/>
                                          </p:val>
                                        </p:tav>
                                      </p:tavLst>
                                    </p:anim>
                                    <p:animEffect transition="in" filter="fade">
                                      <p:cBhvr>
                                        <p:cTn id="27" dur="1000"/>
                                        <p:tgtEl>
                                          <p:spTgt spid="16"/>
                                        </p:tgtEl>
                                      </p:cBhvr>
                                    </p:animEffect>
                                  </p:childTnLst>
                                </p:cTn>
                              </p:par>
                              <p:par>
                                <p:cTn id="28" presetID="10" presetClass="entr" presetSubtype="0" fill="hold" nodeType="withEffect">
                                  <p:stCondLst>
                                    <p:cond delay="1000"/>
                                  </p:stCondLst>
                                  <p:childTnLst>
                                    <p:set>
                                      <p:cBhvr>
                                        <p:cTn id="29" dur="1" fill="hold">
                                          <p:stCondLst>
                                            <p:cond delay="0"/>
                                          </p:stCondLst>
                                        </p:cTn>
                                        <p:tgtEl>
                                          <p:spTgt spid="13">
                                            <p:txEl>
                                              <p:pRg st="0" end="0"/>
                                            </p:txEl>
                                          </p:spTgt>
                                        </p:tgtEl>
                                        <p:attrNameLst>
                                          <p:attrName>style.visibility</p:attrName>
                                        </p:attrNameLst>
                                      </p:cBhvr>
                                      <p:to>
                                        <p:strVal val="visible"/>
                                      </p:to>
                                    </p:set>
                                    <p:animEffect transition="in" filter="fade">
                                      <p:cBhvr>
                                        <p:cTn id="30" dur="500"/>
                                        <p:tgtEl>
                                          <p:spTgt spid="13">
                                            <p:txEl>
                                              <p:pRg st="0" end="0"/>
                                            </p:txEl>
                                          </p:spTgt>
                                        </p:tgtEl>
                                      </p:cBhvr>
                                    </p:animEffect>
                                  </p:childTnLst>
                                </p:cTn>
                              </p:par>
                              <p:par>
                                <p:cTn id="31" presetID="53" presetClass="entr" presetSubtype="16" fill="hold" grpId="0" nodeType="withEffect">
                                  <p:stCondLst>
                                    <p:cond delay="500"/>
                                  </p:stCondLst>
                                  <p:childTnLst>
                                    <p:set>
                                      <p:cBhvr>
                                        <p:cTn id="32" dur="1" fill="hold">
                                          <p:stCondLst>
                                            <p:cond delay="0"/>
                                          </p:stCondLst>
                                        </p:cTn>
                                        <p:tgtEl>
                                          <p:spTgt spid="5"/>
                                        </p:tgtEl>
                                        <p:attrNameLst>
                                          <p:attrName>style.visibility</p:attrName>
                                        </p:attrNameLst>
                                      </p:cBhvr>
                                      <p:to>
                                        <p:strVal val="visible"/>
                                      </p:to>
                                    </p:set>
                                    <p:anim calcmode="lin" valueType="num">
                                      <p:cBhvr>
                                        <p:cTn id="33" dur="500" fill="hold"/>
                                        <p:tgtEl>
                                          <p:spTgt spid="5"/>
                                        </p:tgtEl>
                                        <p:attrNameLst>
                                          <p:attrName>ppt_w</p:attrName>
                                        </p:attrNameLst>
                                      </p:cBhvr>
                                      <p:tavLst>
                                        <p:tav tm="0">
                                          <p:val>
                                            <p:fltVal val="0"/>
                                          </p:val>
                                        </p:tav>
                                        <p:tav tm="100000">
                                          <p:val>
                                            <p:strVal val="#ppt_w"/>
                                          </p:val>
                                        </p:tav>
                                      </p:tavLst>
                                    </p:anim>
                                    <p:anim calcmode="lin" valueType="num">
                                      <p:cBhvr>
                                        <p:cTn id="34" dur="500" fill="hold"/>
                                        <p:tgtEl>
                                          <p:spTgt spid="5"/>
                                        </p:tgtEl>
                                        <p:attrNameLst>
                                          <p:attrName>ppt_h</p:attrName>
                                        </p:attrNameLst>
                                      </p:cBhvr>
                                      <p:tavLst>
                                        <p:tav tm="0">
                                          <p:val>
                                            <p:fltVal val="0"/>
                                          </p:val>
                                        </p:tav>
                                        <p:tav tm="100000">
                                          <p:val>
                                            <p:strVal val="#ppt_h"/>
                                          </p:val>
                                        </p:tav>
                                      </p:tavLst>
                                    </p:anim>
                                    <p:animEffect transition="in" filter="fade">
                                      <p:cBhvr>
                                        <p:cTn id="35" dur="500"/>
                                        <p:tgtEl>
                                          <p:spTgt spid="5"/>
                                        </p:tgtEl>
                                      </p:cBhvr>
                                    </p:animEffect>
                                  </p:childTnLst>
                                </p:cTn>
                              </p:par>
                              <p:par>
                                <p:cTn id="36" presetID="53" presetClass="entr" presetSubtype="16" fill="hold" grpId="0" nodeType="withEffect">
                                  <p:stCondLst>
                                    <p:cond delay="500"/>
                                  </p:stCondLst>
                                  <p:childTnLst>
                                    <p:set>
                                      <p:cBhvr>
                                        <p:cTn id="37" dur="1" fill="hold">
                                          <p:stCondLst>
                                            <p:cond delay="0"/>
                                          </p:stCondLst>
                                        </p:cTn>
                                        <p:tgtEl>
                                          <p:spTgt spid="7"/>
                                        </p:tgtEl>
                                        <p:attrNameLst>
                                          <p:attrName>style.visibility</p:attrName>
                                        </p:attrNameLst>
                                      </p:cBhvr>
                                      <p:to>
                                        <p:strVal val="visible"/>
                                      </p:to>
                                    </p:set>
                                    <p:anim calcmode="lin" valueType="num">
                                      <p:cBhvr>
                                        <p:cTn id="38" dur="500" fill="hold"/>
                                        <p:tgtEl>
                                          <p:spTgt spid="7"/>
                                        </p:tgtEl>
                                        <p:attrNameLst>
                                          <p:attrName>ppt_w</p:attrName>
                                        </p:attrNameLst>
                                      </p:cBhvr>
                                      <p:tavLst>
                                        <p:tav tm="0">
                                          <p:val>
                                            <p:fltVal val="0"/>
                                          </p:val>
                                        </p:tav>
                                        <p:tav tm="100000">
                                          <p:val>
                                            <p:strVal val="#ppt_w"/>
                                          </p:val>
                                        </p:tav>
                                      </p:tavLst>
                                    </p:anim>
                                    <p:anim calcmode="lin" valueType="num">
                                      <p:cBhvr>
                                        <p:cTn id="39" dur="500" fill="hold"/>
                                        <p:tgtEl>
                                          <p:spTgt spid="7"/>
                                        </p:tgtEl>
                                        <p:attrNameLst>
                                          <p:attrName>ppt_h</p:attrName>
                                        </p:attrNameLst>
                                      </p:cBhvr>
                                      <p:tavLst>
                                        <p:tav tm="0">
                                          <p:val>
                                            <p:fltVal val="0"/>
                                          </p:val>
                                        </p:tav>
                                        <p:tav tm="100000">
                                          <p:val>
                                            <p:strVal val="#ppt_h"/>
                                          </p:val>
                                        </p:tav>
                                      </p:tavLst>
                                    </p:anim>
                                    <p:animEffect transition="in" filter="fade">
                                      <p:cBhvr>
                                        <p:cTn id="40" dur="500"/>
                                        <p:tgtEl>
                                          <p:spTgt spid="7"/>
                                        </p:tgtEl>
                                      </p:cBhvr>
                                    </p:animEffect>
                                  </p:childTnLst>
                                </p:cTn>
                              </p:par>
                              <p:par>
                                <p:cTn id="41" presetID="53" presetClass="entr" presetSubtype="16" fill="hold" grpId="0" nodeType="withEffect">
                                  <p:stCondLst>
                                    <p:cond delay="500"/>
                                  </p:stCondLst>
                                  <p:childTnLst>
                                    <p:set>
                                      <p:cBhvr>
                                        <p:cTn id="42" dur="1" fill="hold">
                                          <p:stCondLst>
                                            <p:cond delay="0"/>
                                          </p:stCondLst>
                                        </p:cTn>
                                        <p:tgtEl>
                                          <p:spTgt spid="6"/>
                                        </p:tgtEl>
                                        <p:attrNameLst>
                                          <p:attrName>style.visibility</p:attrName>
                                        </p:attrNameLst>
                                      </p:cBhvr>
                                      <p:to>
                                        <p:strVal val="visible"/>
                                      </p:to>
                                    </p:set>
                                    <p:anim calcmode="lin" valueType="num">
                                      <p:cBhvr>
                                        <p:cTn id="43" dur="500" fill="hold"/>
                                        <p:tgtEl>
                                          <p:spTgt spid="6"/>
                                        </p:tgtEl>
                                        <p:attrNameLst>
                                          <p:attrName>ppt_w</p:attrName>
                                        </p:attrNameLst>
                                      </p:cBhvr>
                                      <p:tavLst>
                                        <p:tav tm="0">
                                          <p:val>
                                            <p:fltVal val="0"/>
                                          </p:val>
                                        </p:tav>
                                        <p:tav tm="100000">
                                          <p:val>
                                            <p:strVal val="#ppt_w"/>
                                          </p:val>
                                        </p:tav>
                                      </p:tavLst>
                                    </p:anim>
                                    <p:anim calcmode="lin" valueType="num">
                                      <p:cBhvr>
                                        <p:cTn id="44" dur="500" fill="hold"/>
                                        <p:tgtEl>
                                          <p:spTgt spid="6"/>
                                        </p:tgtEl>
                                        <p:attrNameLst>
                                          <p:attrName>ppt_h</p:attrName>
                                        </p:attrNameLst>
                                      </p:cBhvr>
                                      <p:tavLst>
                                        <p:tav tm="0">
                                          <p:val>
                                            <p:fltVal val="0"/>
                                          </p:val>
                                        </p:tav>
                                        <p:tav tm="100000">
                                          <p:val>
                                            <p:strVal val="#ppt_h"/>
                                          </p:val>
                                        </p:tav>
                                      </p:tavLst>
                                    </p:anim>
                                    <p:animEffect transition="in" filter="fade">
                                      <p:cBhvr>
                                        <p:cTn id="45" dur="500"/>
                                        <p:tgtEl>
                                          <p:spTgt spid="6"/>
                                        </p:tgtEl>
                                      </p:cBhvr>
                                    </p:animEffect>
                                  </p:childTnLst>
                                </p:cTn>
                              </p:par>
                              <p:par>
                                <p:cTn id="46" presetID="53" presetClass="entr" presetSubtype="16" fill="hold" grpId="0" nodeType="withEffect">
                                  <p:stCondLst>
                                    <p:cond delay="500"/>
                                  </p:stCondLst>
                                  <p:childTnLst>
                                    <p:set>
                                      <p:cBhvr>
                                        <p:cTn id="47" dur="1" fill="hold">
                                          <p:stCondLst>
                                            <p:cond delay="0"/>
                                          </p:stCondLst>
                                        </p:cTn>
                                        <p:tgtEl>
                                          <p:spTgt spid="8"/>
                                        </p:tgtEl>
                                        <p:attrNameLst>
                                          <p:attrName>style.visibility</p:attrName>
                                        </p:attrNameLst>
                                      </p:cBhvr>
                                      <p:to>
                                        <p:strVal val="visible"/>
                                      </p:to>
                                    </p:set>
                                    <p:anim calcmode="lin" valueType="num">
                                      <p:cBhvr>
                                        <p:cTn id="48" dur="500" fill="hold"/>
                                        <p:tgtEl>
                                          <p:spTgt spid="8"/>
                                        </p:tgtEl>
                                        <p:attrNameLst>
                                          <p:attrName>ppt_w</p:attrName>
                                        </p:attrNameLst>
                                      </p:cBhvr>
                                      <p:tavLst>
                                        <p:tav tm="0">
                                          <p:val>
                                            <p:fltVal val="0"/>
                                          </p:val>
                                        </p:tav>
                                        <p:tav tm="100000">
                                          <p:val>
                                            <p:strVal val="#ppt_w"/>
                                          </p:val>
                                        </p:tav>
                                      </p:tavLst>
                                    </p:anim>
                                    <p:anim calcmode="lin" valueType="num">
                                      <p:cBhvr>
                                        <p:cTn id="49" dur="500" fill="hold"/>
                                        <p:tgtEl>
                                          <p:spTgt spid="8"/>
                                        </p:tgtEl>
                                        <p:attrNameLst>
                                          <p:attrName>ppt_h</p:attrName>
                                        </p:attrNameLst>
                                      </p:cBhvr>
                                      <p:tavLst>
                                        <p:tav tm="0">
                                          <p:val>
                                            <p:fltVal val="0"/>
                                          </p:val>
                                        </p:tav>
                                        <p:tav tm="100000">
                                          <p:val>
                                            <p:strVal val="#ppt_h"/>
                                          </p:val>
                                        </p:tav>
                                      </p:tavLst>
                                    </p:anim>
                                    <p:animEffect transition="in" filter="fade">
                                      <p:cBhvr>
                                        <p:cTn id="50" dur="500"/>
                                        <p:tgtEl>
                                          <p:spTgt spid="8"/>
                                        </p:tgtEl>
                                      </p:cBhvr>
                                    </p:animEffect>
                                  </p:childTnLst>
                                </p:cTn>
                              </p:par>
                              <p:par>
                                <p:cTn id="51" presetID="53" presetClass="entr" presetSubtype="16" fill="hold" grpId="0" nodeType="withEffect">
                                  <p:stCondLst>
                                    <p:cond delay="500"/>
                                  </p:stCondLst>
                                  <p:childTnLst>
                                    <p:set>
                                      <p:cBhvr>
                                        <p:cTn id="52" dur="1" fill="hold">
                                          <p:stCondLst>
                                            <p:cond delay="0"/>
                                          </p:stCondLst>
                                        </p:cTn>
                                        <p:tgtEl>
                                          <p:spTgt spid="10"/>
                                        </p:tgtEl>
                                        <p:attrNameLst>
                                          <p:attrName>style.visibility</p:attrName>
                                        </p:attrNameLst>
                                      </p:cBhvr>
                                      <p:to>
                                        <p:strVal val="visible"/>
                                      </p:to>
                                    </p:set>
                                    <p:anim calcmode="lin" valueType="num">
                                      <p:cBhvr>
                                        <p:cTn id="53" dur="500" fill="hold"/>
                                        <p:tgtEl>
                                          <p:spTgt spid="10"/>
                                        </p:tgtEl>
                                        <p:attrNameLst>
                                          <p:attrName>ppt_w</p:attrName>
                                        </p:attrNameLst>
                                      </p:cBhvr>
                                      <p:tavLst>
                                        <p:tav tm="0">
                                          <p:val>
                                            <p:fltVal val="0"/>
                                          </p:val>
                                        </p:tav>
                                        <p:tav tm="100000">
                                          <p:val>
                                            <p:strVal val="#ppt_w"/>
                                          </p:val>
                                        </p:tav>
                                      </p:tavLst>
                                    </p:anim>
                                    <p:anim calcmode="lin" valueType="num">
                                      <p:cBhvr>
                                        <p:cTn id="54" dur="500" fill="hold"/>
                                        <p:tgtEl>
                                          <p:spTgt spid="10"/>
                                        </p:tgtEl>
                                        <p:attrNameLst>
                                          <p:attrName>ppt_h</p:attrName>
                                        </p:attrNameLst>
                                      </p:cBhvr>
                                      <p:tavLst>
                                        <p:tav tm="0">
                                          <p:val>
                                            <p:fltVal val="0"/>
                                          </p:val>
                                        </p:tav>
                                        <p:tav tm="100000">
                                          <p:val>
                                            <p:strVal val="#ppt_h"/>
                                          </p:val>
                                        </p:tav>
                                      </p:tavLst>
                                    </p:anim>
                                    <p:animEffect transition="in" filter="fade">
                                      <p:cBhvr>
                                        <p:cTn id="55" dur="500"/>
                                        <p:tgtEl>
                                          <p:spTgt spid="10"/>
                                        </p:tgtEl>
                                      </p:cBhvr>
                                    </p:animEffect>
                                  </p:childTnLst>
                                </p:cTn>
                              </p:par>
                              <p:par>
                                <p:cTn id="56" presetID="53" presetClass="entr" presetSubtype="16" fill="hold" grpId="0" nodeType="withEffect">
                                  <p:stCondLst>
                                    <p:cond delay="500"/>
                                  </p:stCondLst>
                                  <p:childTnLst>
                                    <p:set>
                                      <p:cBhvr>
                                        <p:cTn id="57" dur="1" fill="hold">
                                          <p:stCondLst>
                                            <p:cond delay="0"/>
                                          </p:stCondLst>
                                        </p:cTn>
                                        <p:tgtEl>
                                          <p:spTgt spid="9"/>
                                        </p:tgtEl>
                                        <p:attrNameLst>
                                          <p:attrName>style.visibility</p:attrName>
                                        </p:attrNameLst>
                                      </p:cBhvr>
                                      <p:to>
                                        <p:strVal val="visible"/>
                                      </p:to>
                                    </p:set>
                                    <p:anim calcmode="lin" valueType="num">
                                      <p:cBhvr>
                                        <p:cTn id="58" dur="500" fill="hold"/>
                                        <p:tgtEl>
                                          <p:spTgt spid="9"/>
                                        </p:tgtEl>
                                        <p:attrNameLst>
                                          <p:attrName>ppt_w</p:attrName>
                                        </p:attrNameLst>
                                      </p:cBhvr>
                                      <p:tavLst>
                                        <p:tav tm="0">
                                          <p:val>
                                            <p:fltVal val="0"/>
                                          </p:val>
                                        </p:tav>
                                        <p:tav tm="100000">
                                          <p:val>
                                            <p:strVal val="#ppt_w"/>
                                          </p:val>
                                        </p:tav>
                                      </p:tavLst>
                                    </p:anim>
                                    <p:anim calcmode="lin" valueType="num">
                                      <p:cBhvr>
                                        <p:cTn id="59" dur="500" fill="hold"/>
                                        <p:tgtEl>
                                          <p:spTgt spid="9"/>
                                        </p:tgtEl>
                                        <p:attrNameLst>
                                          <p:attrName>ppt_h</p:attrName>
                                        </p:attrNameLst>
                                      </p:cBhvr>
                                      <p:tavLst>
                                        <p:tav tm="0">
                                          <p:val>
                                            <p:fltVal val="0"/>
                                          </p:val>
                                        </p:tav>
                                        <p:tav tm="100000">
                                          <p:val>
                                            <p:strVal val="#ppt_h"/>
                                          </p:val>
                                        </p:tav>
                                      </p:tavLst>
                                    </p:anim>
                                    <p:animEffect transition="in" filter="fade">
                                      <p:cBhvr>
                                        <p:cTn id="60" dur="500"/>
                                        <p:tgtEl>
                                          <p:spTgt spid="9"/>
                                        </p:tgtEl>
                                      </p:cBhvr>
                                    </p:animEffect>
                                  </p:childTnLst>
                                </p:cTn>
                              </p:par>
                              <p:par>
                                <p:cTn id="61" presetID="10" presetClass="entr" presetSubtype="0" fill="hold" grpId="0" nodeType="withEffect">
                                  <p:stCondLst>
                                    <p:cond delay="750"/>
                                  </p:stCondLst>
                                  <p:childTnLst>
                                    <p:set>
                                      <p:cBhvr>
                                        <p:cTn id="62" dur="1" fill="hold">
                                          <p:stCondLst>
                                            <p:cond delay="0"/>
                                          </p:stCondLst>
                                        </p:cTn>
                                        <p:tgtEl>
                                          <p:spTgt spid="3"/>
                                        </p:tgtEl>
                                        <p:attrNameLst>
                                          <p:attrName>style.visibility</p:attrName>
                                        </p:attrNameLst>
                                      </p:cBhvr>
                                      <p:to>
                                        <p:strVal val="visible"/>
                                      </p:to>
                                    </p:set>
                                    <p:animEffect transition="in" filter="fade">
                                      <p:cBhvr>
                                        <p:cTn id="63" dur="500"/>
                                        <p:tgtEl>
                                          <p:spTgt spid="3"/>
                                        </p:tgtEl>
                                      </p:cBhvr>
                                    </p:animEffect>
                                  </p:childTnLst>
                                </p:cTn>
                              </p:par>
                              <p:par>
                                <p:cTn id="64" presetID="22" presetClass="entr" presetSubtype="4" fill="hold" grpId="0" nodeType="withEffect">
                                  <p:stCondLst>
                                    <p:cond delay="500"/>
                                  </p:stCondLst>
                                  <p:childTnLst>
                                    <p:set>
                                      <p:cBhvr>
                                        <p:cTn id="65" dur="1" fill="hold">
                                          <p:stCondLst>
                                            <p:cond delay="0"/>
                                          </p:stCondLst>
                                        </p:cTn>
                                        <p:tgtEl>
                                          <p:spTgt spid="2"/>
                                        </p:tgtEl>
                                        <p:attrNameLst>
                                          <p:attrName>style.visibility</p:attrName>
                                        </p:attrNameLst>
                                      </p:cBhvr>
                                      <p:to>
                                        <p:strVal val="visible"/>
                                      </p:to>
                                    </p:set>
                                    <p:animEffect transition="in" filter="wipe(down)">
                                      <p:cBhvr>
                                        <p:cTn id="66" dur="1750"/>
                                        <p:tgtEl>
                                          <p:spTgt spid="2"/>
                                        </p:tgtEl>
                                      </p:cBhvr>
                                    </p:animEffect>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1000"/>
                                        <p:tgtEl>
                                          <p:spTgt spid="17"/>
                                        </p:tgtEl>
                                      </p:cBhvr>
                                    </p:animEffect>
                                    <p:anim calcmode="lin" valueType="num">
                                      <p:cBhvr>
                                        <p:cTn id="72" dur="1000" fill="hold"/>
                                        <p:tgtEl>
                                          <p:spTgt spid="17"/>
                                        </p:tgtEl>
                                        <p:attrNameLst>
                                          <p:attrName>ppt_x</p:attrName>
                                        </p:attrNameLst>
                                      </p:cBhvr>
                                      <p:tavLst>
                                        <p:tav tm="0">
                                          <p:val>
                                            <p:strVal val="#ppt_x"/>
                                          </p:val>
                                        </p:tav>
                                        <p:tav tm="100000">
                                          <p:val>
                                            <p:strVal val="#ppt_x"/>
                                          </p:val>
                                        </p:tav>
                                      </p:tavLst>
                                    </p:anim>
                                    <p:anim calcmode="lin" valueType="num">
                                      <p:cBhvr>
                                        <p:cTn id="7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nodeType="click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fade">
                                      <p:cBhvr>
                                        <p:cTn id="78" dur="1000"/>
                                        <p:tgtEl>
                                          <p:spTgt spid="20"/>
                                        </p:tgtEl>
                                      </p:cBhvr>
                                    </p:animEffect>
                                    <p:anim calcmode="lin" valueType="num">
                                      <p:cBhvr>
                                        <p:cTn id="79" dur="1000" fill="hold"/>
                                        <p:tgtEl>
                                          <p:spTgt spid="20"/>
                                        </p:tgtEl>
                                        <p:attrNameLst>
                                          <p:attrName>ppt_x</p:attrName>
                                        </p:attrNameLst>
                                      </p:cBhvr>
                                      <p:tavLst>
                                        <p:tav tm="0">
                                          <p:val>
                                            <p:strVal val="#ppt_x"/>
                                          </p:val>
                                        </p:tav>
                                        <p:tav tm="100000">
                                          <p:val>
                                            <p:strVal val="#ppt_x"/>
                                          </p:val>
                                        </p:tav>
                                      </p:tavLst>
                                    </p:anim>
                                    <p:anim calcmode="lin" valueType="num">
                                      <p:cBhvr>
                                        <p:cTn id="8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4" grpId="1" animBg="1"/>
      <p:bldP spid="4" grpId="2" animBg="1"/>
      <p:bldP spid="5" grpId="0" animBg="1"/>
      <p:bldP spid="6" grpId="0" animBg="1"/>
      <p:bldP spid="7" grpId="0" animBg="1"/>
      <p:bldP spid="8" grpId="0" animBg="1"/>
      <p:bldP spid="9" grpId="0" animBg="1"/>
      <p:bldP spid="10" grpId="0" animBg="1"/>
      <p:bldP spid="14" grpId="0"/>
      <p:bldP spid="15" grpId="0"/>
      <p:bldP spid="1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352188" y="214472"/>
            <a:ext cx="3040240" cy="626678"/>
          </a:xfrm>
          <a:prstGeom prst="rect">
            <a:avLst/>
          </a:prstGeom>
        </p:spPr>
        <p:txBody>
          <a:bodyPr wrap="none" lIns="0" tIns="0" rIns="0" bIns="0" anchor="ctr">
            <a:noAutofit/>
          </a:bodyPr>
          <a:lstStyle/>
          <a:p>
            <a:pPr>
              <a:lnSpc>
                <a:spcPct val="130000"/>
              </a:lnSpc>
            </a:pPr>
            <a:r>
              <a:rPr lang="zh-CN" altLang="en-US" sz="36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cs typeface="+mn-ea"/>
                <a:sym typeface="+mn-lt"/>
              </a:rPr>
              <a:t>学习资料</a:t>
            </a:r>
          </a:p>
        </p:txBody>
      </p:sp>
      <p:sp>
        <p:nvSpPr>
          <p:cNvPr id="7" name="文本框 6">
            <a:extLst>
              <a:ext uri="{FF2B5EF4-FFF2-40B4-BE49-F238E27FC236}">
                <a16:creationId xmlns:a16="http://schemas.microsoft.com/office/drawing/2014/main" id="{8CBFD990-3315-43C3-BB98-7FB154F95F63}"/>
              </a:ext>
            </a:extLst>
          </p:cNvPr>
          <p:cNvSpPr txBox="1"/>
          <p:nvPr/>
        </p:nvSpPr>
        <p:spPr>
          <a:xfrm>
            <a:off x="352188" y="1118980"/>
            <a:ext cx="5480169" cy="5539978"/>
          </a:xfrm>
          <a:prstGeom prst="rect">
            <a:avLst/>
          </a:prstGeom>
          <a:noFill/>
        </p:spPr>
        <p:txBody>
          <a:bodyPr wrap="square">
            <a:spAutoFit/>
          </a:bodyPr>
          <a:lstStyle/>
          <a:p>
            <a:r>
              <a:rPr lang="zh-CN" altLang="en-US" b="1" dirty="0">
                <a:solidFill>
                  <a:srgbClr val="D67A71"/>
                </a:solidFill>
                <a:latin typeface="+mn-ea"/>
              </a:rPr>
              <a:t>分布式理论</a:t>
            </a:r>
            <a:endParaRPr lang="en-US" altLang="zh-CN" b="1" dirty="0">
              <a:solidFill>
                <a:srgbClr val="D67A71"/>
              </a:solidFill>
              <a:latin typeface="+mn-ea"/>
            </a:endParaRPr>
          </a:p>
          <a:p>
            <a:pPr marL="285750" indent="-285750">
              <a:buFont typeface="Wingdings" panose="05000000000000000000" pitchFamily="2" charset="2"/>
              <a:buChar char="l"/>
            </a:pPr>
            <a:r>
              <a:rPr lang="en-US" altLang="zh-CN" sz="1600" dirty="0">
                <a:latin typeface="+mn-ea"/>
              </a:rPr>
              <a:t>Time, Clocks, and the Ordering of Events in a Distributed System</a:t>
            </a:r>
          </a:p>
          <a:p>
            <a:pPr marL="285750" indent="-285750">
              <a:buFont typeface="Wingdings" panose="05000000000000000000" pitchFamily="2" charset="2"/>
              <a:buChar char="l"/>
            </a:pPr>
            <a:r>
              <a:rPr lang="en-US" altLang="zh-CN" sz="1600" dirty="0">
                <a:latin typeface="+mn-ea"/>
              </a:rPr>
              <a:t>The Byzantine Generals Problem</a:t>
            </a:r>
          </a:p>
          <a:p>
            <a:pPr marL="285750" indent="-285750">
              <a:buFont typeface="Wingdings" panose="05000000000000000000" pitchFamily="2" charset="2"/>
              <a:buChar char="l"/>
            </a:pPr>
            <a:r>
              <a:rPr lang="en-US" altLang="zh-CN" sz="1600" dirty="0">
                <a:latin typeface="+mn-ea"/>
              </a:rPr>
              <a:t>Brewer’s Conjecture and the Feasibility of Consistent, Available, Partition-Tolerant Web Services</a:t>
            </a:r>
          </a:p>
          <a:p>
            <a:pPr marL="285750" indent="-285750">
              <a:buFont typeface="Wingdings" panose="05000000000000000000" pitchFamily="2" charset="2"/>
              <a:buChar char="l"/>
            </a:pPr>
            <a:r>
              <a:rPr lang="en-US" altLang="zh-CN" sz="1600" dirty="0">
                <a:latin typeface="+mn-ea"/>
              </a:rPr>
              <a:t>CAP Twelve Years Later: How the “Rules” Have Changed</a:t>
            </a:r>
          </a:p>
          <a:p>
            <a:pPr marL="285750" indent="-285750">
              <a:buFont typeface="Wingdings" panose="05000000000000000000" pitchFamily="2" charset="2"/>
              <a:buChar char="l"/>
            </a:pPr>
            <a:r>
              <a:rPr lang="en-US" altLang="zh-CN" sz="1600" dirty="0">
                <a:latin typeface="+mn-ea"/>
              </a:rPr>
              <a:t>BASE: An Acid Alternative</a:t>
            </a:r>
            <a:endParaRPr lang="en-US" altLang="zh-CN" sz="1600" dirty="0">
              <a:latin typeface="+mn-ea"/>
              <a:hlinkClick r:id="rId3"/>
            </a:endParaRPr>
          </a:p>
          <a:p>
            <a:pPr marL="285750" indent="-285750">
              <a:buFont typeface="Wingdings" panose="05000000000000000000" pitchFamily="2" charset="2"/>
              <a:buChar char="l"/>
            </a:pPr>
            <a:r>
              <a:rPr lang="en-US" altLang="zh-CN" sz="1600" dirty="0">
                <a:latin typeface="+mn-ea"/>
                <a:hlinkClick r:id="rId3"/>
              </a:rPr>
              <a:t>Part-time Parliament </a:t>
            </a:r>
            <a:r>
              <a:rPr lang="zh-CN" altLang="en-US" sz="1600" dirty="0">
                <a:latin typeface="+mn-ea"/>
                <a:hlinkClick r:id="rId3"/>
              </a:rPr>
              <a:t>论文</a:t>
            </a:r>
            <a:endParaRPr lang="en-US" altLang="zh-CN" sz="1600" dirty="0">
              <a:latin typeface="+mn-ea"/>
            </a:endParaRPr>
          </a:p>
          <a:p>
            <a:pPr marL="285750" indent="-285750">
              <a:buFont typeface="Wingdings" panose="05000000000000000000" pitchFamily="2" charset="2"/>
              <a:buChar char="l"/>
            </a:pPr>
            <a:r>
              <a:rPr lang="en-US" altLang="zh-CN" sz="1600" dirty="0" err="1">
                <a:latin typeface="+mn-ea"/>
                <a:hlinkClick r:id="rId4"/>
              </a:rPr>
              <a:t>Paxos</a:t>
            </a:r>
            <a:r>
              <a:rPr lang="en-US" altLang="zh-CN" sz="1600" dirty="0">
                <a:latin typeface="+mn-ea"/>
                <a:hlinkClick r:id="rId4"/>
              </a:rPr>
              <a:t> Made Simple </a:t>
            </a:r>
            <a:r>
              <a:rPr lang="zh-CN" altLang="en-US" sz="1600" dirty="0">
                <a:latin typeface="+mn-ea"/>
                <a:hlinkClick r:id="rId4"/>
              </a:rPr>
              <a:t>论文</a:t>
            </a:r>
            <a:endParaRPr lang="zh-CN" altLang="en-US" sz="1600" dirty="0">
              <a:latin typeface="+mn-ea"/>
            </a:endParaRPr>
          </a:p>
          <a:p>
            <a:pPr marL="285750" indent="-285750">
              <a:buFont typeface="Wingdings" panose="05000000000000000000" pitchFamily="2" charset="2"/>
              <a:buChar char="l"/>
            </a:pPr>
            <a:r>
              <a:rPr lang="en-US" altLang="zh-CN" sz="1600" dirty="0" err="1">
                <a:latin typeface="+mn-ea"/>
                <a:hlinkClick r:id="rId5"/>
              </a:rPr>
              <a:t>Paxos</a:t>
            </a:r>
            <a:r>
              <a:rPr lang="en-US" altLang="zh-CN" sz="1600" dirty="0">
                <a:latin typeface="+mn-ea"/>
                <a:hlinkClick r:id="rId5"/>
              </a:rPr>
              <a:t> </a:t>
            </a:r>
            <a:r>
              <a:rPr lang="zh-CN" altLang="en-US" sz="1600" dirty="0">
                <a:latin typeface="+mn-ea"/>
                <a:hlinkClick r:id="rId5"/>
              </a:rPr>
              <a:t>算法详解</a:t>
            </a:r>
            <a:endParaRPr lang="en-US" altLang="zh-CN" sz="1600" dirty="0">
              <a:latin typeface="+mn-ea"/>
            </a:endParaRPr>
          </a:p>
          <a:p>
            <a:pPr marL="285750" indent="-285750">
              <a:buFont typeface="Wingdings" panose="05000000000000000000" pitchFamily="2" charset="2"/>
              <a:buChar char="l"/>
            </a:pPr>
            <a:r>
              <a:rPr lang="en-US" altLang="zh-CN" sz="1600" dirty="0">
                <a:latin typeface="+mn-ea"/>
                <a:hlinkClick r:id="rId6"/>
              </a:rPr>
              <a:t>Raft </a:t>
            </a:r>
            <a:r>
              <a:rPr lang="zh-CN" altLang="en-US" sz="1600" dirty="0">
                <a:latin typeface="+mn-ea"/>
                <a:hlinkClick r:id="rId6"/>
              </a:rPr>
              <a:t>作者讲解 </a:t>
            </a:r>
            <a:r>
              <a:rPr lang="en-US" altLang="zh-CN" sz="1600" dirty="0" err="1">
                <a:latin typeface="+mn-ea"/>
                <a:hlinkClick r:id="rId6"/>
              </a:rPr>
              <a:t>Paxos</a:t>
            </a:r>
            <a:r>
              <a:rPr lang="en-US" altLang="zh-CN" sz="1600" dirty="0">
                <a:latin typeface="+mn-ea"/>
                <a:hlinkClick r:id="rId6"/>
              </a:rPr>
              <a:t> </a:t>
            </a:r>
            <a:r>
              <a:rPr lang="zh-CN" altLang="en-US" sz="1600" dirty="0">
                <a:latin typeface="+mn-ea"/>
                <a:hlinkClick r:id="rId6"/>
              </a:rPr>
              <a:t>视频</a:t>
            </a:r>
            <a:endParaRPr lang="en-US" altLang="zh-CN" sz="1600" dirty="0">
              <a:latin typeface="+mn-ea"/>
            </a:endParaRPr>
          </a:p>
          <a:p>
            <a:pPr marL="285750" indent="-285750">
              <a:buFont typeface="Wingdings" panose="05000000000000000000" pitchFamily="2" charset="2"/>
              <a:buChar char="l"/>
            </a:pPr>
            <a:r>
              <a:rPr lang="en-US" altLang="zh-CN" sz="1600" dirty="0" err="1">
                <a:latin typeface="+mn-ea"/>
                <a:hlinkClick r:id="rId7"/>
              </a:rPr>
              <a:t>Paxos</a:t>
            </a:r>
            <a:r>
              <a:rPr lang="en-US" altLang="zh-CN" sz="1600" dirty="0">
                <a:latin typeface="+mn-ea"/>
                <a:hlinkClick r:id="rId7"/>
              </a:rPr>
              <a:t> </a:t>
            </a:r>
            <a:r>
              <a:rPr lang="zh-CN" altLang="en-US" sz="1600" dirty="0">
                <a:latin typeface="+mn-ea"/>
                <a:hlinkClick r:id="rId7"/>
              </a:rPr>
              <a:t>算法讲解视频</a:t>
            </a:r>
            <a:endParaRPr lang="en-US" altLang="zh-CN" sz="1600" dirty="0">
              <a:latin typeface="+mn-ea"/>
            </a:endParaRPr>
          </a:p>
          <a:p>
            <a:pPr marL="285750" indent="-285750">
              <a:buFont typeface="Wingdings" panose="05000000000000000000" pitchFamily="2" charset="2"/>
              <a:buChar char="l"/>
            </a:pPr>
            <a:r>
              <a:rPr lang="en-US" altLang="zh-CN" sz="1600" dirty="0">
                <a:latin typeface="+mn-ea"/>
                <a:hlinkClick r:id="rId8"/>
              </a:rPr>
              <a:t>Raft </a:t>
            </a:r>
            <a:r>
              <a:rPr lang="zh-CN" altLang="en-US" sz="1600" dirty="0">
                <a:latin typeface="+mn-ea"/>
                <a:hlinkClick r:id="rId8"/>
              </a:rPr>
              <a:t>一致性算法论文原文</a:t>
            </a:r>
            <a:endParaRPr lang="en-US" altLang="zh-CN" sz="1600" dirty="0">
              <a:latin typeface="+mn-ea"/>
            </a:endParaRPr>
          </a:p>
          <a:p>
            <a:pPr marL="285750" indent="-285750">
              <a:buFont typeface="Wingdings" panose="05000000000000000000" pitchFamily="2" charset="2"/>
              <a:buChar char="l"/>
            </a:pPr>
            <a:r>
              <a:rPr lang="en-US" altLang="zh-CN" sz="1600" dirty="0">
                <a:latin typeface="+mn-ea"/>
                <a:hlinkClick r:id="rId9"/>
              </a:rPr>
              <a:t>Raft </a:t>
            </a:r>
            <a:r>
              <a:rPr lang="zh-CN" altLang="en-US" sz="1600" dirty="0">
                <a:latin typeface="+mn-ea"/>
                <a:hlinkClick r:id="rId9"/>
              </a:rPr>
              <a:t>一致性算法论文译文</a:t>
            </a:r>
            <a:endParaRPr lang="en-US" altLang="zh-CN" sz="1600" dirty="0">
              <a:latin typeface="+mn-ea"/>
            </a:endParaRPr>
          </a:p>
          <a:p>
            <a:pPr marL="285750" indent="-285750">
              <a:buFont typeface="Wingdings" panose="05000000000000000000" pitchFamily="2" charset="2"/>
              <a:buChar char="l"/>
            </a:pPr>
            <a:r>
              <a:rPr lang="en-US" altLang="zh-CN" sz="1600" dirty="0">
                <a:latin typeface="+mn-ea"/>
                <a:hlinkClick r:id="rId10"/>
              </a:rPr>
              <a:t>Raft </a:t>
            </a:r>
            <a:r>
              <a:rPr lang="zh-CN" altLang="en-US" sz="1600" dirty="0">
                <a:latin typeface="+mn-ea"/>
                <a:hlinkClick r:id="rId10"/>
              </a:rPr>
              <a:t>作者讲解视频</a:t>
            </a:r>
            <a:endParaRPr lang="en-US" altLang="zh-CN" sz="1600" dirty="0">
              <a:latin typeface="+mn-ea"/>
            </a:endParaRPr>
          </a:p>
          <a:p>
            <a:pPr marL="285750" indent="-285750">
              <a:buFont typeface="Wingdings" panose="05000000000000000000" pitchFamily="2" charset="2"/>
              <a:buChar char="l"/>
            </a:pPr>
            <a:r>
              <a:rPr lang="en-US" altLang="zh-CN" sz="1600" dirty="0">
                <a:latin typeface="+mn-ea"/>
                <a:hlinkClick r:id="rId11"/>
              </a:rPr>
              <a:t>Raft </a:t>
            </a:r>
            <a:r>
              <a:rPr lang="zh-CN" altLang="en-US" sz="1600" dirty="0">
                <a:latin typeface="+mn-ea"/>
                <a:hlinkClick r:id="rId11"/>
              </a:rPr>
              <a:t>作者讲解视频对应的 </a:t>
            </a:r>
            <a:r>
              <a:rPr lang="en-US" altLang="zh-CN" sz="1600" dirty="0">
                <a:latin typeface="+mn-ea"/>
                <a:hlinkClick r:id="rId11"/>
              </a:rPr>
              <a:t>PPT</a:t>
            </a:r>
            <a:endParaRPr lang="en-US" altLang="zh-CN" sz="1600" dirty="0">
              <a:latin typeface="+mn-ea"/>
            </a:endParaRPr>
          </a:p>
          <a:p>
            <a:pPr marL="285750" indent="-285750">
              <a:buFont typeface="Wingdings" panose="05000000000000000000" pitchFamily="2" charset="2"/>
              <a:buChar char="l"/>
            </a:pPr>
            <a:r>
              <a:rPr lang="en-US" altLang="zh-CN" sz="1600" u="sng" dirty="0">
                <a:latin typeface="+mn-ea"/>
                <a:hlinkClick r:id="rId12"/>
              </a:rPr>
              <a:t>Raft </a:t>
            </a:r>
            <a:r>
              <a:rPr lang="zh-CN" altLang="en-US" sz="1600" u="sng" dirty="0">
                <a:latin typeface="+mn-ea"/>
                <a:hlinkClick r:id="rId12"/>
              </a:rPr>
              <a:t>算法详解</a:t>
            </a:r>
            <a:endParaRPr lang="en-US" altLang="zh-CN" sz="1600" u="sng" dirty="0">
              <a:latin typeface="+mn-ea"/>
            </a:endParaRPr>
          </a:p>
          <a:p>
            <a:pPr marL="285750" indent="-285750">
              <a:buFont typeface="Wingdings" panose="05000000000000000000" pitchFamily="2" charset="2"/>
              <a:buChar char="l"/>
            </a:pPr>
            <a:r>
              <a:rPr lang="en-US" altLang="zh-CN" sz="1600" dirty="0">
                <a:latin typeface="+mn-ea"/>
                <a:hlinkClick r:id="rId13"/>
              </a:rPr>
              <a:t>Raft: Understandable Distributed Consensus </a:t>
            </a:r>
            <a:r>
              <a:rPr lang="en-US" altLang="zh-CN" sz="1600" dirty="0">
                <a:latin typeface="+mn-ea"/>
              </a:rPr>
              <a:t>- </a:t>
            </a:r>
            <a:r>
              <a:rPr lang="zh-CN" altLang="en-US" sz="1600" dirty="0">
                <a:latin typeface="+mn-ea"/>
              </a:rPr>
              <a:t>一个动画教程</a:t>
            </a:r>
          </a:p>
        </p:txBody>
      </p:sp>
      <p:sp>
        <p:nvSpPr>
          <p:cNvPr id="2" name="矩形 1">
            <a:extLst>
              <a:ext uri="{FF2B5EF4-FFF2-40B4-BE49-F238E27FC236}">
                <a16:creationId xmlns:a16="http://schemas.microsoft.com/office/drawing/2014/main" id="{2FAB2AA6-98A3-4A9F-B68E-DB857ACE6D67}"/>
              </a:ext>
            </a:extLst>
          </p:cNvPr>
          <p:cNvSpPr/>
          <p:nvPr/>
        </p:nvSpPr>
        <p:spPr>
          <a:xfrm>
            <a:off x="6277628" y="1026647"/>
            <a:ext cx="4576894" cy="2862322"/>
          </a:xfrm>
          <a:prstGeom prst="rect">
            <a:avLst/>
          </a:prstGeom>
        </p:spPr>
        <p:txBody>
          <a:bodyPr wrap="square">
            <a:spAutoFit/>
          </a:bodyPr>
          <a:lstStyle/>
          <a:p>
            <a:r>
              <a:rPr lang="zh-CN" altLang="en-US" b="1" dirty="0">
                <a:solidFill>
                  <a:srgbClr val="D67A71"/>
                </a:solidFill>
                <a:latin typeface="+mn-ea"/>
              </a:rPr>
              <a:t>分布式应用</a:t>
            </a:r>
            <a:endParaRPr lang="en-US" altLang="zh-CN" b="1" dirty="0">
              <a:solidFill>
                <a:srgbClr val="D67A71"/>
              </a:solidFill>
              <a:latin typeface="+mn-ea"/>
              <a:hlinkClick r:id="rId14">
                <a:extLst>
                  <a:ext uri="{A12FA001-AC4F-418D-AE19-62706E023703}">
                    <ahyp:hlinkClr xmlns:ahyp="http://schemas.microsoft.com/office/drawing/2018/hyperlinkcolor" val="tx"/>
                  </a:ext>
                </a:extLst>
              </a:hlinkClick>
            </a:endParaRPr>
          </a:p>
          <a:p>
            <a:pPr marL="285750" indent="-285750">
              <a:buFont typeface="Wingdings" panose="05000000000000000000" pitchFamily="2" charset="2"/>
              <a:buChar char="l"/>
            </a:pPr>
            <a:r>
              <a:rPr lang="en-US" altLang="zh-CN" sz="1600" dirty="0">
                <a:hlinkClick r:id="rId15"/>
              </a:rPr>
              <a:t>The Google File System</a:t>
            </a:r>
          </a:p>
          <a:p>
            <a:pPr marL="285750" indent="-285750">
              <a:buFont typeface="Wingdings" panose="05000000000000000000" pitchFamily="2" charset="2"/>
              <a:buChar char="l"/>
            </a:pPr>
            <a:r>
              <a:rPr lang="en-US" altLang="zh-CN" sz="1600" dirty="0" err="1">
                <a:hlinkClick r:id="rId15"/>
              </a:rPr>
              <a:t>BigTable</a:t>
            </a:r>
            <a:r>
              <a:rPr lang="en-US" altLang="zh-CN" sz="1600" dirty="0">
                <a:hlinkClick r:id="rId15"/>
              </a:rPr>
              <a:t>: A Distributed Storage System for Structured Data</a:t>
            </a:r>
          </a:p>
          <a:p>
            <a:pPr marL="285750" indent="-285750">
              <a:buFont typeface="Wingdings" panose="05000000000000000000" pitchFamily="2" charset="2"/>
              <a:buChar char="l"/>
            </a:pPr>
            <a:r>
              <a:rPr lang="zh-CN" altLang="en-US" sz="1600" dirty="0">
                <a:hlinkClick r:id="rId15"/>
              </a:rPr>
              <a:t>什么是负载均衡</a:t>
            </a:r>
            <a:endParaRPr lang="en-US" altLang="zh-CN" sz="1600" dirty="0"/>
          </a:p>
          <a:p>
            <a:pPr marL="285750" indent="-285750">
              <a:buFont typeface="Wingdings" panose="05000000000000000000" pitchFamily="2" charset="2"/>
              <a:buChar char="l"/>
            </a:pPr>
            <a:r>
              <a:rPr lang="en-US" altLang="zh-CN" sz="1600" dirty="0">
                <a:solidFill>
                  <a:srgbClr val="3EAF7C"/>
                </a:solidFill>
                <a:latin typeface="-apple-system"/>
                <a:hlinkClick r:id="rId14"/>
              </a:rPr>
              <a:t>Comparing Load Balancing Algorithms</a:t>
            </a:r>
            <a:endParaRPr lang="en-US" altLang="zh-CN" sz="1600" dirty="0"/>
          </a:p>
          <a:p>
            <a:pPr marL="285750" indent="-285750">
              <a:buFont typeface="Wingdings" panose="05000000000000000000" pitchFamily="2" charset="2"/>
              <a:buChar char="l"/>
            </a:pPr>
            <a:r>
              <a:rPr lang="en-US" altLang="zh-CN" sz="1600" dirty="0">
                <a:hlinkClick r:id="rId16"/>
              </a:rPr>
              <a:t>Dubbo </a:t>
            </a:r>
            <a:r>
              <a:rPr lang="zh-CN" altLang="en-US" sz="1600" dirty="0">
                <a:hlinkClick r:id="rId16"/>
              </a:rPr>
              <a:t>官方负载均衡算法说明</a:t>
            </a:r>
            <a:endParaRPr lang="en-US" altLang="zh-CN" sz="1600" dirty="0"/>
          </a:p>
          <a:p>
            <a:pPr marL="285750" indent="-285750">
              <a:buFont typeface="Wingdings" panose="05000000000000000000" pitchFamily="2" charset="2"/>
              <a:buChar char="l"/>
            </a:pPr>
            <a:r>
              <a:rPr lang="zh-CN" altLang="en-US" sz="1600" dirty="0">
                <a:hlinkClick r:id="rId17"/>
              </a:rPr>
              <a:t>谈谈限流算法的几种实现</a:t>
            </a:r>
            <a:endParaRPr lang="en-US" altLang="zh-CN" sz="1600" dirty="0"/>
          </a:p>
          <a:p>
            <a:pPr marL="285750" indent="-285750">
              <a:buFont typeface="Wingdings" panose="05000000000000000000" pitchFamily="2" charset="2"/>
              <a:buChar char="l"/>
            </a:pPr>
            <a:r>
              <a:rPr lang="zh-CN" altLang="en-US" sz="1600" dirty="0">
                <a:hlinkClick r:id="rId18"/>
              </a:rPr>
              <a:t>聊聊分布式事务，再说说解决方案</a:t>
            </a:r>
            <a:endParaRPr lang="en-US" altLang="zh-CN" sz="1600" dirty="0"/>
          </a:p>
          <a:p>
            <a:pPr marL="285750" indent="-285750">
              <a:buFont typeface="Wingdings" panose="05000000000000000000" pitchFamily="2" charset="2"/>
              <a:buChar char="l"/>
            </a:pPr>
            <a:r>
              <a:rPr lang="zh-CN" altLang="en-US" sz="1600" dirty="0">
                <a:hlinkClick r:id="rId19"/>
              </a:rPr>
              <a:t>理解分布式事务</a:t>
            </a:r>
            <a:endParaRPr lang="zh-CN" altLang="en-US" sz="1600" dirty="0"/>
          </a:p>
          <a:p>
            <a:endParaRPr lang="zh-CN" altLang="en-US" dirty="0"/>
          </a:p>
        </p:txBody>
      </p:sp>
      <p:sp>
        <p:nvSpPr>
          <p:cNvPr id="8" name="矩形 7">
            <a:extLst>
              <a:ext uri="{FF2B5EF4-FFF2-40B4-BE49-F238E27FC236}">
                <a16:creationId xmlns:a16="http://schemas.microsoft.com/office/drawing/2014/main" id="{DA523E9D-3306-490C-9491-92FBDB62FFD2}"/>
              </a:ext>
            </a:extLst>
          </p:cNvPr>
          <p:cNvSpPr/>
          <p:nvPr/>
        </p:nvSpPr>
        <p:spPr>
          <a:xfrm>
            <a:off x="6277628" y="3888109"/>
            <a:ext cx="4576894" cy="2092881"/>
          </a:xfrm>
          <a:prstGeom prst="rect">
            <a:avLst/>
          </a:prstGeom>
        </p:spPr>
        <p:txBody>
          <a:bodyPr wrap="none">
            <a:spAutoFit/>
          </a:bodyPr>
          <a:lstStyle/>
          <a:p>
            <a:r>
              <a:rPr lang="zh-CN" altLang="en-US" b="1" dirty="0">
                <a:solidFill>
                  <a:srgbClr val="D67A71"/>
                </a:solidFill>
                <a:latin typeface="+mn-ea"/>
              </a:rPr>
              <a:t>分布式架构</a:t>
            </a:r>
            <a:endParaRPr lang="en-US" altLang="zh-CN" b="1" dirty="0">
              <a:solidFill>
                <a:srgbClr val="D67A71"/>
              </a:solidFill>
              <a:latin typeface="+mn-ea"/>
              <a:hlinkClick r:id="rId14">
                <a:extLst>
                  <a:ext uri="{A12FA001-AC4F-418D-AE19-62706E023703}">
                    <ahyp:hlinkClr xmlns:ahyp="http://schemas.microsoft.com/office/drawing/2018/hyperlinkcolor" val="tx"/>
                  </a:ext>
                </a:extLst>
              </a:hlinkClick>
            </a:endParaRPr>
          </a:p>
          <a:p>
            <a:pPr marL="285750" indent="-285750">
              <a:buFont typeface="Wingdings" panose="05000000000000000000" pitchFamily="2" charset="2"/>
              <a:buChar char="l"/>
            </a:pPr>
            <a:r>
              <a:rPr lang="en-US" altLang="zh-CN" sz="1600" dirty="0">
                <a:latin typeface="+mn-ea"/>
                <a:hlinkClick r:id="rId20"/>
              </a:rPr>
              <a:t>《</a:t>
            </a:r>
            <a:r>
              <a:rPr lang="zh-CN" altLang="en-US" sz="1600" dirty="0">
                <a:latin typeface="+mn-ea"/>
                <a:hlinkClick r:id="rId20"/>
              </a:rPr>
              <a:t>大型网站技术架构：核心原理与案例分析</a:t>
            </a:r>
            <a:r>
              <a:rPr lang="en-US" altLang="zh-CN" sz="1600" dirty="0">
                <a:latin typeface="+mn-ea"/>
                <a:hlinkClick r:id="rId20"/>
              </a:rPr>
              <a:t>》</a:t>
            </a:r>
            <a:endParaRPr lang="zh-CN" altLang="en-US" sz="1600" dirty="0">
              <a:latin typeface="+mn-ea"/>
            </a:endParaRPr>
          </a:p>
          <a:p>
            <a:pPr marL="285750" indent="-285750">
              <a:buFont typeface="Wingdings" panose="05000000000000000000" pitchFamily="2" charset="2"/>
              <a:buChar char="l"/>
            </a:pPr>
            <a:r>
              <a:rPr lang="en-US" altLang="zh-CN" sz="1600" dirty="0">
                <a:latin typeface="+mn-ea"/>
                <a:hlinkClick r:id="rId21"/>
              </a:rPr>
              <a:t>《</a:t>
            </a:r>
            <a:r>
              <a:rPr lang="zh-CN" altLang="en-US" sz="1600" dirty="0">
                <a:latin typeface="+mn-ea"/>
                <a:hlinkClick r:id="rId21"/>
              </a:rPr>
              <a:t>大型网站系统与 </a:t>
            </a:r>
            <a:r>
              <a:rPr lang="en-US" altLang="zh-CN" sz="1600" dirty="0">
                <a:latin typeface="+mn-ea"/>
                <a:hlinkClick r:id="rId21"/>
              </a:rPr>
              <a:t>Java </a:t>
            </a:r>
            <a:r>
              <a:rPr lang="zh-CN" altLang="en-US" sz="1600" dirty="0">
                <a:latin typeface="+mn-ea"/>
                <a:hlinkClick r:id="rId21"/>
              </a:rPr>
              <a:t>中间件实践</a:t>
            </a:r>
            <a:r>
              <a:rPr lang="en-US" altLang="zh-CN" sz="1600" dirty="0">
                <a:latin typeface="+mn-ea"/>
                <a:hlinkClick r:id="rId21"/>
              </a:rPr>
              <a:t>》</a:t>
            </a:r>
            <a:endParaRPr lang="en-US" altLang="zh-CN" sz="1600" dirty="0">
              <a:latin typeface="+mn-ea"/>
            </a:endParaRPr>
          </a:p>
          <a:p>
            <a:pPr marL="285750" indent="-285750">
              <a:buFont typeface="Wingdings" panose="05000000000000000000" pitchFamily="2" charset="2"/>
              <a:buChar char="l"/>
            </a:pPr>
            <a:r>
              <a:rPr lang="en-US" altLang="zh-CN" sz="1600" dirty="0">
                <a:latin typeface="+mn-ea"/>
                <a:hlinkClick r:id="rId22"/>
              </a:rPr>
              <a:t>system-design-primer</a:t>
            </a:r>
            <a:endParaRPr lang="en-US" altLang="zh-CN" sz="1600" dirty="0">
              <a:latin typeface="+mn-ea"/>
            </a:endParaRPr>
          </a:p>
          <a:p>
            <a:pPr marL="285750" indent="-285750">
              <a:buFont typeface="Wingdings" panose="05000000000000000000" pitchFamily="2" charset="2"/>
              <a:buChar char="l"/>
            </a:pPr>
            <a:r>
              <a:rPr lang="zh-CN" altLang="en-US" sz="1600" dirty="0">
                <a:latin typeface="+mn-ea"/>
                <a:hlinkClick r:id="rId23"/>
              </a:rPr>
              <a:t>从 </a:t>
            </a:r>
            <a:r>
              <a:rPr lang="en-US" altLang="zh-CN" sz="1600" dirty="0">
                <a:latin typeface="+mn-ea"/>
                <a:hlinkClick r:id="rId23"/>
              </a:rPr>
              <a:t>0 </a:t>
            </a:r>
            <a:r>
              <a:rPr lang="zh-CN" altLang="en-US" sz="1600" dirty="0">
                <a:latin typeface="+mn-ea"/>
                <a:hlinkClick r:id="rId23"/>
              </a:rPr>
              <a:t>开始学架构</a:t>
            </a:r>
            <a:endParaRPr lang="en-US" altLang="zh-CN" sz="1600" dirty="0">
              <a:latin typeface="+mn-ea"/>
            </a:endParaRPr>
          </a:p>
          <a:p>
            <a:pPr marL="285750" indent="-285750">
              <a:buFont typeface="Wingdings" panose="05000000000000000000" pitchFamily="2" charset="2"/>
              <a:buChar char="l"/>
            </a:pPr>
            <a:r>
              <a:rPr lang="zh-CN" altLang="en-US" sz="1600" dirty="0">
                <a:latin typeface="+mn-ea"/>
                <a:hlinkClick r:id="rId24"/>
              </a:rPr>
              <a:t>从 </a:t>
            </a:r>
            <a:r>
              <a:rPr lang="en-US" altLang="zh-CN" sz="1600" dirty="0">
                <a:latin typeface="+mn-ea"/>
                <a:hlinkClick r:id="rId24"/>
              </a:rPr>
              <a:t>0 </a:t>
            </a:r>
            <a:r>
              <a:rPr lang="zh-CN" altLang="en-US" sz="1600" dirty="0">
                <a:latin typeface="+mn-ea"/>
                <a:hlinkClick r:id="rId24"/>
              </a:rPr>
              <a:t>开始学微服务</a:t>
            </a:r>
            <a:endParaRPr lang="en-US" altLang="zh-CN" sz="1600" dirty="0">
              <a:latin typeface="+mn-ea"/>
            </a:endParaRPr>
          </a:p>
          <a:p>
            <a:pPr marL="285750" indent="-285750">
              <a:buFont typeface="Wingdings" panose="05000000000000000000" pitchFamily="2" charset="2"/>
              <a:buChar char="l"/>
            </a:pPr>
            <a:r>
              <a:rPr lang="en-US" altLang="zh-CN" sz="1600" dirty="0">
                <a:latin typeface="+mn-ea"/>
                <a:hlinkClick r:id="rId25"/>
              </a:rPr>
              <a:t>RPC </a:t>
            </a:r>
            <a:r>
              <a:rPr lang="zh-CN" altLang="en-US" sz="1600" dirty="0">
                <a:latin typeface="+mn-ea"/>
                <a:hlinkClick r:id="rId25"/>
              </a:rPr>
              <a:t>实战与核心原理</a:t>
            </a:r>
            <a:endParaRPr lang="en-US" altLang="zh-CN" sz="1600" dirty="0">
              <a:latin typeface="+mn-ea"/>
            </a:endParaRPr>
          </a:p>
          <a:p>
            <a:pPr marL="285750" indent="-285750">
              <a:buFont typeface="Wingdings" panose="05000000000000000000" pitchFamily="2" charset="2"/>
              <a:buChar char="l"/>
            </a:pPr>
            <a:r>
              <a:rPr lang="zh-CN" altLang="en-US" sz="1600" dirty="0">
                <a:latin typeface="+mn-ea"/>
                <a:hlinkClick r:id="rId26"/>
              </a:rPr>
              <a:t>微服务架构核心 </a:t>
            </a:r>
            <a:r>
              <a:rPr lang="en-US" altLang="zh-CN" sz="1600" dirty="0">
                <a:latin typeface="+mn-ea"/>
                <a:hlinkClick r:id="rId26"/>
              </a:rPr>
              <a:t>20 </a:t>
            </a:r>
            <a:r>
              <a:rPr lang="zh-CN" altLang="en-US" sz="1600" dirty="0">
                <a:latin typeface="+mn-ea"/>
                <a:hlinkClick r:id="rId26"/>
              </a:rPr>
              <a:t>讲</a:t>
            </a:r>
            <a:endParaRPr lang="en-US" altLang="zh-CN" sz="1600" dirty="0">
              <a:latin typeface="+mn-ea"/>
            </a:endParaRPr>
          </a:p>
        </p:txBody>
      </p:sp>
    </p:spTree>
    <p:extLst>
      <p:ext uri="{BB962C8B-B14F-4D97-AF65-F5344CB8AC3E}">
        <p14:creationId xmlns:p14="http://schemas.microsoft.com/office/powerpoint/2010/main" val="1106472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44D9AB-8F0C-46C2-8E8C-253912D72B14}"/>
              </a:ext>
            </a:extLst>
          </p:cNvPr>
          <p:cNvSpPr txBox="1"/>
          <p:nvPr/>
        </p:nvSpPr>
        <p:spPr>
          <a:xfrm>
            <a:off x="3726791" y="3198167"/>
            <a:ext cx="271229"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cs typeface="+mn-ea"/>
                <a:sym typeface="+mn-lt"/>
              </a:rPr>
              <a:t>.</a:t>
            </a:r>
            <a:endParaRPr lang="zh-CN" altLang="en-US" dirty="0">
              <a:cs typeface="+mn-ea"/>
              <a:sym typeface="+mn-lt"/>
            </a:endParaRPr>
          </a:p>
        </p:txBody>
      </p:sp>
      <p:sp>
        <p:nvSpPr>
          <p:cNvPr id="3" name="文本框 2">
            <a:extLst>
              <a:ext uri="{FF2B5EF4-FFF2-40B4-BE49-F238E27FC236}">
                <a16:creationId xmlns:a16="http://schemas.microsoft.com/office/drawing/2014/main" id="{B8A23D7C-6294-48A8-9073-1126B926B7BB}"/>
              </a:ext>
            </a:extLst>
          </p:cNvPr>
          <p:cNvSpPr txBox="1"/>
          <p:nvPr/>
        </p:nvSpPr>
        <p:spPr>
          <a:xfrm>
            <a:off x="3793463" y="3198167"/>
            <a:ext cx="271229"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cs typeface="+mn-ea"/>
                <a:sym typeface="+mn-lt"/>
              </a:rPr>
              <a:t>.</a:t>
            </a:r>
            <a:endParaRPr lang="zh-CN" altLang="en-US" dirty="0">
              <a:cs typeface="+mn-ea"/>
              <a:sym typeface="+mn-lt"/>
            </a:endParaRPr>
          </a:p>
        </p:txBody>
      </p:sp>
      <p:sp>
        <p:nvSpPr>
          <p:cNvPr id="4" name="文本框 3">
            <a:extLst>
              <a:ext uri="{FF2B5EF4-FFF2-40B4-BE49-F238E27FC236}">
                <a16:creationId xmlns:a16="http://schemas.microsoft.com/office/drawing/2014/main" id="{DA553692-393C-4C26-A6B3-9A54F7F6CB1A}"/>
              </a:ext>
            </a:extLst>
          </p:cNvPr>
          <p:cNvSpPr txBox="1"/>
          <p:nvPr/>
        </p:nvSpPr>
        <p:spPr>
          <a:xfrm>
            <a:off x="3872046" y="3198167"/>
            <a:ext cx="271229"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cs typeface="+mn-ea"/>
                <a:sym typeface="+mn-lt"/>
              </a:rPr>
              <a:t>.</a:t>
            </a:r>
            <a:endParaRPr lang="zh-CN" altLang="en-US" dirty="0">
              <a:cs typeface="+mn-ea"/>
              <a:sym typeface="+mn-lt"/>
            </a:endParaRPr>
          </a:p>
        </p:txBody>
      </p:sp>
      <p:sp>
        <p:nvSpPr>
          <p:cNvPr id="5" name="椭圆 4">
            <a:extLst>
              <a:ext uri="{FF2B5EF4-FFF2-40B4-BE49-F238E27FC236}">
                <a16:creationId xmlns:a16="http://schemas.microsoft.com/office/drawing/2014/main" id="{6BE1158F-94EA-4943-8D46-8BF9354F0335}"/>
              </a:ext>
            </a:extLst>
          </p:cNvPr>
          <p:cNvSpPr/>
          <p:nvPr/>
        </p:nvSpPr>
        <p:spPr>
          <a:xfrm>
            <a:off x="-153162" y="2188750"/>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a:extLst>
              <a:ext uri="{FF2B5EF4-FFF2-40B4-BE49-F238E27FC236}">
                <a16:creationId xmlns:a16="http://schemas.microsoft.com/office/drawing/2014/main" id="{EAAA7044-9076-4457-8B85-3D800B81A499}"/>
              </a:ext>
            </a:extLst>
          </p:cNvPr>
          <p:cNvSpPr/>
          <p:nvPr/>
        </p:nvSpPr>
        <p:spPr>
          <a:xfrm>
            <a:off x="-284226" y="251488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a:extLst>
              <a:ext uri="{FF2B5EF4-FFF2-40B4-BE49-F238E27FC236}">
                <a16:creationId xmlns:a16="http://schemas.microsoft.com/office/drawing/2014/main" id="{CB75486A-EBC8-45DA-8A84-1F24C9926EF2}"/>
              </a:ext>
            </a:extLst>
          </p:cNvPr>
          <p:cNvSpPr/>
          <p:nvPr/>
        </p:nvSpPr>
        <p:spPr>
          <a:xfrm>
            <a:off x="-195326" y="265141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a:extLst>
              <a:ext uri="{FF2B5EF4-FFF2-40B4-BE49-F238E27FC236}">
                <a16:creationId xmlns:a16="http://schemas.microsoft.com/office/drawing/2014/main" id="{6C89B4FB-8D7A-42B2-8D99-03220A6D52AC}"/>
              </a:ext>
            </a:extLst>
          </p:cNvPr>
          <p:cNvSpPr/>
          <p:nvPr/>
        </p:nvSpPr>
        <p:spPr>
          <a:xfrm>
            <a:off x="-210321" y="182203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a:extLst>
              <a:ext uri="{FF2B5EF4-FFF2-40B4-BE49-F238E27FC236}">
                <a16:creationId xmlns:a16="http://schemas.microsoft.com/office/drawing/2014/main" id="{731B0A80-6ADF-4C17-B1EE-82B00A1D3681}"/>
              </a:ext>
            </a:extLst>
          </p:cNvPr>
          <p:cNvSpPr/>
          <p:nvPr/>
        </p:nvSpPr>
        <p:spPr>
          <a:xfrm>
            <a:off x="-419871" y="207920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a:extLst>
              <a:ext uri="{FF2B5EF4-FFF2-40B4-BE49-F238E27FC236}">
                <a16:creationId xmlns:a16="http://schemas.microsoft.com/office/drawing/2014/main" id="{A72561E1-C612-4E75-9277-E8602A17750F}"/>
              </a:ext>
            </a:extLst>
          </p:cNvPr>
          <p:cNvSpPr/>
          <p:nvPr/>
        </p:nvSpPr>
        <p:spPr>
          <a:xfrm>
            <a:off x="-281051" y="297526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a:extLst>
              <a:ext uri="{FF2B5EF4-FFF2-40B4-BE49-F238E27FC236}">
                <a16:creationId xmlns:a16="http://schemas.microsoft.com/office/drawing/2014/main" id="{00596609-E74A-4550-B2EC-452745A115BA}"/>
              </a:ext>
            </a:extLst>
          </p:cNvPr>
          <p:cNvSpPr/>
          <p:nvPr/>
        </p:nvSpPr>
        <p:spPr>
          <a:xfrm>
            <a:off x="-408051" y="266728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a:extLst>
              <a:ext uri="{FF2B5EF4-FFF2-40B4-BE49-F238E27FC236}">
                <a16:creationId xmlns:a16="http://schemas.microsoft.com/office/drawing/2014/main" id="{EF2E986C-8318-4FD7-970D-D4F9C84AB6A1}"/>
              </a:ext>
            </a:extLst>
          </p:cNvPr>
          <p:cNvSpPr/>
          <p:nvPr/>
        </p:nvSpPr>
        <p:spPr>
          <a:xfrm>
            <a:off x="-338201" y="286413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a:extLst>
              <a:ext uri="{FF2B5EF4-FFF2-40B4-BE49-F238E27FC236}">
                <a16:creationId xmlns:a16="http://schemas.microsoft.com/office/drawing/2014/main" id="{F25C5E52-5DEB-461E-B0E7-6A02692F308B}"/>
              </a:ext>
            </a:extLst>
          </p:cNvPr>
          <p:cNvSpPr/>
          <p:nvPr/>
        </p:nvSpPr>
        <p:spPr>
          <a:xfrm>
            <a:off x="-153162" y="2188750"/>
            <a:ext cx="72000" cy="72000"/>
          </a:xfrm>
          <a:prstGeom prst="ellipse">
            <a:avLst/>
          </a:prstGeom>
          <a:solidFill>
            <a:schemeClr val="tx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a:extLst>
              <a:ext uri="{FF2B5EF4-FFF2-40B4-BE49-F238E27FC236}">
                <a16:creationId xmlns:a16="http://schemas.microsoft.com/office/drawing/2014/main" id="{9A36AC6E-A5DE-4BA9-9004-B239CC85C1F6}"/>
              </a:ext>
            </a:extLst>
          </p:cNvPr>
          <p:cNvSpPr/>
          <p:nvPr/>
        </p:nvSpPr>
        <p:spPr>
          <a:xfrm>
            <a:off x="-446151" y="3133444"/>
            <a:ext cx="72000" cy="72000"/>
          </a:xfrm>
          <a:prstGeom prst="ellipse">
            <a:avLst/>
          </a:prstGeom>
          <a:solidFill>
            <a:schemeClr val="tx1"/>
          </a:solidFill>
          <a:ln>
            <a:noFill/>
          </a:ln>
          <a:effectLst>
            <a:glow rad="254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a:extLst>
              <a:ext uri="{FF2B5EF4-FFF2-40B4-BE49-F238E27FC236}">
                <a16:creationId xmlns:a16="http://schemas.microsoft.com/office/drawing/2014/main" id="{5C5D2D7A-F391-4DB1-B16D-C168450A34B3}"/>
              </a:ext>
            </a:extLst>
          </p:cNvPr>
          <p:cNvSpPr/>
          <p:nvPr/>
        </p:nvSpPr>
        <p:spPr>
          <a:xfrm>
            <a:off x="-300101" y="181321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a:extLst>
              <a:ext uri="{FF2B5EF4-FFF2-40B4-BE49-F238E27FC236}">
                <a16:creationId xmlns:a16="http://schemas.microsoft.com/office/drawing/2014/main" id="{3B7165B1-61EC-472F-B9F1-94F7B5EDEEFE}"/>
              </a:ext>
            </a:extLst>
          </p:cNvPr>
          <p:cNvSpPr/>
          <p:nvPr/>
        </p:nvSpPr>
        <p:spPr>
          <a:xfrm>
            <a:off x="-281759" y="1880625"/>
            <a:ext cx="144000" cy="144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a:extLst>
              <a:ext uri="{FF2B5EF4-FFF2-40B4-BE49-F238E27FC236}">
                <a16:creationId xmlns:a16="http://schemas.microsoft.com/office/drawing/2014/main" id="{5F35D353-98E3-4DA0-AA47-8FF781CE58FB}"/>
              </a:ext>
            </a:extLst>
          </p:cNvPr>
          <p:cNvSpPr/>
          <p:nvPr/>
        </p:nvSpPr>
        <p:spPr>
          <a:xfrm>
            <a:off x="-530996" y="2653881"/>
            <a:ext cx="126000" cy="126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a:extLst>
              <a:ext uri="{FF2B5EF4-FFF2-40B4-BE49-F238E27FC236}">
                <a16:creationId xmlns:a16="http://schemas.microsoft.com/office/drawing/2014/main" id="{2EC20628-6C61-44F9-B7A9-488F9AD9F198}"/>
              </a:ext>
            </a:extLst>
          </p:cNvPr>
          <p:cNvSpPr/>
          <p:nvPr/>
        </p:nvSpPr>
        <p:spPr>
          <a:xfrm>
            <a:off x="-231045" y="3189574"/>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a:extLst>
              <a:ext uri="{FF2B5EF4-FFF2-40B4-BE49-F238E27FC236}">
                <a16:creationId xmlns:a16="http://schemas.microsoft.com/office/drawing/2014/main" id="{3E20576B-705A-4622-A9E6-44B825F42AA5}"/>
              </a:ext>
            </a:extLst>
          </p:cNvPr>
          <p:cNvSpPr/>
          <p:nvPr/>
        </p:nvSpPr>
        <p:spPr>
          <a:xfrm>
            <a:off x="-174689" y="2507742"/>
            <a:ext cx="43200" cy="43200"/>
          </a:xfrm>
          <a:prstGeom prst="ellipse">
            <a:avLst/>
          </a:prstGeom>
          <a:solidFill>
            <a:schemeClr val="tx1"/>
          </a:solidFill>
          <a:ln>
            <a:noFill/>
          </a:ln>
          <a:effectLst>
            <a:glow rad="127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椭圆 19">
            <a:extLst>
              <a:ext uri="{FF2B5EF4-FFF2-40B4-BE49-F238E27FC236}">
                <a16:creationId xmlns:a16="http://schemas.microsoft.com/office/drawing/2014/main" id="{1A5D4BC6-5218-4149-A520-BAD6A3B78FC3}"/>
              </a:ext>
            </a:extLst>
          </p:cNvPr>
          <p:cNvSpPr/>
          <p:nvPr/>
        </p:nvSpPr>
        <p:spPr>
          <a:xfrm>
            <a:off x="-285813" y="2999868"/>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a:extLst>
              <a:ext uri="{FF2B5EF4-FFF2-40B4-BE49-F238E27FC236}">
                <a16:creationId xmlns:a16="http://schemas.microsoft.com/office/drawing/2014/main" id="{C9D30914-FD85-43C4-A92F-D1A7ABB8ED70}"/>
              </a:ext>
            </a:extLst>
          </p:cNvPr>
          <p:cNvSpPr/>
          <p:nvPr/>
        </p:nvSpPr>
        <p:spPr>
          <a:xfrm>
            <a:off x="10076325" y="2310130"/>
            <a:ext cx="72000" cy="72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椭圆 21">
            <a:extLst>
              <a:ext uri="{FF2B5EF4-FFF2-40B4-BE49-F238E27FC236}">
                <a16:creationId xmlns:a16="http://schemas.microsoft.com/office/drawing/2014/main" id="{42ECEA92-A4D3-4B13-8ED3-6EFC44C14E36}"/>
              </a:ext>
            </a:extLst>
          </p:cNvPr>
          <p:cNvSpPr/>
          <p:nvPr/>
        </p:nvSpPr>
        <p:spPr>
          <a:xfrm>
            <a:off x="10066499" y="1762190"/>
            <a:ext cx="50400" cy="50400"/>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椭圆 22">
            <a:extLst>
              <a:ext uri="{FF2B5EF4-FFF2-40B4-BE49-F238E27FC236}">
                <a16:creationId xmlns:a16="http://schemas.microsoft.com/office/drawing/2014/main" id="{99CD65BD-CCFC-4849-86CE-E9D162CBB323}"/>
              </a:ext>
            </a:extLst>
          </p:cNvPr>
          <p:cNvSpPr/>
          <p:nvPr/>
        </p:nvSpPr>
        <p:spPr>
          <a:xfrm>
            <a:off x="10164016" y="2397968"/>
            <a:ext cx="108000" cy="108000"/>
          </a:xfrm>
          <a:prstGeom prst="ellipse">
            <a:avLst/>
          </a:prstGeom>
          <a:solidFill>
            <a:schemeClr val="tx1">
              <a:lumMod val="85000"/>
              <a:lumOff val="1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23">
            <a:extLst>
              <a:ext uri="{FF2B5EF4-FFF2-40B4-BE49-F238E27FC236}">
                <a16:creationId xmlns:a16="http://schemas.microsoft.com/office/drawing/2014/main" id="{2078AB91-6743-4A1A-8CCD-0A7CDE035825}"/>
              </a:ext>
            </a:extLst>
          </p:cNvPr>
          <p:cNvSpPr/>
          <p:nvPr/>
        </p:nvSpPr>
        <p:spPr>
          <a:xfrm>
            <a:off x="765637" y="2073923"/>
            <a:ext cx="180000" cy="180000"/>
          </a:xfrm>
          <a:prstGeom prst="ellipse">
            <a:avLst/>
          </a:prstGeom>
          <a:solidFill>
            <a:schemeClr val="tx1">
              <a:lumMod val="85000"/>
              <a:lumOff val="15000"/>
              <a:alpha val="9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a:extLst>
              <a:ext uri="{FF2B5EF4-FFF2-40B4-BE49-F238E27FC236}">
                <a16:creationId xmlns:a16="http://schemas.microsoft.com/office/drawing/2014/main" id="{FDECB641-1757-4598-B227-5FED030F704B}"/>
              </a:ext>
            </a:extLst>
          </p:cNvPr>
          <p:cNvSpPr/>
          <p:nvPr/>
        </p:nvSpPr>
        <p:spPr>
          <a:xfrm>
            <a:off x="9986735" y="2164703"/>
            <a:ext cx="144000" cy="144000"/>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a:extLst>
              <a:ext uri="{FF2B5EF4-FFF2-40B4-BE49-F238E27FC236}">
                <a16:creationId xmlns:a16="http://schemas.microsoft.com/office/drawing/2014/main" id="{9FD2F61F-327E-4BFA-A9EF-63ADA5049E47}"/>
              </a:ext>
            </a:extLst>
          </p:cNvPr>
          <p:cNvSpPr/>
          <p:nvPr/>
        </p:nvSpPr>
        <p:spPr>
          <a:xfrm>
            <a:off x="10145355" y="3013789"/>
            <a:ext cx="108000" cy="108000"/>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椭圆 26">
            <a:extLst>
              <a:ext uri="{FF2B5EF4-FFF2-40B4-BE49-F238E27FC236}">
                <a16:creationId xmlns:a16="http://schemas.microsoft.com/office/drawing/2014/main" id="{D1CB6111-8D54-4E37-A6C2-4D3685FC626B}"/>
              </a:ext>
            </a:extLst>
          </p:cNvPr>
          <p:cNvSpPr/>
          <p:nvPr/>
        </p:nvSpPr>
        <p:spPr>
          <a:xfrm>
            <a:off x="10061380" y="4124131"/>
            <a:ext cx="72000" cy="72000"/>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a:extLst>
              <a:ext uri="{FF2B5EF4-FFF2-40B4-BE49-F238E27FC236}">
                <a16:creationId xmlns:a16="http://schemas.microsoft.com/office/drawing/2014/main" id="{75A75089-A340-4624-8927-027B6B24BA27}"/>
              </a:ext>
            </a:extLst>
          </p:cNvPr>
          <p:cNvSpPr/>
          <p:nvPr/>
        </p:nvSpPr>
        <p:spPr>
          <a:xfrm>
            <a:off x="11349005" y="4534678"/>
            <a:ext cx="72000" cy="72000"/>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a:extLst>
              <a:ext uri="{FF2B5EF4-FFF2-40B4-BE49-F238E27FC236}">
                <a16:creationId xmlns:a16="http://schemas.microsoft.com/office/drawing/2014/main" id="{0CD27EE8-D69E-43C9-A2D9-27E937E75776}"/>
              </a:ext>
            </a:extLst>
          </p:cNvPr>
          <p:cNvSpPr/>
          <p:nvPr/>
        </p:nvSpPr>
        <p:spPr>
          <a:xfrm>
            <a:off x="2839865" y="1266190"/>
            <a:ext cx="162000" cy="162000"/>
          </a:xfrm>
          <a:prstGeom prst="ellipse">
            <a:avLst/>
          </a:prstGeom>
          <a:solidFill>
            <a:schemeClr val="tx1">
              <a:lumMod val="85000"/>
              <a:lumOff val="15000"/>
              <a:alpha val="79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a:extLst>
              <a:ext uri="{FF2B5EF4-FFF2-40B4-BE49-F238E27FC236}">
                <a16:creationId xmlns:a16="http://schemas.microsoft.com/office/drawing/2014/main" id="{25162DA2-1B8A-431D-9FBC-FAFD93BD283F}"/>
              </a:ext>
            </a:extLst>
          </p:cNvPr>
          <p:cNvSpPr/>
          <p:nvPr/>
        </p:nvSpPr>
        <p:spPr>
          <a:xfrm>
            <a:off x="2864368" y="1072087"/>
            <a:ext cx="180000" cy="180000"/>
          </a:xfrm>
          <a:prstGeom prst="ellipse">
            <a:avLst/>
          </a:prstGeom>
          <a:solidFill>
            <a:schemeClr val="tx1">
              <a:lumMod val="85000"/>
              <a:lumOff val="15000"/>
              <a:alpha val="27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a:extLst>
              <a:ext uri="{FF2B5EF4-FFF2-40B4-BE49-F238E27FC236}">
                <a16:creationId xmlns:a16="http://schemas.microsoft.com/office/drawing/2014/main" id="{902E7A1A-121D-425E-80BC-30EA466A3CB7}"/>
              </a:ext>
            </a:extLst>
          </p:cNvPr>
          <p:cNvSpPr/>
          <p:nvPr/>
        </p:nvSpPr>
        <p:spPr>
          <a:xfrm>
            <a:off x="2619633" y="930340"/>
            <a:ext cx="144000" cy="144000"/>
          </a:xfrm>
          <a:prstGeom prst="ellipse">
            <a:avLst/>
          </a:prstGeom>
          <a:solidFill>
            <a:schemeClr val="tx1">
              <a:lumMod val="85000"/>
              <a:lumOff val="15000"/>
              <a:alpha val="28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a:extLst>
              <a:ext uri="{FF2B5EF4-FFF2-40B4-BE49-F238E27FC236}">
                <a16:creationId xmlns:a16="http://schemas.microsoft.com/office/drawing/2014/main" id="{60184CB0-F79A-4BBC-8F8B-378138C458A3}"/>
              </a:ext>
            </a:extLst>
          </p:cNvPr>
          <p:cNvSpPr/>
          <p:nvPr/>
        </p:nvSpPr>
        <p:spPr>
          <a:xfrm>
            <a:off x="637462" y="3804870"/>
            <a:ext cx="126000" cy="126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a:extLst>
              <a:ext uri="{FF2B5EF4-FFF2-40B4-BE49-F238E27FC236}">
                <a16:creationId xmlns:a16="http://schemas.microsoft.com/office/drawing/2014/main" id="{EA9A17F3-7C82-4DD8-9881-3B33D212ABCF}"/>
              </a:ext>
            </a:extLst>
          </p:cNvPr>
          <p:cNvSpPr/>
          <p:nvPr/>
        </p:nvSpPr>
        <p:spPr>
          <a:xfrm>
            <a:off x="4695335" y="3152040"/>
            <a:ext cx="216000" cy="216000"/>
          </a:xfrm>
          <a:prstGeom prst="ellipse">
            <a:avLst/>
          </a:prstGeom>
          <a:solidFill>
            <a:schemeClr val="tx1">
              <a:lumMod val="85000"/>
              <a:lumOff val="15000"/>
              <a:alpha val="5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a:extLst>
              <a:ext uri="{FF2B5EF4-FFF2-40B4-BE49-F238E27FC236}">
                <a16:creationId xmlns:a16="http://schemas.microsoft.com/office/drawing/2014/main" id="{D310FB96-DA1C-4B4B-9ABA-73C7006C2859}"/>
              </a:ext>
            </a:extLst>
          </p:cNvPr>
          <p:cNvSpPr/>
          <p:nvPr/>
        </p:nvSpPr>
        <p:spPr>
          <a:xfrm>
            <a:off x="1063248" y="643399"/>
            <a:ext cx="144000" cy="144000"/>
          </a:xfrm>
          <a:prstGeom prst="ellipse">
            <a:avLst/>
          </a:prstGeom>
          <a:solidFill>
            <a:schemeClr val="tx1">
              <a:lumMod val="85000"/>
              <a:lumOff val="15000"/>
              <a:alpha val="4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椭圆 34">
            <a:extLst>
              <a:ext uri="{FF2B5EF4-FFF2-40B4-BE49-F238E27FC236}">
                <a16:creationId xmlns:a16="http://schemas.microsoft.com/office/drawing/2014/main" id="{5CFE5C1A-1726-41FD-939D-9A9EFC69ECF0}"/>
              </a:ext>
            </a:extLst>
          </p:cNvPr>
          <p:cNvSpPr/>
          <p:nvPr/>
        </p:nvSpPr>
        <p:spPr>
          <a:xfrm>
            <a:off x="2266173" y="501781"/>
            <a:ext cx="108000" cy="108000"/>
          </a:xfrm>
          <a:prstGeom prst="ellipse">
            <a:avLst/>
          </a:prstGeom>
          <a:solidFill>
            <a:schemeClr val="tx1">
              <a:lumMod val="85000"/>
              <a:lumOff val="15000"/>
              <a:alpha val="66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椭圆 35">
            <a:extLst>
              <a:ext uri="{FF2B5EF4-FFF2-40B4-BE49-F238E27FC236}">
                <a16:creationId xmlns:a16="http://schemas.microsoft.com/office/drawing/2014/main" id="{F030DBDF-8C8C-4CA8-89D4-D881E217DABB}"/>
              </a:ext>
            </a:extLst>
          </p:cNvPr>
          <p:cNvSpPr/>
          <p:nvPr/>
        </p:nvSpPr>
        <p:spPr>
          <a:xfrm>
            <a:off x="3438719" y="4283841"/>
            <a:ext cx="108000" cy="108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椭圆 36">
            <a:extLst>
              <a:ext uri="{FF2B5EF4-FFF2-40B4-BE49-F238E27FC236}">
                <a16:creationId xmlns:a16="http://schemas.microsoft.com/office/drawing/2014/main" id="{5211E9A4-4611-474E-AAE7-32163ABF7011}"/>
              </a:ext>
            </a:extLst>
          </p:cNvPr>
          <p:cNvSpPr/>
          <p:nvPr/>
        </p:nvSpPr>
        <p:spPr>
          <a:xfrm>
            <a:off x="10229694" y="2044130"/>
            <a:ext cx="43200" cy="43200"/>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a:extLst>
              <a:ext uri="{FF2B5EF4-FFF2-40B4-BE49-F238E27FC236}">
                <a16:creationId xmlns:a16="http://schemas.microsoft.com/office/drawing/2014/main" id="{B91E99D0-19EC-4F64-9ABC-4AAFFDF4AA3B}"/>
              </a:ext>
            </a:extLst>
          </p:cNvPr>
          <p:cNvSpPr/>
          <p:nvPr/>
        </p:nvSpPr>
        <p:spPr>
          <a:xfrm>
            <a:off x="2210253" y="2998561"/>
            <a:ext cx="730250" cy="730250"/>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椭圆 38">
            <a:extLst>
              <a:ext uri="{FF2B5EF4-FFF2-40B4-BE49-F238E27FC236}">
                <a16:creationId xmlns:a16="http://schemas.microsoft.com/office/drawing/2014/main" id="{B9C42576-27C3-43C5-BB3C-2E93F5E9CB37}"/>
              </a:ext>
            </a:extLst>
          </p:cNvPr>
          <p:cNvSpPr/>
          <p:nvPr/>
        </p:nvSpPr>
        <p:spPr>
          <a:xfrm>
            <a:off x="221083" y="4851400"/>
            <a:ext cx="2006600" cy="2006600"/>
          </a:xfrm>
          <a:prstGeom prst="ellipse">
            <a:avLst/>
          </a:prstGeom>
          <a:solidFill>
            <a:schemeClr val="bg1">
              <a:lumMod val="65000"/>
              <a:alpha val="87000"/>
            </a:schemeClr>
          </a:soli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椭圆 39">
            <a:extLst>
              <a:ext uri="{FF2B5EF4-FFF2-40B4-BE49-F238E27FC236}">
                <a16:creationId xmlns:a16="http://schemas.microsoft.com/office/drawing/2014/main" id="{96A20B27-73F4-4899-B45B-67FBD2933A3C}"/>
              </a:ext>
            </a:extLst>
          </p:cNvPr>
          <p:cNvSpPr/>
          <p:nvPr/>
        </p:nvSpPr>
        <p:spPr>
          <a:xfrm>
            <a:off x="9083675" y="224064"/>
            <a:ext cx="939800" cy="939800"/>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椭圆 40">
            <a:extLst>
              <a:ext uri="{FF2B5EF4-FFF2-40B4-BE49-F238E27FC236}">
                <a16:creationId xmlns:a16="http://schemas.microsoft.com/office/drawing/2014/main" id="{738C1BCF-93F6-467C-A8D0-12DB8B74475B}"/>
              </a:ext>
            </a:extLst>
          </p:cNvPr>
          <p:cNvSpPr/>
          <p:nvPr/>
        </p:nvSpPr>
        <p:spPr>
          <a:xfrm>
            <a:off x="10167906" y="4233636"/>
            <a:ext cx="939800" cy="939800"/>
          </a:xfrm>
          <a:prstGeom prst="ellipse">
            <a:avLst/>
          </a:prstGeom>
          <a:solidFill>
            <a:srgbClr val="999999"/>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a:extLst>
              <a:ext uri="{FF2B5EF4-FFF2-40B4-BE49-F238E27FC236}">
                <a16:creationId xmlns:a16="http://schemas.microsoft.com/office/drawing/2014/main" id="{D20F784D-AEFC-4B39-8A37-C97F8CA5B9F1}"/>
              </a:ext>
            </a:extLst>
          </p:cNvPr>
          <p:cNvSpPr/>
          <p:nvPr/>
        </p:nvSpPr>
        <p:spPr>
          <a:xfrm>
            <a:off x="1186958" y="2041641"/>
            <a:ext cx="1107440" cy="1107440"/>
          </a:xfrm>
          <a:prstGeom prst="ellipse">
            <a:avLst/>
          </a:prstGeom>
          <a:solidFill>
            <a:schemeClr val="bg1">
              <a:lumMod val="65000"/>
              <a:alpha val="73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文本框 42" descr="e7d195523061f1c011414db08df74492ac20befa3fb15586EED641F7DA837B3633596E05B8AE62E50B5E5456BD3C648DCE2D234CC482E88EB223CB95B207F69907A09C8021443F850886F0462B4D95DAE7E52E05A390C4CE625F38A433E56E1506C378848893C4809CC188E12B64E27FF9994B107CB3C3C2C94CAA84DC1D73C7FCCF51DAA75E7A6B">
            <a:extLst>
              <a:ext uri="{FF2B5EF4-FFF2-40B4-BE49-F238E27FC236}">
                <a16:creationId xmlns:a16="http://schemas.microsoft.com/office/drawing/2014/main" id="{E10D487B-5B88-44B9-BE22-40D24BF91D43}"/>
              </a:ext>
            </a:extLst>
          </p:cNvPr>
          <p:cNvSpPr txBox="1"/>
          <p:nvPr/>
        </p:nvSpPr>
        <p:spPr>
          <a:xfrm>
            <a:off x="3426039" y="2637414"/>
            <a:ext cx="5339923" cy="1107996"/>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zh-CN" altLang="en-US" sz="6600" dirty="0">
                <a:cs typeface="+mn-ea"/>
                <a:sym typeface="+mn-lt"/>
              </a:rPr>
              <a:t>感谢您的聆听</a:t>
            </a:r>
          </a:p>
        </p:txBody>
      </p:sp>
      <p:sp>
        <p:nvSpPr>
          <p:cNvPr id="44" name="矩形 43">
            <a:extLst>
              <a:ext uri="{FF2B5EF4-FFF2-40B4-BE49-F238E27FC236}">
                <a16:creationId xmlns:a16="http://schemas.microsoft.com/office/drawing/2014/main" id="{56A62D3B-5CA8-42DE-8BB4-11E7ADB36984}"/>
              </a:ext>
            </a:extLst>
          </p:cNvPr>
          <p:cNvSpPr/>
          <p:nvPr/>
        </p:nvSpPr>
        <p:spPr>
          <a:xfrm>
            <a:off x="3810148" y="5171203"/>
            <a:ext cx="4362092" cy="400110"/>
          </a:xfrm>
          <a:prstGeom prst="rect">
            <a:avLst/>
          </a:prstGeom>
        </p:spPr>
        <p:txBody>
          <a:bodyPr wrap="none">
            <a:spAutoFit/>
          </a:bodyPr>
          <a:lstStyle/>
          <a:p>
            <a:pPr algn="ctr"/>
            <a:r>
              <a:rPr lang="zh-CN" altLang="en-US" sz="2000" dirty="0">
                <a:cs typeface="+mn-ea"/>
                <a:sym typeface="+mn-lt"/>
              </a:rPr>
              <a:t>汇报人：张鹏</a:t>
            </a:r>
            <a:r>
              <a:rPr lang="en-US" altLang="zh-CN" sz="2000" dirty="0">
                <a:cs typeface="+mn-ea"/>
                <a:sym typeface="+mn-lt"/>
              </a:rPr>
              <a:t>      </a:t>
            </a:r>
            <a:r>
              <a:rPr lang="zh-CN" altLang="en-US" sz="2000" dirty="0">
                <a:cs typeface="+mn-ea"/>
                <a:sym typeface="+mn-lt"/>
              </a:rPr>
              <a:t>时间：</a:t>
            </a:r>
            <a:r>
              <a:rPr lang="en-US" altLang="zh-CN" sz="2000" dirty="0">
                <a:cs typeface="+mn-ea"/>
                <a:sym typeface="+mn-lt"/>
              </a:rPr>
              <a:t>2021</a:t>
            </a:r>
            <a:r>
              <a:rPr lang="zh-CN" altLang="en-US" sz="2000" dirty="0">
                <a:cs typeface="+mn-ea"/>
                <a:sym typeface="+mn-lt"/>
              </a:rPr>
              <a:t>年</a:t>
            </a:r>
            <a:r>
              <a:rPr lang="en-US" altLang="zh-CN" sz="2000" dirty="0">
                <a:cs typeface="+mn-ea"/>
                <a:sym typeface="+mn-lt"/>
              </a:rPr>
              <a:t>6</a:t>
            </a:r>
            <a:r>
              <a:rPr lang="zh-CN" altLang="en-US" sz="2000" dirty="0">
                <a:cs typeface="+mn-ea"/>
                <a:sym typeface="+mn-lt"/>
              </a:rPr>
              <a:t>月</a:t>
            </a:r>
          </a:p>
        </p:txBody>
      </p:sp>
    </p:spTree>
    <p:extLst>
      <p:ext uri="{BB962C8B-B14F-4D97-AF65-F5344CB8AC3E}">
        <p14:creationId xmlns:p14="http://schemas.microsoft.com/office/powerpoint/2010/main" val="51590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0" presetClass="path" presetSubtype="0" accel="50000" fill="hold" grpId="1" nodeType="withEffect">
                                  <p:stCondLst>
                                    <p:cond delay="2000"/>
                                  </p:stCondLst>
                                  <p:childTnLst>
                                    <p:animMotion origin="layout" path="M 4.16667E-6 -0.00046 C 0.11901 -0.01157 0.19635 -0.03495 0.2651 -0.07917 C 0.33359 -0.12338 0.36015 -0.15532 0.41106 -0.1669 C 0.46198 -0.1787 0.5138 -0.14005 0.56796 -0.12523 C 0.62239 -0.11065 0.71106 -0.13472 0.74218 -0.1544 " pathEditMode="relative" rAng="0" ptsTypes="AAAAA">
                                      <p:cBhvr>
                                        <p:cTn id="15" dur="2000" fill="hold"/>
                                        <p:tgtEl>
                                          <p:spTgt spid="4"/>
                                        </p:tgtEl>
                                        <p:attrNameLst>
                                          <p:attrName>ppt_x</p:attrName>
                                          <p:attrName>ppt_y</p:attrName>
                                        </p:attrNameLst>
                                      </p:cBhvr>
                                      <p:rCtr x="37109" y="-8426"/>
                                    </p:animMotion>
                                  </p:childTnLst>
                                </p:cTn>
                              </p:par>
                              <p:par>
                                <p:cTn id="16" presetID="0" presetClass="path" presetSubtype="0" accel="50000" fill="hold" grpId="0" nodeType="withEffect">
                                  <p:stCondLst>
                                    <p:cond delay="1500"/>
                                  </p:stCondLst>
                                  <p:childTnLst>
                                    <p:animMotion origin="layout" path="M -2.91667E-6 -2.22222E-6 C 0.18282 0.00255 0.1961 0.29954 0.29584 0.29074 C 0.39545 0.28195 0.51576 0.0831 0.60339 0.06459 C 0.69089 0.04584 0.75847 0.17408 0.82097 0.17824 C 0.8836 0.18264 0.93672 0.10533 0.97917 0.09005 C 1.02201 0.07408 1.05065 0.09028 1.07982 0.10579 " pathEditMode="relative" rAng="0" ptsTypes="AAAAAA">
                                      <p:cBhvr>
                                        <p:cTn id="17" dur="2000" fill="hold"/>
                                        <p:tgtEl>
                                          <p:spTgt spid="5"/>
                                        </p:tgtEl>
                                        <p:attrNameLst>
                                          <p:attrName>ppt_x</p:attrName>
                                          <p:attrName>ppt_y</p:attrName>
                                        </p:attrNameLst>
                                      </p:cBhvr>
                                      <p:rCtr x="53984" y="14537"/>
                                    </p:animMotion>
                                  </p:childTnLst>
                                </p:cTn>
                              </p:par>
                              <p:par>
                                <p:cTn id="18" presetID="0" presetClass="path" presetSubtype="0" accel="50000" fill="hold" grpId="0" nodeType="withEffect">
                                  <p:stCondLst>
                                    <p:cond delay="1750"/>
                                  </p:stCondLst>
                                  <p:childTnLst>
                                    <p:animMotion origin="layout" path="M 4.375E-6 4.07407E-6 C 0.08945 -0.02292 0.21015 -0.075 0.30989 -0.05232 C 0.40911 -0.02963 0.50976 0.12083 0.59648 0.13541 C 0.68307 0.15 0.76419 0.03703 0.82955 0.03541 C 0.89505 0.03356 0.94713 0.14051 0.98971 0.12523 C 1.03216 0.10926 1.0513 0.09884 1.08059 0.08634 " pathEditMode="relative" rAng="0" ptsTypes="AAAAAA">
                                      <p:cBhvr>
                                        <p:cTn id="19" dur="1850" fill="hold"/>
                                        <p:tgtEl>
                                          <p:spTgt spid="6"/>
                                        </p:tgtEl>
                                        <p:attrNameLst>
                                          <p:attrName>ppt_x</p:attrName>
                                          <p:attrName>ppt_y</p:attrName>
                                        </p:attrNameLst>
                                      </p:cBhvr>
                                      <p:rCtr x="54023" y="3912"/>
                                    </p:animMotion>
                                  </p:childTnLst>
                                </p:cTn>
                              </p:par>
                              <p:par>
                                <p:cTn id="20" presetID="0" presetClass="path" presetSubtype="0" accel="50000" fill="hold" grpId="0" nodeType="withEffect">
                                  <p:stCondLst>
                                    <p:cond delay="1750"/>
                                  </p:stCondLst>
                                  <p:childTnLst>
                                    <p:animMotion origin="layout" path="M 2.70833E-6 -0.00092 C 0.11536 0.02361 0.19036 -0.15717 0.28515 -0.15046 C 0.37903 -0.14352 0.4789 0.01875 0.56562 0.04051 C 0.65208 0.06204 0.73489 -0.0243 0.80416 -0.02106 C 0.87343 -0.01759 0.93867 0.07616 0.98125 0.06088 C 1.0237 0.04491 1.05495 0.02662 1.07903 -0.00185 " pathEditMode="relative" rAng="0" ptsTypes="AAAAAA">
                                      <p:cBhvr>
                                        <p:cTn id="21" dur="2200" fill="hold"/>
                                        <p:tgtEl>
                                          <p:spTgt spid="7"/>
                                        </p:tgtEl>
                                        <p:attrNameLst>
                                          <p:attrName>ppt_x</p:attrName>
                                          <p:attrName>ppt_y</p:attrName>
                                        </p:attrNameLst>
                                      </p:cBhvr>
                                      <p:rCtr x="53945" y="-4329"/>
                                    </p:animMotion>
                                  </p:childTnLst>
                                </p:cTn>
                              </p:par>
                              <p:par>
                                <p:cTn id="22" presetID="0" presetClass="path" presetSubtype="0" accel="50000" fill="hold" grpId="0" nodeType="withEffect">
                                  <p:stCondLst>
                                    <p:cond delay="1500"/>
                                  </p:stCondLst>
                                  <p:childTnLst>
                                    <p:animMotion origin="layout" path="M 4.58333E-6 0 C 0.21419 0.01574 0.20625 0.15463 0.29622 0.16481 C 0.38606 0.175 0.4496 0.06065 0.53893 0.06065 C 0.62786 0.06088 0.7539 0.15556 0.83046 0.16528 C 0.90716 0.17477 0.95872 0.11944 0.99882 0.11806 C 1.03867 0.1169 1.08085 0.11435 1.10872 0.13403 " pathEditMode="relative" rAng="0" ptsTypes="AAAAAA">
                                      <p:cBhvr>
                                        <p:cTn id="23" dur="2100" fill="hold"/>
                                        <p:tgtEl>
                                          <p:spTgt spid="8"/>
                                        </p:tgtEl>
                                        <p:attrNameLst>
                                          <p:attrName>ppt_x</p:attrName>
                                          <p:attrName>ppt_y</p:attrName>
                                        </p:attrNameLst>
                                      </p:cBhvr>
                                      <p:rCtr x="55430" y="8310"/>
                                    </p:animMotion>
                                  </p:childTnLst>
                                </p:cTn>
                              </p:par>
                              <p:par>
                                <p:cTn id="24" presetID="0" presetClass="path" presetSubtype="0" accel="50000" fill="hold" grpId="0" nodeType="withEffect">
                                  <p:stCondLst>
                                    <p:cond delay="1600"/>
                                  </p:stCondLst>
                                  <p:childTnLst>
                                    <p:animMotion origin="layout" path="M 2.08333E-6 0 C 0.20586 0.08495 0.26133 0.28264 0.34857 0.28287 C 0.43568 0.28287 0.51575 0.21551 0.55612 0.17731 C 0.59648 0.13889 0.64648 0.08519 0.70755 0.08611 C 0.76823 0.08704 0.88099 0.18449 0.92122 0.18287 C 0.96081 0.18171 1.07357 0.17824 1.10872 0.13102 " pathEditMode="relative" rAng="0" ptsTypes="AAAAAA">
                                      <p:cBhvr>
                                        <p:cTn id="25" dur="1900" fill="hold"/>
                                        <p:tgtEl>
                                          <p:spTgt spid="9"/>
                                        </p:tgtEl>
                                        <p:attrNameLst>
                                          <p:attrName>ppt_x</p:attrName>
                                          <p:attrName>ppt_y</p:attrName>
                                        </p:attrNameLst>
                                      </p:cBhvr>
                                      <p:rCtr x="55430" y="14144"/>
                                    </p:animMotion>
                                  </p:childTnLst>
                                </p:cTn>
                              </p:par>
                              <p:par>
                                <p:cTn id="26" presetID="0" presetClass="path" presetSubtype="0" accel="50000" fill="hold" grpId="0" nodeType="withEffect">
                                  <p:stCondLst>
                                    <p:cond delay="1750"/>
                                  </p:stCondLst>
                                  <p:childTnLst>
                                    <p:animMotion origin="layout" path="M 3.95833E-6 4.44444E-6 C 0.10208 -0.04908 0.21653 -0.11968 0.30768 -0.10232 C 0.39908 -0.0845 0.46875 0.08726 0.54713 0.10532 C 0.62565 0.12314 0.70755 0.00439 0.77799 0.00532 C 0.8483 0.00648 0.92682 0.12685 0.96953 0.11157 C 1.01185 0.0956 1.06171 0.07199 1.08606 0.04351 " pathEditMode="relative" rAng="0" ptsTypes="AAAAAA">
                                      <p:cBhvr>
                                        <p:cTn id="27" dur="2000" fill="hold"/>
                                        <p:tgtEl>
                                          <p:spTgt spid="10"/>
                                        </p:tgtEl>
                                        <p:attrNameLst>
                                          <p:attrName>ppt_x</p:attrName>
                                          <p:attrName>ppt_y</p:attrName>
                                        </p:attrNameLst>
                                      </p:cBhvr>
                                      <p:rCtr x="54297" y="370"/>
                                    </p:animMotion>
                                  </p:childTnLst>
                                </p:cTn>
                              </p:par>
                              <p:par>
                                <p:cTn id="28" presetID="0" presetClass="path" presetSubtype="0" accel="50000" fill="hold" grpId="0" nodeType="withEffect">
                                  <p:stCondLst>
                                    <p:cond delay="1750"/>
                                  </p:stCondLst>
                                  <p:childTnLst>
                                    <p:animMotion origin="layout" path="M 6.25E-7 -0.00093 C 0.08945 -0.02361 0.23542 0.26597 0.33333 0.26921 C 0.43125 0.27268 0.52266 0.02616 0.5875 0.01921 C 0.65234 0.01227 0.71289 0.13495 0.77943 0.14398 C 0.84557 0.15324 0.94323 0.08958 0.98581 0.0743 C 1.02825 0.05833 1.0513 0.09791 1.0806 0.08541 " pathEditMode="relative" rAng="0" ptsTypes="AAAAAA">
                                      <p:cBhvr>
                                        <p:cTn id="29" dur="1800" fill="hold"/>
                                        <p:tgtEl>
                                          <p:spTgt spid="11"/>
                                        </p:tgtEl>
                                        <p:attrNameLst>
                                          <p:attrName>ppt_x</p:attrName>
                                          <p:attrName>ppt_y</p:attrName>
                                        </p:attrNameLst>
                                      </p:cBhvr>
                                      <p:rCtr x="54023" y="13426"/>
                                    </p:animMotion>
                                  </p:childTnLst>
                                </p:cTn>
                              </p:par>
                              <p:par>
                                <p:cTn id="30" presetID="0" presetClass="path" presetSubtype="0" accel="50000" fill="hold" grpId="0" nodeType="withEffect">
                                  <p:stCondLst>
                                    <p:cond delay="1750"/>
                                  </p:stCondLst>
                                  <p:childTnLst>
                                    <p:animMotion origin="layout" path="M 1.45833E-6 -0.00092 C 0.11523 0.02361 0.20664 -0.0368 0.30169 -0.03009 C 0.39557 -0.02315 0.47864 0.03565 0.56562 0.04028 C 0.65247 0.04491 0.7539 -0.00555 0.82318 -0.00231 C 0.89258 0.00116 0.93854 0.07593 0.98125 0.06065 C 1.02357 0.04468 1.05495 0.02639 1.07904 -0.00185 " pathEditMode="relative" rAng="0" ptsTypes="AAAAAA">
                                      <p:cBhvr>
                                        <p:cTn id="31" dur="2000" fill="hold"/>
                                        <p:tgtEl>
                                          <p:spTgt spid="12"/>
                                        </p:tgtEl>
                                        <p:attrNameLst>
                                          <p:attrName>ppt_x</p:attrName>
                                          <p:attrName>ppt_y</p:attrName>
                                        </p:attrNameLst>
                                      </p:cBhvr>
                                      <p:rCtr x="53945" y="1667"/>
                                    </p:animMotion>
                                  </p:childTnLst>
                                </p:cTn>
                              </p:par>
                              <p:par>
                                <p:cTn id="32" presetID="35" presetClass="path" presetSubtype="0" accel="50000" fill="hold" grpId="1" nodeType="withEffect">
                                  <p:stCondLst>
                                    <p:cond delay="2250"/>
                                  </p:stCondLst>
                                  <p:childTnLst>
                                    <p:animMotion origin="layout" path="M 3.125E-6 0 L -0.33399 0 " pathEditMode="relative" rAng="0" ptsTypes="AA">
                                      <p:cBhvr>
                                        <p:cTn id="33" dur="1250" fill="hold"/>
                                        <p:tgtEl>
                                          <p:spTgt spid="2"/>
                                        </p:tgtEl>
                                        <p:attrNameLst>
                                          <p:attrName>ppt_x</p:attrName>
                                          <p:attrName>ppt_y</p:attrName>
                                        </p:attrNameLst>
                                      </p:cBhvr>
                                      <p:rCtr x="-16706" y="0"/>
                                    </p:animMotion>
                                  </p:childTnLst>
                                </p:cTn>
                              </p:par>
                              <p:par>
                                <p:cTn id="34" presetID="35" presetClass="path" presetSubtype="0" accel="50000" fill="hold" grpId="1" nodeType="withEffect">
                                  <p:stCondLst>
                                    <p:cond delay="2250"/>
                                  </p:stCondLst>
                                  <p:childTnLst>
                                    <p:animMotion origin="layout" path="M 4.375E-6 0 L -0.3306 0 " pathEditMode="relative" rAng="0" ptsTypes="AA">
                                      <p:cBhvr>
                                        <p:cTn id="35" dur="1500" fill="hold"/>
                                        <p:tgtEl>
                                          <p:spTgt spid="3"/>
                                        </p:tgtEl>
                                        <p:attrNameLst>
                                          <p:attrName>ppt_x</p:attrName>
                                          <p:attrName>ppt_y</p:attrName>
                                        </p:attrNameLst>
                                      </p:cBhvr>
                                      <p:rCtr x="-16536" y="0"/>
                                    </p:animMotion>
                                  </p:childTnLst>
                                </p:cTn>
                              </p:par>
                              <p:par>
                                <p:cTn id="36" presetID="0" presetClass="path" presetSubtype="0" fill="hold" grpId="0" nodeType="withEffect">
                                  <p:stCondLst>
                                    <p:cond delay="2500"/>
                                  </p:stCondLst>
                                  <p:childTnLst>
                                    <p:animMotion origin="layout" path="M -4.79167E-6 4.44444E-6 C 0.20964 0.00347 0.22487 0.41944 0.33933 0.40717 C 0.45352 0.39467 0.59154 0.1162 0.69206 0.09027 C 0.79245 0.06412 0.86993 0.24375 0.94167 0.24953 C 1.01355 0.25555 1.07448 0.14745 1.12318 0.12592 C 1.17227 0.1037 1.20521 0.12638 1.23868 0.14814 " pathEditMode="relative" rAng="0" ptsTypes="AAAAAA">
                                      <p:cBhvr>
                                        <p:cTn id="37" dur="1449" fill="hold"/>
                                        <p:tgtEl>
                                          <p:spTgt spid="13"/>
                                        </p:tgtEl>
                                        <p:attrNameLst>
                                          <p:attrName>ppt_x</p:attrName>
                                          <p:attrName>ppt_y</p:attrName>
                                        </p:attrNameLst>
                                      </p:cBhvr>
                                      <p:rCtr x="61927" y="20370"/>
                                    </p:animMotion>
                                  </p:childTnLst>
                                </p:cTn>
                              </p:par>
                              <p:par>
                                <p:cTn id="38" presetID="0" presetClass="path" presetSubtype="0" fill="hold" grpId="0" nodeType="withEffect">
                                  <p:stCondLst>
                                    <p:cond delay="2750"/>
                                  </p:stCondLst>
                                  <p:childTnLst>
                                    <p:animMotion origin="layout" path="M 3.75E-6 3.7037E-6 C 0.09843 -0.04144 0.23138 -0.13542 0.34114 -0.09445 C 0.45039 -0.05348 0.56119 0.21828 0.65677 0.24444 C 0.75208 0.27083 0.8414 0.06689 0.91341 0.06389 C 0.98541 0.06064 1.04283 0.2537 1.08971 0.22615 C 1.13645 0.19722 1.15755 0.17847 1.18984 0.15601 " pathEditMode="relative" rAng="0" ptsTypes="AAAAAA">
                                      <p:cBhvr>
                                        <p:cTn id="39" dur="1122" fill="hold"/>
                                        <p:tgtEl>
                                          <p:spTgt spid="14"/>
                                        </p:tgtEl>
                                        <p:attrNameLst>
                                          <p:attrName>ppt_x</p:attrName>
                                          <p:attrName>ppt_y</p:attrName>
                                        </p:attrNameLst>
                                      </p:cBhvr>
                                      <p:rCtr x="59492" y="7106"/>
                                    </p:animMotion>
                                  </p:childTnLst>
                                </p:cTn>
                              </p:par>
                              <p:par>
                                <p:cTn id="40" presetID="0" presetClass="path" presetSubtype="0" fill="hold" grpId="0" nodeType="withEffect">
                                  <p:stCondLst>
                                    <p:cond delay="2638"/>
                                  </p:stCondLst>
                                  <p:childTnLst>
                                    <p:animMotion origin="layout" path="M -3.54167E-6 -0.00023 C 0.11524 0.02384 0.20092 -0.20486 0.30287 -0.18148 C 0.4043 -0.1581 0.52266 0.11806 0.61094 0.13982 C 0.69909 0.16181 0.77227 -0.01967 0.83217 -0.05023 C 0.89258 -0.08102 0.93946 -0.0588 0.97188 -0.04444 C 1.00417 -0.03009 1.05495 0.02685 1.07904 -0.00139 " pathEditMode="relative" rAng="0" ptsTypes="AAAAAA">
                                      <p:cBhvr>
                                        <p:cTn id="41" dur="1480" fill="hold"/>
                                        <p:tgtEl>
                                          <p:spTgt spid="15"/>
                                        </p:tgtEl>
                                        <p:attrNameLst>
                                          <p:attrName>ppt_x</p:attrName>
                                          <p:attrName>ppt_y</p:attrName>
                                        </p:attrNameLst>
                                      </p:cBhvr>
                                      <p:rCtr x="53945" y="-2060"/>
                                    </p:animMotion>
                                  </p:childTnLst>
                                </p:cTn>
                              </p:par>
                              <p:par>
                                <p:cTn id="42" presetID="0" presetClass="path" presetSubtype="0" fill="hold" grpId="0" nodeType="withEffect">
                                  <p:stCondLst>
                                    <p:cond delay="2938"/>
                                  </p:stCondLst>
                                  <p:childTnLst>
                                    <p:animMotion origin="layout" path="M -2.5E-6 0.00093 C 0.25404 0.02246 0.25977 0.32454 0.38373 0.32408 C 0.50782 0.32338 0.63789 -0.00833 0.74375 -0.00185 C 0.84935 0.00463 0.93412 0.34468 1.01836 0.36273 C 1.10235 0.38056 1.20078 0.10764 1.24844 0.10556 C 1.29545 0.10394 1.28203 0.16644 1.31511 0.19468 " pathEditMode="relative" rAng="0" ptsTypes="AAAAAA">
                                      <p:cBhvr>
                                        <p:cTn id="43" dur="1246" fill="hold"/>
                                        <p:tgtEl>
                                          <p:spTgt spid="16"/>
                                        </p:tgtEl>
                                        <p:attrNameLst>
                                          <p:attrName>ppt_x</p:attrName>
                                          <p:attrName>ppt_y</p:attrName>
                                        </p:attrNameLst>
                                      </p:cBhvr>
                                      <p:rCtr x="65755" y="17963"/>
                                    </p:animMotion>
                                  </p:childTnLst>
                                </p:cTn>
                              </p:par>
                              <p:par>
                                <p:cTn id="44" presetID="0" presetClass="path" presetSubtype="0" fill="hold" grpId="0" nodeType="withEffect">
                                  <p:stCondLst>
                                    <p:cond delay="2788"/>
                                  </p:stCondLst>
                                  <p:childTnLst>
                                    <p:animMotion origin="layout" path="M 1.25E-6 -4.81481E-6 C 0.22708 0.11783 0.28841 0.39237 0.38463 0.39283 C 0.48073 0.39283 0.56914 0.29908 0.61367 0.24607 C 0.65833 0.19283 0.71341 0.11829 0.78086 0.11945 C 0.84779 0.12084 0.97226 0.25602 1.01667 0.25394 C 1.06042 0.25232 1.18489 0.24746 1.2237 0.18195 " pathEditMode="relative" rAng="0" ptsTypes="AAAAAA">
                                      <p:cBhvr>
                                        <p:cTn id="45" dur="1310" fill="hold"/>
                                        <p:tgtEl>
                                          <p:spTgt spid="17"/>
                                        </p:tgtEl>
                                        <p:attrNameLst>
                                          <p:attrName>ppt_x</p:attrName>
                                          <p:attrName>ppt_y</p:attrName>
                                        </p:attrNameLst>
                                      </p:cBhvr>
                                      <p:rCtr x="61185" y="19630"/>
                                    </p:animMotion>
                                  </p:childTnLst>
                                </p:cTn>
                              </p:par>
                              <p:par>
                                <p:cTn id="46" presetID="0" presetClass="path" presetSubtype="0" fill="hold" grpId="0" nodeType="withEffect">
                                  <p:stCondLst>
                                    <p:cond delay="2863"/>
                                  </p:stCondLst>
                                  <p:childTnLst>
                                    <p:animMotion origin="layout" path="M -2.5E-6 0.06458 C 0.11237 -0.01482 0.23841 -0.12871 0.3388 -0.1007 C 0.43959 -0.072 0.51628 0.20555 0.60261 0.23472 C 0.68907 0.26342 0.7793 0.07175 0.8569 0.07314 C 0.93438 0.075 1.02084 0.26944 1.06797 0.24467 C 1.11459 0.21898 1.16953 0.18078 1.19636 0.13495 " pathEditMode="relative" rAng="0" ptsTypes="AAAAAA">
                                      <p:cBhvr>
                                        <p:cTn id="47" dur="1407" fill="hold"/>
                                        <p:tgtEl>
                                          <p:spTgt spid="18"/>
                                        </p:tgtEl>
                                        <p:attrNameLst>
                                          <p:attrName>ppt_x</p:attrName>
                                          <p:attrName>ppt_y</p:attrName>
                                        </p:attrNameLst>
                                      </p:cBhvr>
                                      <p:rCtr x="59818" y="625"/>
                                    </p:animMotion>
                                  </p:childTnLst>
                                </p:cTn>
                              </p:par>
                              <p:par>
                                <p:cTn id="48" presetID="0" presetClass="path" presetSubtype="0" fill="hold" grpId="0" nodeType="withEffect">
                                  <p:stCondLst>
                                    <p:cond delay="2713"/>
                                  </p:stCondLst>
                                  <p:childTnLst>
                                    <p:animMotion origin="layout" path="M -1.73472E-18 -0.00093 C 0.08945 -0.02361 0.23542 0.26597 0.33333 0.26921 C 0.43125 0.27269 0.52266 0.02616 0.5875 0.01921 C 0.65234 0.01227 0.71289 0.13495 0.77943 0.14398 C 0.84557 0.15324 0.94323 0.08958 0.98581 0.07431 C 1.02826 0.05833 1.0513 0.09792 1.0806 0.08542 " pathEditMode="relative" rAng="0" ptsTypes="AAAAAA">
                                      <p:cBhvr>
                                        <p:cTn id="49" dur="1121" fill="hold"/>
                                        <p:tgtEl>
                                          <p:spTgt spid="19"/>
                                        </p:tgtEl>
                                        <p:attrNameLst>
                                          <p:attrName>ppt_x</p:attrName>
                                          <p:attrName>ppt_y</p:attrName>
                                        </p:attrNameLst>
                                      </p:cBhvr>
                                      <p:rCtr x="54023" y="13426"/>
                                    </p:animMotion>
                                  </p:childTnLst>
                                </p:cTn>
                              </p:par>
                              <p:par>
                                <p:cTn id="50" presetID="0" presetClass="path" presetSubtype="0" fill="hold" grpId="0" nodeType="withEffect">
                                  <p:stCondLst>
                                    <p:cond delay="2563"/>
                                  </p:stCondLst>
                                  <p:childTnLst>
                                    <p:animMotion origin="layout" path="M 4.58333E-6 0.07801 C 0.12565 0.16759 0.22526 -0.05278 0.3289 -0.02847 C 0.43138 -0.00301 0.522 0.21134 0.61679 0.22824 C 0.71158 0.24514 0.82213 0.06111 0.89765 0.07292 C 0.97343 0.08565 1.02356 0.35833 1.07005 0.30255 C 1.11627 0.24444 1.15052 0.17755 1.17682 0.07454 " pathEditMode="relative" rAng="0" ptsTypes="AAAAAA">
                                      <p:cBhvr>
                                        <p:cTn id="51" dur="1337" fill="hold"/>
                                        <p:tgtEl>
                                          <p:spTgt spid="20"/>
                                        </p:tgtEl>
                                        <p:attrNameLst>
                                          <p:attrName>ppt_x</p:attrName>
                                          <p:attrName>ppt_y</p:attrName>
                                        </p:attrNameLst>
                                      </p:cBhvr>
                                      <p:rCtr x="58841" y="6157"/>
                                    </p:animMotion>
                                  </p:childTnLst>
                                </p:cTn>
                              </p:par>
                              <p:par>
                                <p:cTn id="52" presetID="10" presetClass="entr" presetSubtype="0" fill="hold" grpId="0" nodeType="withEffect">
                                  <p:stCondLst>
                                    <p:cond delay="275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375"/>
                                        <p:tgtEl>
                                          <p:spTgt spid="22"/>
                                        </p:tgtEl>
                                      </p:cBhvr>
                                    </p:animEffect>
                                  </p:childTnLst>
                                </p:cTn>
                              </p:par>
                              <p:par>
                                <p:cTn id="55" presetID="0" presetClass="path" presetSubtype="0" decel="46000" fill="hold" grpId="1" nodeType="withEffect">
                                  <p:stCondLst>
                                    <p:cond delay="2750"/>
                                  </p:stCondLst>
                                  <p:childTnLst>
                                    <p:animMotion origin="layout" path="M -0.00026 -0.0007 C -0.10885 -0.00232 -0.16679 -0.00278 -0.23528 -0.00324 C -0.30364 -0.00417 -0.42695 -0.00533 -0.6207 -0.00741 " pathEditMode="relative" rAng="0" ptsTypes="AAA">
                                      <p:cBhvr>
                                        <p:cTn id="56" dur="1125" spd="-100000" fill="hold"/>
                                        <p:tgtEl>
                                          <p:spTgt spid="22"/>
                                        </p:tgtEl>
                                        <p:attrNameLst>
                                          <p:attrName>ppt_x</p:attrName>
                                          <p:attrName>ppt_y</p:attrName>
                                        </p:attrNameLst>
                                      </p:cBhvr>
                                      <p:rCtr x="-31029" y="-347"/>
                                    </p:animMotion>
                                  </p:childTnLst>
                                </p:cTn>
                              </p:par>
                              <p:par>
                                <p:cTn id="57" presetID="10" presetClass="entr" presetSubtype="0" fill="hold" grpId="0" nodeType="withEffect">
                                  <p:stCondLst>
                                    <p:cond delay="275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375"/>
                                        <p:tgtEl>
                                          <p:spTgt spid="24"/>
                                        </p:tgtEl>
                                      </p:cBhvr>
                                    </p:animEffect>
                                  </p:childTnLst>
                                </p:cTn>
                              </p:par>
                              <p:par>
                                <p:cTn id="60" presetID="0" presetClass="path" presetSubtype="0" decel="46000" fill="hold" grpId="1" nodeType="withEffect">
                                  <p:stCondLst>
                                    <p:cond delay="2750"/>
                                  </p:stCondLst>
                                  <p:childTnLst>
                                    <p:animMotion origin="layout" path="M -0.00026 -0.00208 C -0.01758 -0.00046 -0.02682 7.40741E-7 -0.03737 0.00093 C -0.04844 0.00162 -0.06771 0.00301 -0.09831 0.00602 " pathEditMode="relative" rAng="0" ptsTypes="AAA">
                                      <p:cBhvr>
                                        <p:cTn id="61" dur="1125" spd="-100000" fill="hold"/>
                                        <p:tgtEl>
                                          <p:spTgt spid="24"/>
                                        </p:tgtEl>
                                        <p:attrNameLst>
                                          <p:attrName>ppt_x</p:attrName>
                                          <p:attrName>ppt_y</p:attrName>
                                        </p:attrNameLst>
                                      </p:cBhvr>
                                      <p:rCtr x="-4909" y="394"/>
                                    </p:animMotion>
                                  </p:childTnLst>
                                </p:cTn>
                              </p:par>
                              <p:par>
                                <p:cTn id="62" presetID="10" presetClass="entr" presetSubtype="0" fill="hold" grpId="0" nodeType="withEffect">
                                  <p:stCondLst>
                                    <p:cond delay="3078"/>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375"/>
                                        <p:tgtEl>
                                          <p:spTgt spid="23"/>
                                        </p:tgtEl>
                                      </p:cBhvr>
                                    </p:animEffect>
                                  </p:childTnLst>
                                </p:cTn>
                              </p:par>
                              <p:par>
                                <p:cTn id="65" presetID="0" presetClass="path" presetSubtype="0" decel="46000" fill="hold" grpId="1" nodeType="withEffect">
                                  <p:stCondLst>
                                    <p:cond delay="3078"/>
                                  </p:stCondLst>
                                  <p:childTnLst>
                                    <p:animMotion origin="layout" path="M -0.00026 -0.0007 C -0.00755 -0.0007 -0.02461 0.00116 -0.04375 0.00324 C -0.06341 0.00463 0.01016 0.00069 -0.11667 0.00926 C -0.14362 0.0118 -0.67292 0.04375 -0.8069 0.05347 " pathEditMode="relative" rAng="0" ptsTypes="AAAA">
                                      <p:cBhvr>
                                        <p:cTn id="66" dur="1125" spd="-100000" fill="hold"/>
                                        <p:tgtEl>
                                          <p:spTgt spid="23"/>
                                        </p:tgtEl>
                                        <p:attrNameLst>
                                          <p:attrName>ppt_x</p:attrName>
                                          <p:attrName>ppt_y</p:attrName>
                                        </p:attrNameLst>
                                      </p:cBhvr>
                                      <p:rCtr x="-40339" y="2708"/>
                                    </p:animMotion>
                                  </p:childTnLst>
                                </p:cTn>
                              </p:par>
                              <p:par>
                                <p:cTn id="67" presetID="6" presetClass="emph" presetSubtype="0" fill="hold" grpId="2" nodeType="withEffect">
                                  <p:stCondLst>
                                    <p:cond delay="3078"/>
                                  </p:stCondLst>
                                  <p:childTnLst>
                                    <p:animScale>
                                      <p:cBhvr>
                                        <p:cTn id="68" dur="7" fill="hold"/>
                                        <p:tgtEl>
                                          <p:spTgt spid="23"/>
                                        </p:tgtEl>
                                      </p:cBhvr>
                                      <p:by x="300000" y="300000"/>
                                    </p:animScale>
                                  </p:childTnLst>
                                </p:cTn>
                              </p:par>
                              <p:par>
                                <p:cTn id="69" presetID="6" presetClass="emph" presetSubtype="0" decel="100000" fill="hold" grpId="3" nodeType="withEffect">
                                  <p:stCondLst>
                                    <p:cond delay="3078"/>
                                  </p:stCondLst>
                                  <p:childTnLst>
                                    <p:animScale>
                                      <p:cBhvr>
                                        <p:cTn id="70" dur="1125" fill="hold"/>
                                        <p:tgtEl>
                                          <p:spTgt spid="23"/>
                                        </p:tgtEl>
                                      </p:cBhvr>
                                      <p:by x="33000" y="33000"/>
                                    </p:animScale>
                                  </p:childTnLst>
                                </p:cTn>
                              </p:par>
                              <p:par>
                                <p:cTn id="71" presetID="10" presetClass="entr" presetSubtype="0" fill="hold" grpId="0" nodeType="withEffect">
                                  <p:stCondLst>
                                    <p:cond delay="3078"/>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375"/>
                                        <p:tgtEl>
                                          <p:spTgt spid="21"/>
                                        </p:tgtEl>
                                      </p:cBhvr>
                                    </p:animEffect>
                                  </p:childTnLst>
                                </p:cTn>
                              </p:par>
                              <p:par>
                                <p:cTn id="74" presetID="0" presetClass="path" presetSubtype="0" decel="46000" fill="hold" grpId="1" nodeType="withEffect">
                                  <p:stCondLst>
                                    <p:cond delay="3078"/>
                                  </p:stCondLst>
                                  <p:childTnLst>
                                    <p:animMotion origin="layout" path="M -0.00026 -0.00069 C -0.12344 0.02176 -0.18959 0.03079 -0.26654 0.03958 C -0.34492 0.05093 -0.48477 0.07037 -0.70521 0.1037 " pathEditMode="relative" rAng="0" ptsTypes="AAA">
                                      <p:cBhvr>
                                        <p:cTn id="75" dur="1125" spd="-100000" fill="hold"/>
                                        <p:tgtEl>
                                          <p:spTgt spid="21"/>
                                        </p:tgtEl>
                                        <p:attrNameLst>
                                          <p:attrName>ppt_x</p:attrName>
                                          <p:attrName>ppt_y</p:attrName>
                                        </p:attrNameLst>
                                      </p:cBhvr>
                                      <p:rCtr x="-35247" y="5208"/>
                                    </p:animMotion>
                                  </p:childTnLst>
                                </p:cTn>
                              </p:par>
                              <p:par>
                                <p:cTn id="76" presetID="10" presetClass="entr" presetSubtype="0" fill="hold" grpId="0" nodeType="withEffect">
                                  <p:stCondLst>
                                    <p:cond delay="3078"/>
                                  </p:stCondLst>
                                  <p:childTnLst>
                                    <p:set>
                                      <p:cBhvr>
                                        <p:cTn id="77" dur="1" fill="hold">
                                          <p:stCondLst>
                                            <p:cond delay="0"/>
                                          </p:stCondLst>
                                        </p:cTn>
                                        <p:tgtEl>
                                          <p:spTgt spid="37"/>
                                        </p:tgtEl>
                                        <p:attrNameLst>
                                          <p:attrName>style.visibility</p:attrName>
                                        </p:attrNameLst>
                                      </p:cBhvr>
                                      <p:to>
                                        <p:strVal val="visible"/>
                                      </p:to>
                                    </p:set>
                                    <p:animEffect transition="in" filter="fade">
                                      <p:cBhvr>
                                        <p:cTn id="78" dur="375"/>
                                        <p:tgtEl>
                                          <p:spTgt spid="37"/>
                                        </p:tgtEl>
                                      </p:cBhvr>
                                    </p:animEffect>
                                  </p:childTnLst>
                                </p:cTn>
                              </p:par>
                              <p:par>
                                <p:cTn id="79" presetID="0" presetClass="path" presetSubtype="0" decel="46000" fill="hold" grpId="1" nodeType="withEffect">
                                  <p:stCondLst>
                                    <p:cond delay="3078"/>
                                  </p:stCondLst>
                                  <p:childTnLst>
                                    <p:animMotion origin="layout" path="M -0.00027 -0.0007 C -0.02605 0.00393 -0.03985 0.00555 -0.05599 0.0074 C -0.0724 0.00972 -0.1017 0.01365 -0.14792 0.0206 " pathEditMode="relative" rAng="0" ptsTypes="AAA">
                                      <p:cBhvr>
                                        <p:cTn id="80" dur="1125" spd="-100000" fill="hold"/>
                                        <p:tgtEl>
                                          <p:spTgt spid="37"/>
                                        </p:tgtEl>
                                        <p:attrNameLst>
                                          <p:attrName>ppt_x</p:attrName>
                                          <p:attrName>ppt_y</p:attrName>
                                        </p:attrNameLst>
                                      </p:cBhvr>
                                      <p:rCtr x="-7383" y="1065"/>
                                    </p:animMotion>
                                  </p:childTnLst>
                                </p:cTn>
                              </p:par>
                              <p:par>
                                <p:cTn id="81" presetID="6" presetClass="emph" presetSubtype="0" fill="hold" grpId="2" nodeType="withEffect">
                                  <p:stCondLst>
                                    <p:cond delay="3078"/>
                                  </p:stCondLst>
                                  <p:childTnLst>
                                    <p:animScale>
                                      <p:cBhvr>
                                        <p:cTn id="82" dur="7" fill="hold"/>
                                        <p:tgtEl>
                                          <p:spTgt spid="37"/>
                                        </p:tgtEl>
                                      </p:cBhvr>
                                      <p:by x="300000" y="300000"/>
                                    </p:animScale>
                                  </p:childTnLst>
                                </p:cTn>
                              </p:par>
                              <p:par>
                                <p:cTn id="83" presetID="6" presetClass="emph" presetSubtype="0" decel="100000" fill="hold" grpId="3" nodeType="withEffect">
                                  <p:stCondLst>
                                    <p:cond delay="3078"/>
                                  </p:stCondLst>
                                  <p:childTnLst>
                                    <p:animScale>
                                      <p:cBhvr>
                                        <p:cTn id="84" dur="1125" fill="hold"/>
                                        <p:tgtEl>
                                          <p:spTgt spid="37"/>
                                        </p:tgtEl>
                                      </p:cBhvr>
                                      <p:by x="33000" y="33000"/>
                                    </p:animScale>
                                  </p:childTnLst>
                                </p:cTn>
                              </p:par>
                              <p:par>
                                <p:cTn id="85" presetID="10" presetClass="entr" presetSubtype="0" fill="hold" grpId="0" nodeType="withEffect">
                                  <p:stCondLst>
                                    <p:cond delay="3265"/>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375"/>
                                        <p:tgtEl>
                                          <p:spTgt spid="25"/>
                                        </p:tgtEl>
                                      </p:cBhvr>
                                    </p:animEffect>
                                  </p:childTnLst>
                                </p:cTn>
                              </p:par>
                              <p:par>
                                <p:cTn id="88" presetID="0" presetClass="path" presetSubtype="0" decel="100000" fill="hold" grpId="1" nodeType="withEffect">
                                  <p:stCondLst>
                                    <p:cond delay="3265"/>
                                  </p:stCondLst>
                                  <p:childTnLst>
                                    <p:animMotion origin="layout" path="M 1.11022E-16 2.59259E-6 C -0.01706 -0.00486 -0.0362 -0.0088 -0.0668 -0.01204 C -0.0974 -0.01528 -0.19023 -0.02014 -0.30469 -0.0206 " pathEditMode="relative" rAng="0" ptsTypes="AAA">
                                      <p:cBhvr>
                                        <p:cTn id="89" dur="1313" spd="-100000" fill="hold"/>
                                        <p:tgtEl>
                                          <p:spTgt spid="25"/>
                                        </p:tgtEl>
                                        <p:attrNameLst>
                                          <p:attrName>ppt_x</p:attrName>
                                          <p:attrName>ppt_y</p:attrName>
                                        </p:attrNameLst>
                                      </p:cBhvr>
                                      <p:rCtr x="-15234" y="-1042"/>
                                    </p:animMotion>
                                  </p:childTnLst>
                                </p:cTn>
                              </p:par>
                              <p:par>
                                <p:cTn id="90" presetID="6" presetClass="emph" presetSubtype="0" fill="hold" grpId="2" nodeType="withEffect">
                                  <p:stCondLst>
                                    <p:cond delay="3265"/>
                                  </p:stCondLst>
                                  <p:childTnLst>
                                    <p:animScale>
                                      <p:cBhvr>
                                        <p:cTn id="91" dur="7" fill="hold"/>
                                        <p:tgtEl>
                                          <p:spTgt spid="25"/>
                                        </p:tgtEl>
                                      </p:cBhvr>
                                      <p:by x="300000" y="300000"/>
                                    </p:animScale>
                                  </p:childTnLst>
                                </p:cTn>
                              </p:par>
                              <p:par>
                                <p:cTn id="92" presetID="6" presetClass="emph" presetSubtype="0" fill="hold" grpId="3" nodeType="withEffect">
                                  <p:stCondLst>
                                    <p:cond delay="3265"/>
                                  </p:stCondLst>
                                  <p:childTnLst>
                                    <p:animScale>
                                      <p:cBhvr>
                                        <p:cTn id="93" dur="1313" fill="hold"/>
                                        <p:tgtEl>
                                          <p:spTgt spid="25"/>
                                        </p:tgtEl>
                                      </p:cBhvr>
                                      <p:by x="33000" y="33000"/>
                                    </p:animScale>
                                  </p:childTnLst>
                                </p:cTn>
                              </p:par>
                              <p:par>
                                <p:cTn id="94" presetID="10" presetClass="entr" presetSubtype="0" fill="hold" grpId="0" nodeType="withEffect">
                                  <p:stCondLst>
                                    <p:cond delay="3265"/>
                                  </p:stCondLst>
                                  <p:childTnLst>
                                    <p:set>
                                      <p:cBhvr>
                                        <p:cTn id="95" dur="1" fill="hold">
                                          <p:stCondLst>
                                            <p:cond delay="0"/>
                                          </p:stCondLst>
                                        </p:cTn>
                                        <p:tgtEl>
                                          <p:spTgt spid="42"/>
                                        </p:tgtEl>
                                        <p:attrNameLst>
                                          <p:attrName>style.visibility</p:attrName>
                                        </p:attrNameLst>
                                      </p:cBhvr>
                                      <p:to>
                                        <p:strVal val="visible"/>
                                      </p:to>
                                    </p:set>
                                    <p:animEffect transition="in" filter="fade">
                                      <p:cBhvr>
                                        <p:cTn id="96" dur="375"/>
                                        <p:tgtEl>
                                          <p:spTgt spid="42"/>
                                        </p:tgtEl>
                                      </p:cBhvr>
                                    </p:animEffect>
                                  </p:childTnLst>
                                </p:cTn>
                              </p:par>
                              <p:par>
                                <p:cTn id="97" presetID="0" presetClass="path" presetSubtype="0" decel="46000" fill="hold" grpId="1" nodeType="withEffect">
                                  <p:stCondLst>
                                    <p:cond delay="3265"/>
                                  </p:stCondLst>
                                  <p:childTnLst>
                                    <p:animMotion origin="layout" path="M -3.33333E-6 3.7037E-6 C -0.05286 0.00185 -0.08424 0.00509 -0.11224 0.00694 C -0.13958 0.00879 -0.20156 0.01481 -0.29882 0.02754 " pathEditMode="relative" rAng="0" ptsTypes="AAA">
                                      <p:cBhvr>
                                        <p:cTn id="98" dur="1500" spd="-100000" fill="hold"/>
                                        <p:tgtEl>
                                          <p:spTgt spid="42"/>
                                        </p:tgtEl>
                                        <p:attrNameLst>
                                          <p:attrName>ppt_x</p:attrName>
                                          <p:attrName>ppt_y</p:attrName>
                                        </p:attrNameLst>
                                      </p:cBhvr>
                                      <p:rCtr x="-14948" y="1366"/>
                                    </p:animMotion>
                                  </p:childTnLst>
                                </p:cTn>
                              </p:par>
                              <p:par>
                                <p:cTn id="99" presetID="10" presetClass="entr" presetSubtype="0" fill="hold" grpId="0" nodeType="withEffect">
                                  <p:stCondLst>
                                    <p:cond delay="264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375"/>
                                        <p:tgtEl>
                                          <p:spTgt spid="38"/>
                                        </p:tgtEl>
                                      </p:cBhvr>
                                    </p:animEffect>
                                  </p:childTnLst>
                                </p:cTn>
                              </p:par>
                              <p:par>
                                <p:cTn id="102" presetID="0" presetClass="path" presetSubtype="0" decel="46000" fill="hold" grpId="1" nodeType="withEffect">
                                  <p:stCondLst>
                                    <p:cond delay="2640"/>
                                  </p:stCondLst>
                                  <p:childTnLst>
                                    <p:animMotion origin="layout" path="M 2.5E-6 3.46945E-18 C -0.0444 0.00532 -0.06862 0.00718 -0.09662 0.01019 C -0.125 0.01273 -0.17591 0.01713 -0.25612 0.02708 " pathEditMode="relative" rAng="0" ptsTypes="AAA">
                                      <p:cBhvr>
                                        <p:cTn id="103" dur="1313" spd="-100000" fill="hold"/>
                                        <p:tgtEl>
                                          <p:spTgt spid="38"/>
                                        </p:tgtEl>
                                        <p:attrNameLst>
                                          <p:attrName>ppt_x</p:attrName>
                                          <p:attrName>ppt_y</p:attrName>
                                        </p:attrNameLst>
                                      </p:cBhvr>
                                      <p:rCtr x="-12812" y="1343"/>
                                    </p:animMotion>
                                  </p:childTnLst>
                                </p:cTn>
                              </p:par>
                              <p:par>
                                <p:cTn id="104" presetID="10" presetClass="entr" presetSubtype="0" fill="hold" grpId="0" nodeType="withEffect">
                                  <p:stCondLst>
                                    <p:cond delay="3078"/>
                                  </p:stCondLst>
                                  <p:childTnLst>
                                    <p:set>
                                      <p:cBhvr>
                                        <p:cTn id="105" dur="1" fill="hold">
                                          <p:stCondLst>
                                            <p:cond delay="0"/>
                                          </p:stCondLst>
                                        </p:cTn>
                                        <p:tgtEl>
                                          <p:spTgt spid="40"/>
                                        </p:tgtEl>
                                        <p:attrNameLst>
                                          <p:attrName>style.visibility</p:attrName>
                                        </p:attrNameLst>
                                      </p:cBhvr>
                                      <p:to>
                                        <p:strVal val="visible"/>
                                      </p:to>
                                    </p:set>
                                    <p:animEffect transition="in" filter="fade">
                                      <p:cBhvr>
                                        <p:cTn id="106" dur="375"/>
                                        <p:tgtEl>
                                          <p:spTgt spid="40"/>
                                        </p:tgtEl>
                                      </p:cBhvr>
                                    </p:animEffect>
                                  </p:childTnLst>
                                </p:cTn>
                              </p:par>
                              <p:par>
                                <p:cTn id="107" presetID="0" presetClass="path" presetSubtype="0" decel="46000" fill="hold" grpId="1" nodeType="withEffect">
                                  <p:stCondLst>
                                    <p:cond delay="3078"/>
                                  </p:stCondLst>
                                  <p:childTnLst>
                                    <p:animMotion origin="layout" path="M -0.00013 -0.00023 C -0.06028 0.00416 -0.33086 0.03009 -0.3733 0.03333 C -0.41601 0.03657 -0.50117 0.03796 -0.74817 0.03773 " pathEditMode="relative" rAng="0" ptsTypes="AAA">
                                      <p:cBhvr>
                                        <p:cTn id="108" dur="1688" spd="-100000" fill="hold"/>
                                        <p:tgtEl>
                                          <p:spTgt spid="40"/>
                                        </p:tgtEl>
                                        <p:attrNameLst>
                                          <p:attrName>ppt_x</p:attrName>
                                          <p:attrName>ppt_y</p:attrName>
                                        </p:attrNameLst>
                                      </p:cBhvr>
                                      <p:rCtr x="-37409" y="1898"/>
                                    </p:animMotion>
                                  </p:childTnLst>
                                </p:cTn>
                              </p:par>
                              <p:par>
                                <p:cTn id="109" presetID="6" presetClass="emph" presetSubtype="0" fill="hold" grpId="2" nodeType="withEffect">
                                  <p:stCondLst>
                                    <p:cond delay="3078"/>
                                  </p:stCondLst>
                                  <p:childTnLst>
                                    <p:animScale>
                                      <p:cBhvr>
                                        <p:cTn id="110" dur="7" fill="hold"/>
                                        <p:tgtEl>
                                          <p:spTgt spid="40"/>
                                        </p:tgtEl>
                                      </p:cBhvr>
                                      <p:by x="500000" y="500000"/>
                                    </p:animScale>
                                  </p:childTnLst>
                                </p:cTn>
                              </p:par>
                              <p:par>
                                <p:cTn id="111" presetID="6" presetClass="emph" presetSubtype="0" decel="100000" fill="hold" grpId="3" nodeType="withEffect">
                                  <p:stCondLst>
                                    <p:cond delay="3078"/>
                                  </p:stCondLst>
                                  <p:childTnLst>
                                    <p:animScale>
                                      <p:cBhvr>
                                        <p:cTn id="112" dur="1688" fill="hold"/>
                                        <p:tgtEl>
                                          <p:spTgt spid="40"/>
                                        </p:tgtEl>
                                      </p:cBhvr>
                                      <p:by x="20000" y="20000"/>
                                    </p:animScale>
                                  </p:childTnLst>
                                </p:cTn>
                              </p:par>
                              <p:par>
                                <p:cTn id="113" presetID="10" presetClass="entr" presetSubtype="0" fill="hold" grpId="0" nodeType="withEffect">
                                  <p:stCondLst>
                                    <p:cond delay="3445"/>
                                  </p:stCondLst>
                                  <p:childTnLst>
                                    <p:set>
                                      <p:cBhvr>
                                        <p:cTn id="114" dur="1" fill="hold">
                                          <p:stCondLst>
                                            <p:cond delay="0"/>
                                          </p:stCondLst>
                                        </p:cTn>
                                        <p:tgtEl>
                                          <p:spTgt spid="27"/>
                                        </p:tgtEl>
                                        <p:attrNameLst>
                                          <p:attrName>style.visibility</p:attrName>
                                        </p:attrNameLst>
                                      </p:cBhvr>
                                      <p:to>
                                        <p:strVal val="visible"/>
                                      </p:to>
                                    </p:set>
                                    <p:animEffect transition="in" filter="fade">
                                      <p:cBhvr>
                                        <p:cTn id="115" dur="375"/>
                                        <p:tgtEl>
                                          <p:spTgt spid="27"/>
                                        </p:tgtEl>
                                      </p:cBhvr>
                                    </p:animEffect>
                                  </p:childTnLst>
                                </p:cTn>
                              </p:par>
                              <p:par>
                                <p:cTn id="116" presetID="0" presetClass="path" presetSubtype="0" decel="46000" fill="hold" grpId="1" nodeType="withEffect">
                                  <p:stCondLst>
                                    <p:cond delay="3445"/>
                                  </p:stCondLst>
                                  <p:childTnLst>
                                    <p:animMotion origin="layout" path="M -0.00039 -0.00069 C -0.00273 -0.00069 -0.00716 -0.00208 -0.01263 -0.00301 C -0.01797 -0.00393 -0.02683 -0.00555 -0.03295 -0.00648 C -0.0401 -0.00741 -0.1875 -0.02384 -0.22448 -0.02824 " pathEditMode="relative" rAng="0" ptsTypes="AAAA">
                                      <p:cBhvr>
                                        <p:cTn id="117" dur="1125" spd="-100000" fill="hold"/>
                                        <p:tgtEl>
                                          <p:spTgt spid="27"/>
                                        </p:tgtEl>
                                        <p:attrNameLst>
                                          <p:attrName>ppt_x</p:attrName>
                                          <p:attrName>ppt_y</p:attrName>
                                        </p:attrNameLst>
                                      </p:cBhvr>
                                      <p:rCtr x="-11211" y="-1389"/>
                                    </p:animMotion>
                                  </p:childTnLst>
                                </p:cTn>
                              </p:par>
                              <p:par>
                                <p:cTn id="118" presetID="6" presetClass="emph" presetSubtype="0" fill="hold" grpId="2" nodeType="withEffect">
                                  <p:stCondLst>
                                    <p:cond delay="3445"/>
                                  </p:stCondLst>
                                  <p:childTnLst>
                                    <p:animScale>
                                      <p:cBhvr>
                                        <p:cTn id="119" dur="7" fill="hold"/>
                                        <p:tgtEl>
                                          <p:spTgt spid="27"/>
                                        </p:tgtEl>
                                      </p:cBhvr>
                                      <p:by x="300000" y="300000"/>
                                    </p:animScale>
                                  </p:childTnLst>
                                </p:cTn>
                              </p:par>
                              <p:par>
                                <p:cTn id="120" presetID="6" presetClass="emph" presetSubtype="0" decel="100000" fill="hold" grpId="3" nodeType="withEffect">
                                  <p:stCondLst>
                                    <p:cond delay="3445"/>
                                  </p:stCondLst>
                                  <p:childTnLst>
                                    <p:animScale>
                                      <p:cBhvr>
                                        <p:cTn id="121" dur="1125" fill="hold"/>
                                        <p:tgtEl>
                                          <p:spTgt spid="27"/>
                                        </p:tgtEl>
                                      </p:cBhvr>
                                      <p:by x="33000" y="33000"/>
                                    </p:animScale>
                                  </p:childTnLst>
                                </p:cTn>
                              </p:par>
                              <p:par>
                                <p:cTn id="122" presetID="10" presetClass="entr" presetSubtype="0" fill="hold" grpId="0" nodeType="withEffect">
                                  <p:stCondLst>
                                    <p:cond delay="3468"/>
                                  </p:stCondLst>
                                  <p:childTnLst>
                                    <p:set>
                                      <p:cBhvr>
                                        <p:cTn id="123" dur="1" fill="hold">
                                          <p:stCondLst>
                                            <p:cond delay="0"/>
                                          </p:stCondLst>
                                        </p:cTn>
                                        <p:tgtEl>
                                          <p:spTgt spid="28"/>
                                        </p:tgtEl>
                                        <p:attrNameLst>
                                          <p:attrName>style.visibility</p:attrName>
                                        </p:attrNameLst>
                                      </p:cBhvr>
                                      <p:to>
                                        <p:strVal val="visible"/>
                                      </p:to>
                                    </p:set>
                                    <p:animEffect transition="in" filter="fade">
                                      <p:cBhvr>
                                        <p:cTn id="124" dur="375"/>
                                        <p:tgtEl>
                                          <p:spTgt spid="28"/>
                                        </p:tgtEl>
                                      </p:cBhvr>
                                    </p:animEffect>
                                  </p:childTnLst>
                                </p:cTn>
                              </p:par>
                              <p:par>
                                <p:cTn id="125" presetID="0" presetClass="path" presetSubtype="0" decel="46000" fill="hold" grpId="1" nodeType="withEffect">
                                  <p:stCondLst>
                                    <p:cond delay="3468"/>
                                  </p:stCondLst>
                                  <p:childTnLst>
                                    <p:animMotion origin="layout" path="M -0.00026 -0.0007 C -0.05234 0.00069 -0.08046 0.00138 -0.11302 0.00185 C -0.14635 0.00277 -0.20573 0.00393 -0.29921 0.00648 " pathEditMode="relative" rAng="0" ptsTypes="AAA">
                                      <p:cBhvr>
                                        <p:cTn id="126" dur="1125" spd="-100000" fill="hold"/>
                                        <p:tgtEl>
                                          <p:spTgt spid="28"/>
                                        </p:tgtEl>
                                        <p:attrNameLst>
                                          <p:attrName>ppt_x</p:attrName>
                                          <p:attrName>ppt_y</p:attrName>
                                        </p:attrNameLst>
                                      </p:cBhvr>
                                      <p:rCtr x="-14948" y="347"/>
                                    </p:animMotion>
                                  </p:childTnLst>
                                </p:cTn>
                              </p:par>
                              <p:par>
                                <p:cTn id="127" presetID="6" presetClass="emph" presetSubtype="0" fill="hold" grpId="2" nodeType="withEffect">
                                  <p:stCondLst>
                                    <p:cond delay="3468"/>
                                  </p:stCondLst>
                                  <p:childTnLst>
                                    <p:animScale>
                                      <p:cBhvr>
                                        <p:cTn id="128" dur="7" fill="hold"/>
                                        <p:tgtEl>
                                          <p:spTgt spid="28"/>
                                        </p:tgtEl>
                                      </p:cBhvr>
                                      <p:by x="300000" y="300000"/>
                                    </p:animScale>
                                  </p:childTnLst>
                                </p:cTn>
                              </p:par>
                              <p:par>
                                <p:cTn id="129" presetID="6" presetClass="emph" presetSubtype="0" decel="100000" fill="hold" grpId="3" nodeType="withEffect">
                                  <p:stCondLst>
                                    <p:cond delay="3468"/>
                                  </p:stCondLst>
                                  <p:childTnLst>
                                    <p:animScale>
                                      <p:cBhvr>
                                        <p:cTn id="130" dur="1125" fill="hold"/>
                                        <p:tgtEl>
                                          <p:spTgt spid="28"/>
                                        </p:tgtEl>
                                      </p:cBhvr>
                                      <p:by x="33000" y="33000"/>
                                    </p:animScale>
                                  </p:childTnLst>
                                </p:cTn>
                              </p:par>
                              <p:par>
                                <p:cTn id="131" presetID="10" presetClass="entr" presetSubtype="0" fill="hold" grpId="0" nodeType="withEffect">
                                  <p:stCondLst>
                                    <p:cond delay="3295"/>
                                  </p:stCondLst>
                                  <p:childTnLst>
                                    <p:set>
                                      <p:cBhvr>
                                        <p:cTn id="132" dur="1" fill="hold">
                                          <p:stCondLst>
                                            <p:cond delay="0"/>
                                          </p:stCondLst>
                                        </p:cTn>
                                        <p:tgtEl>
                                          <p:spTgt spid="29"/>
                                        </p:tgtEl>
                                        <p:attrNameLst>
                                          <p:attrName>style.visibility</p:attrName>
                                        </p:attrNameLst>
                                      </p:cBhvr>
                                      <p:to>
                                        <p:strVal val="visible"/>
                                      </p:to>
                                    </p:set>
                                    <p:animEffect transition="in" filter="fade">
                                      <p:cBhvr>
                                        <p:cTn id="133" dur="375"/>
                                        <p:tgtEl>
                                          <p:spTgt spid="29"/>
                                        </p:tgtEl>
                                      </p:cBhvr>
                                    </p:animEffect>
                                  </p:childTnLst>
                                </p:cTn>
                              </p:par>
                              <p:par>
                                <p:cTn id="134" presetID="0" presetClass="path" presetSubtype="0" decel="46000" fill="hold" grpId="1" nodeType="withEffect">
                                  <p:stCondLst>
                                    <p:cond delay="3295"/>
                                  </p:stCondLst>
                                  <p:childTnLst>
                                    <p:animMotion origin="layout" path="M -0.00026 -0.0007 C -0.03424 0.00069 -0.0526 0.00116 -0.07382 0.00185 C -0.09544 0.00254 -0.13424 0.0037 -0.19518 0.00602 " pathEditMode="relative" rAng="0" ptsTypes="AAA">
                                      <p:cBhvr>
                                        <p:cTn id="135" dur="1125" spd="-100000" fill="hold"/>
                                        <p:tgtEl>
                                          <p:spTgt spid="29"/>
                                        </p:tgtEl>
                                        <p:attrNameLst>
                                          <p:attrName>ppt_x</p:attrName>
                                          <p:attrName>ppt_y</p:attrName>
                                        </p:attrNameLst>
                                      </p:cBhvr>
                                      <p:rCtr x="-9753" y="324"/>
                                    </p:animMotion>
                                  </p:childTnLst>
                                </p:cTn>
                              </p:par>
                              <p:par>
                                <p:cTn id="136" presetID="10" presetClass="entr" presetSubtype="0" fill="hold" grpId="0" nodeType="withEffect">
                                  <p:stCondLst>
                                    <p:cond delay="3295"/>
                                  </p:stCondLst>
                                  <p:childTnLst>
                                    <p:set>
                                      <p:cBhvr>
                                        <p:cTn id="137" dur="1" fill="hold">
                                          <p:stCondLst>
                                            <p:cond delay="0"/>
                                          </p:stCondLst>
                                        </p:cTn>
                                        <p:tgtEl>
                                          <p:spTgt spid="34"/>
                                        </p:tgtEl>
                                        <p:attrNameLst>
                                          <p:attrName>style.visibility</p:attrName>
                                        </p:attrNameLst>
                                      </p:cBhvr>
                                      <p:to>
                                        <p:strVal val="visible"/>
                                      </p:to>
                                    </p:set>
                                    <p:animEffect transition="in" filter="fade">
                                      <p:cBhvr>
                                        <p:cTn id="138" dur="375"/>
                                        <p:tgtEl>
                                          <p:spTgt spid="34"/>
                                        </p:tgtEl>
                                      </p:cBhvr>
                                    </p:animEffect>
                                  </p:childTnLst>
                                </p:cTn>
                              </p:par>
                              <p:par>
                                <p:cTn id="139" presetID="0" presetClass="path" presetSubtype="0" decel="46000" fill="hold" grpId="1" nodeType="withEffect">
                                  <p:stCondLst>
                                    <p:cond delay="3295"/>
                                  </p:stCondLst>
                                  <p:childTnLst>
                                    <p:animMotion origin="layout" path="M -0.00026 -0.0007 C -0.01302 -0.00232 -0.01992 -0.00278 -0.02787 -0.00348 C -0.03594 -0.00417 -0.05052 -0.00533 -0.07331 -0.00741 " pathEditMode="relative" rAng="0" ptsTypes="AAA">
                                      <p:cBhvr>
                                        <p:cTn id="140" dur="1125" spd="-100000" fill="hold"/>
                                        <p:tgtEl>
                                          <p:spTgt spid="34"/>
                                        </p:tgtEl>
                                        <p:attrNameLst>
                                          <p:attrName>ppt_x</p:attrName>
                                          <p:attrName>ppt_y</p:attrName>
                                        </p:attrNameLst>
                                      </p:cBhvr>
                                      <p:rCtr x="-3659" y="-347"/>
                                    </p:animMotion>
                                  </p:childTnLst>
                                </p:cTn>
                              </p:par>
                              <p:par>
                                <p:cTn id="141" presetID="10" presetClass="entr" presetSubtype="0" fill="hold" grpId="0" nodeType="withEffect">
                                  <p:stCondLst>
                                    <p:cond delay="3295"/>
                                  </p:stCondLst>
                                  <p:childTnLst>
                                    <p:set>
                                      <p:cBhvr>
                                        <p:cTn id="142" dur="1" fill="hold">
                                          <p:stCondLst>
                                            <p:cond delay="0"/>
                                          </p:stCondLst>
                                        </p:cTn>
                                        <p:tgtEl>
                                          <p:spTgt spid="31"/>
                                        </p:tgtEl>
                                        <p:attrNameLst>
                                          <p:attrName>style.visibility</p:attrName>
                                        </p:attrNameLst>
                                      </p:cBhvr>
                                      <p:to>
                                        <p:strVal val="visible"/>
                                      </p:to>
                                    </p:set>
                                    <p:animEffect transition="in" filter="fade">
                                      <p:cBhvr>
                                        <p:cTn id="143" dur="375"/>
                                        <p:tgtEl>
                                          <p:spTgt spid="31"/>
                                        </p:tgtEl>
                                      </p:cBhvr>
                                    </p:animEffect>
                                  </p:childTnLst>
                                </p:cTn>
                              </p:par>
                              <p:par>
                                <p:cTn id="144" presetID="0" presetClass="path" presetSubtype="0" decel="46000" fill="hold" grpId="1" nodeType="withEffect">
                                  <p:stCondLst>
                                    <p:cond delay="3295"/>
                                  </p:stCondLst>
                                  <p:childTnLst>
                                    <p:animMotion origin="layout" path="M -0.00026 -0.00069 C -0.0095 -0.00231 -0.01445 -0.00277 -0.02031 -0.00347 C -0.02617 -0.00416 -0.03659 -0.00532 -0.05312 -0.0074 " pathEditMode="relative" rAng="0" ptsTypes="AAA">
                                      <p:cBhvr>
                                        <p:cTn id="145" dur="1125" spd="-100000" fill="hold"/>
                                        <p:tgtEl>
                                          <p:spTgt spid="31"/>
                                        </p:tgtEl>
                                        <p:attrNameLst>
                                          <p:attrName>ppt_x</p:attrName>
                                          <p:attrName>ppt_y</p:attrName>
                                        </p:attrNameLst>
                                      </p:cBhvr>
                                      <p:rCtr x="-2643" y="-347"/>
                                    </p:animMotion>
                                  </p:childTnLst>
                                </p:cTn>
                              </p:par>
                              <p:par>
                                <p:cTn id="146" presetID="6" presetClass="emph" presetSubtype="0" fill="hold" grpId="2" nodeType="withEffect">
                                  <p:stCondLst>
                                    <p:cond delay="3295"/>
                                  </p:stCondLst>
                                  <p:childTnLst>
                                    <p:animScale>
                                      <p:cBhvr>
                                        <p:cTn id="147" dur="7" fill="hold"/>
                                        <p:tgtEl>
                                          <p:spTgt spid="31"/>
                                        </p:tgtEl>
                                      </p:cBhvr>
                                      <p:by x="300000" y="300000"/>
                                    </p:animScale>
                                  </p:childTnLst>
                                </p:cTn>
                              </p:par>
                              <p:par>
                                <p:cTn id="148" presetID="6" presetClass="emph" presetSubtype="0" decel="100000" fill="hold" grpId="3" nodeType="withEffect">
                                  <p:stCondLst>
                                    <p:cond delay="3295"/>
                                  </p:stCondLst>
                                  <p:childTnLst>
                                    <p:animScale>
                                      <p:cBhvr>
                                        <p:cTn id="149" dur="1125" fill="hold"/>
                                        <p:tgtEl>
                                          <p:spTgt spid="31"/>
                                        </p:tgtEl>
                                      </p:cBhvr>
                                      <p:by x="33000" y="33000"/>
                                    </p:animScale>
                                  </p:childTnLst>
                                </p:cTn>
                              </p:par>
                              <p:par>
                                <p:cTn id="150" presetID="10" presetClass="entr" presetSubtype="0" fill="hold" grpId="0" nodeType="withEffect">
                                  <p:stCondLst>
                                    <p:cond delay="3520"/>
                                  </p:stCondLst>
                                  <p:childTnLst>
                                    <p:set>
                                      <p:cBhvr>
                                        <p:cTn id="151" dur="1" fill="hold">
                                          <p:stCondLst>
                                            <p:cond delay="0"/>
                                          </p:stCondLst>
                                        </p:cTn>
                                        <p:tgtEl>
                                          <p:spTgt spid="33"/>
                                        </p:tgtEl>
                                        <p:attrNameLst>
                                          <p:attrName>style.visibility</p:attrName>
                                        </p:attrNameLst>
                                      </p:cBhvr>
                                      <p:to>
                                        <p:strVal val="visible"/>
                                      </p:to>
                                    </p:set>
                                    <p:animEffect transition="in" filter="fade">
                                      <p:cBhvr>
                                        <p:cTn id="152" dur="375"/>
                                        <p:tgtEl>
                                          <p:spTgt spid="33"/>
                                        </p:tgtEl>
                                      </p:cBhvr>
                                    </p:animEffect>
                                  </p:childTnLst>
                                </p:cTn>
                              </p:par>
                              <p:par>
                                <p:cTn id="153" presetID="0" presetClass="path" presetSubtype="0" decel="46000" fill="hold" grpId="1" nodeType="withEffect">
                                  <p:stCondLst>
                                    <p:cond delay="3520"/>
                                  </p:stCondLst>
                                  <p:childTnLst>
                                    <p:animMotion origin="layout" path="M 7.03105E-17 4.44444E-6 C -0.05299 0.00463 -0.05872 0.00925 -0.07357 0.0074 C -0.08854 0.00532 -0.12109 0.00138 -0.17448 -0.0095 " pathEditMode="relative" rAng="0" ptsTypes="AAA">
                                      <p:cBhvr>
                                        <p:cTn id="154" dur="1125" spd="-100000" fill="hold"/>
                                        <p:tgtEl>
                                          <p:spTgt spid="33"/>
                                        </p:tgtEl>
                                        <p:attrNameLst>
                                          <p:attrName>ppt_x</p:attrName>
                                          <p:attrName>ppt_y</p:attrName>
                                        </p:attrNameLst>
                                      </p:cBhvr>
                                      <p:rCtr x="-8724" y="-93"/>
                                    </p:animMotion>
                                  </p:childTnLst>
                                </p:cTn>
                              </p:par>
                              <p:par>
                                <p:cTn id="155" presetID="10" presetClass="entr" presetSubtype="0" fill="hold" grpId="0" nodeType="withEffect">
                                  <p:stCondLst>
                                    <p:cond delay="3520"/>
                                  </p:stCondLst>
                                  <p:childTnLst>
                                    <p:set>
                                      <p:cBhvr>
                                        <p:cTn id="156" dur="1" fill="hold">
                                          <p:stCondLst>
                                            <p:cond delay="0"/>
                                          </p:stCondLst>
                                        </p:cTn>
                                        <p:tgtEl>
                                          <p:spTgt spid="26"/>
                                        </p:tgtEl>
                                        <p:attrNameLst>
                                          <p:attrName>style.visibility</p:attrName>
                                        </p:attrNameLst>
                                      </p:cBhvr>
                                      <p:to>
                                        <p:strVal val="visible"/>
                                      </p:to>
                                    </p:set>
                                    <p:animEffect transition="in" filter="fade">
                                      <p:cBhvr>
                                        <p:cTn id="157" dur="375"/>
                                        <p:tgtEl>
                                          <p:spTgt spid="26"/>
                                        </p:tgtEl>
                                      </p:cBhvr>
                                    </p:animEffect>
                                  </p:childTnLst>
                                </p:cTn>
                              </p:par>
                              <p:par>
                                <p:cTn id="158" presetID="0" presetClass="path" presetSubtype="0" decel="46000" fill="hold" grpId="1" nodeType="withEffect">
                                  <p:stCondLst>
                                    <p:cond delay="3520"/>
                                  </p:stCondLst>
                                  <p:childTnLst>
                                    <p:animMotion origin="layout" path="M -0.00026 -0.00069 C -0.0013 -0.00139 -0.00404 -0.00139 -0.00664 -0.00139 C -0.00873 -0.00162 -0.01276 -0.00162 -0.01589 -0.00278 C -0.01966 -0.00278 -0.03919 -0.00486 -0.04675 -0.00555 " pathEditMode="relative" rAng="0" ptsTypes="AAAA">
                                      <p:cBhvr>
                                        <p:cTn id="159" dur="1125" spd="-100000" fill="hold"/>
                                        <p:tgtEl>
                                          <p:spTgt spid="26"/>
                                        </p:tgtEl>
                                        <p:attrNameLst>
                                          <p:attrName>ppt_x</p:attrName>
                                          <p:attrName>ppt_y</p:attrName>
                                        </p:attrNameLst>
                                      </p:cBhvr>
                                      <p:rCtr x="-2331" y="-255"/>
                                    </p:animMotion>
                                  </p:childTnLst>
                                </p:cTn>
                              </p:par>
                              <p:par>
                                <p:cTn id="160" presetID="6" presetClass="emph" presetSubtype="0" fill="hold" grpId="2" nodeType="withEffect">
                                  <p:stCondLst>
                                    <p:cond delay="3520"/>
                                  </p:stCondLst>
                                  <p:childTnLst>
                                    <p:animScale>
                                      <p:cBhvr>
                                        <p:cTn id="161" dur="7" fill="hold"/>
                                        <p:tgtEl>
                                          <p:spTgt spid="26"/>
                                        </p:tgtEl>
                                      </p:cBhvr>
                                      <p:by x="300000" y="300000"/>
                                    </p:animScale>
                                  </p:childTnLst>
                                </p:cTn>
                              </p:par>
                              <p:par>
                                <p:cTn id="162" presetID="6" presetClass="emph" presetSubtype="0" decel="100000" fill="hold" grpId="3" nodeType="withEffect">
                                  <p:stCondLst>
                                    <p:cond delay="3520"/>
                                  </p:stCondLst>
                                  <p:childTnLst>
                                    <p:animScale>
                                      <p:cBhvr>
                                        <p:cTn id="163" dur="1125" fill="hold"/>
                                        <p:tgtEl>
                                          <p:spTgt spid="26"/>
                                        </p:tgtEl>
                                      </p:cBhvr>
                                      <p:by x="33000" y="33000"/>
                                    </p:animScale>
                                  </p:childTnLst>
                                </p:cTn>
                              </p:par>
                              <p:par>
                                <p:cTn id="164" presetID="10" presetClass="entr" presetSubtype="0" fill="hold" grpId="0" nodeType="withEffect">
                                  <p:stCondLst>
                                    <p:cond delay="3453"/>
                                  </p:stCondLst>
                                  <p:childTnLst>
                                    <p:set>
                                      <p:cBhvr>
                                        <p:cTn id="165" dur="1" fill="hold">
                                          <p:stCondLst>
                                            <p:cond delay="0"/>
                                          </p:stCondLst>
                                        </p:cTn>
                                        <p:tgtEl>
                                          <p:spTgt spid="35"/>
                                        </p:tgtEl>
                                        <p:attrNameLst>
                                          <p:attrName>style.visibility</p:attrName>
                                        </p:attrNameLst>
                                      </p:cBhvr>
                                      <p:to>
                                        <p:strVal val="visible"/>
                                      </p:to>
                                    </p:set>
                                    <p:animEffect transition="in" filter="fade">
                                      <p:cBhvr>
                                        <p:cTn id="166" dur="375"/>
                                        <p:tgtEl>
                                          <p:spTgt spid="35"/>
                                        </p:tgtEl>
                                      </p:cBhvr>
                                    </p:animEffect>
                                  </p:childTnLst>
                                </p:cTn>
                              </p:par>
                              <p:par>
                                <p:cTn id="167" presetID="0" presetClass="path" presetSubtype="0" decel="46000" fill="hold" grpId="1" nodeType="withEffect">
                                  <p:stCondLst>
                                    <p:cond delay="3453"/>
                                  </p:stCondLst>
                                  <p:childTnLst>
                                    <p:animMotion origin="layout" path="M -0.00026 -0.0007 C -0.0069 -0.0007 -0.02434 0.01504 -0.04049 0.02268 C -0.05716 0.0294 -0.07447 0.03565 -0.0996 0.0412 C -0.12434 0.04629 -0.12942 0.03171 -0.17734 0.04491 " pathEditMode="relative" rAng="0" ptsTypes="AAAA">
                                      <p:cBhvr>
                                        <p:cTn id="168" dur="1125" spd="-100000" fill="hold"/>
                                        <p:tgtEl>
                                          <p:spTgt spid="35"/>
                                        </p:tgtEl>
                                        <p:attrNameLst>
                                          <p:attrName>ppt_x</p:attrName>
                                          <p:attrName>ppt_y</p:attrName>
                                        </p:attrNameLst>
                                      </p:cBhvr>
                                      <p:rCtr x="-8854" y="2269"/>
                                    </p:animMotion>
                                  </p:childTnLst>
                                </p:cTn>
                              </p:par>
                              <p:par>
                                <p:cTn id="169" presetID="10" presetClass="entr" presetSubtype="0" fill="hold" grpId="0" nodeType="withEffect">
                                  <p:stCondLst>
                                    <p:cond delay="3265"/>
                                  </p:stCondLst>
                                  <p:childTnLst>
                                    <p:set>
                                      <p:cBhvr>
                                        <p:cTn id="170" dur="1" fill="hold">
                                          <p:stCondLst>
                                            <p:cond delay="0"/>
                                          </p:stCondLst>
                                        </p:cTn>
                                        <p:tgtEl>
                                          <p:spTgt spid="36"/>
                                        </p:tgtEl>
                                        <p:attrNameLst>
                                          <p:attrName>style.visibility</p:attrName>
                                        </p:attrNameLst>
                                      </p:cBhvr>
                                      <p:to>
                                        <p:strVal val="visible"/>
                                      </p:to>
                                    </p:set>
                                    <p:animEffect transition="in" filter="fade">
                                      <p:cBhvr>
                                        <p:cTn id="171" dur="375"/>
                                        <p:tgtEl>
                                          <p:spTgt spid="36"/>
                                        </p:tgtEl>
                                      </p:cBhvr>
                                    </p:animEffect>
                                  </p:childTnLst>
                                </p:cTn>
                              </p:par>
                              <p:par>
                                <p:cTn id="172" presetID="0" presetClass="path" presetSubtype="0" decel="46000" fill="hold" grpId="1" nodeType="withEffect">
                                  <p:stCondLst>
                                    <p:cond delay="3265"/>
                                  </p:stCondLst>
                                  <p:childTnLst>
                                    <p:animMotion origin="layout" path="M -0.00026 -0.0007 C -0.02617 -0.00394 -0.03034 -0.00394 -0.04701 -0.0088 C -0.06458 -0.01505 -0.075 -0.02153 -0.10169 -0.03727 " pathEditMode="relative" rAng="0" ptsTypes="AAA">
                                      <p:cBhvr>
                                        <p:cTn id="173" dur="1125" spd="-100000" fill="hold"/>
                                        <p:tgtEl>
                                          <p:spTgt spid="36"/>
                                        </p:tgtEl>
                                        <p:attrNameLst>
                                          <p:attrName>ppt_x</p:attrName>
                                          <p:attrName>ppt_y</p:attrName>
                                        </p:attrNameLst>
                                      </p:cBhvr>
                                      <p:rCtr x="-5078" y="-1829"/>
                                    </p:animMotion>
                                  </p:childTnLst>
                                </p:cTn>
                              </p:par>
                              <p:par>
                                <p:cTn id="174" presetID="10" presetClass="entr" presetSubtype="0" fill="hold" grpId="0" nodeType="withEffect">
                                  <p:stCondLst>
                                    <p:cond delay="2703"/>
                                  </p:stCondLst>
                                  <p:childTnLst>
                                    <p:set>
                                      <p:cBhvr>
                                        <p:cTn id="175" dur="1" fill="hold">
                                          <p:stCondLst>
                                            <p:cond delay="0"/>
                                          </p:stCondLst>
                                        </p:cTn>
                                        <p:tgtEl>
                                          <p:spTgt spid="32"/>
                                        </p:tgtEl>
                                        <p:attrNameLst>
                                          <p:attrName>style.visibility</p:attrName>
                                        </p:attrNameLst>
                                      </p:cBhvr>
                                      <p:to>
                                        <p:strVal val="visible"/>
                                      </p:to>
                                    </p:set>
                                    <p:animEffect transition="in" filter="fade">
                                      <p:cBhvr>
                                        <p:cTn id="176" dur="375"/>
                                        <p:tgtEl>
                                          <p:spTgt spid="32"/>
                                        </p:tgtEl>
                                      </p:cBhvr>
                                    </p:animEffect>
                                  </p:childTnLst>
                                </p:cTn>
                              </p:par>
                              <p:par>
                                <p:cTn id="177" presetID="0" presetClass="path" presetSubtype="0" decel="46000" fill="hold" grpId="1" nodeType="withEffect">
                                  <p:stCondLst>
                                    <p:cond delay="2703"/>
                                  </p:stCondLst>
                                  <p:childTnLst>
                                    <p:animMotion origin="layout" path="M -0.00026 -0.0007 C -0.01172 -0.00232 -0.01784 -0.00278 -0.02487 -0.00347 C -0.03216 -0.00417 -0.04518 -0.00533 -0.06549 -0.00741 " pathEditMode="relative" rAng="0" ptsTypes="AAA">
                                      <p:cBhvr>
                                        <p:cTn id="178" dur="1125" spd="-100000" fill="hold"/>
                                        <p:tgtEl>
                                          <p:spTgt spid="32"/>
                                        </p:tgtEl>
                                        <p:attrNameLst>
                                          <p:attrName>ppt_x</p:attrName>
                                          <p:attrName>ppt_y</p:attrName>
                                        </p:attrNameLst>
                                      </p:cBhvr>
                                      <p:rCtr x="-3268" y="-347"/>
                                    </p:animMotion>
                                  </p:childTnLst>
                                </p:cTn>
                              </p:par>
                              <p:par>
                                <p:cTn id="179" presetID="10" presetClass="entr" presetSubtype="0" fill="hold" grpId="0" nodeType="withEffect">
                                  <p:stCondLst>
                                    <p:cond delay="2890"/>
                                  </p:stCondLst>
                                  <p:childTnLst>
                                    <p:set>
                                      <p:cBhvr>
                                        <p:cTn id="180" dur="1" fill="hold">
                                          <p:stCondLst>
                                            <p:cond delay="0"/>
                                          </p:stCondLst>
                                        </p:cTn>
                                        <p:tgtEl>
                                          <p:spTgt spid="30"/>
                                        </p:tgtEl>
                                        <p:attrNameLst>
                                          <p:attrName>style.visibility</p:attrName>
                                        </p:attrNameLst>
                                      </p:cBhvr>
                                      <p:to>
                                        <p:strVal val="visible"/>
                                      </p:to>
                                    </p:set>
                                    <p:animEffect transition="in" filter="fade">
                                      <p:cBhvr>
                                        <p:cTn id="181" dur="375"/>
                                        <p:tgtEl>
                                          <p:spTgt spid="30"/>
                                        </p:tgtEl>
                                      </p:cBhvr>
                                    </p:animEffect>
                                  </p:childTnLst>
                                </p:cTn>
                              </p:par>
                              <p:par>
                                <p:cTn id="182" presetID="0" presetClass="path" presetSubtype="0" decel="46000" fill="hold" grpId="1" nodeType="withEffect">
                                  <p:stCondLst>
                                    <p:cond delay="2890"/>
                                  </p:stCondLst>
                                  <p:childTnLst>
                                    <p:animMotion origin="layout" path="M -0.00026 -0.00069 C -0.01159 0.00232 -0.01771 0.00325 -0.02487 0.0044 C -0.03216 0.00602 -0.04505 0.00857 -0.06537 0.0132 " pathEditMode="relative" rAng="0" ptsTypes="AAA">
                                      <p:cBhvr>
                                        <p:cTn id="183" dur="1125" spd="-100000" fill="hold"/>
                                        <p:tgtEl>
                                          <p:spTgt spid="30"/>
                                        </p:tgtEl>
                                        <p:attrNameLst>
                                          <p:attrName>ppt_x</p:attrName>
                                          <p:attrName>ppt_y</p:attrName>
                                        </p:attrNameLst>
                                      </p:cBhvr>
                                      <p:rCtr x="-3255" y="694"/>
                                    </p:animMotion>
                                  </p:childTnLst>
                                </p:cTn>
                              </p:par>
                              <p:par>
                                <p:cTn id="184" presetID="6" presetClass="emph" presetSubtype="0" fill="hold" grpId="2" nodeType="withEffect">
                                  <p:stCondLst>
                                    <p:cond delay="3265"/>
                                  </p:stCondLst>
                                  <p:childTnLst>
                                    <p:animScale>
                                      <p:cBhvr>
                                        <p:cTn id="185" dur="7" fill="hold"/>
                                        <p:tgtEl>
                                          <p:spTgt spid="30"/>
                                        </p:tgtEl>
                                      </p:cBhvr>
                                      <p:by x="300000" y="300000"/>
                                    </p:animScale>
                                  </p:childTnLst>
                                </p:cTn>
                              </p:par>
                              <p:par>
                                <p:cTn id="186" presetID="6" presetClass="emph" presetSubtype="0" decel="100000" fill="hold" grpId="3" nodeType="withEffect">
                                  <p:stCondLst>
                                    <p:cond delay="3265"/>
                                  </p:stCondLst>
                                  <p:childTnLst>
                                    <p:animScale>
                                      <p:cBhvr>
                                        <p:cTn id="187" dur="1125" fill="hold"/>
                                        <p:tgtEl>
                                          <p:spTgt spid="30"/>
                                        </p:tgtEl>
                                      </p:cBhvr>
                                      <p:by x="33000" y="33000"/>
                                    </p:animScale>
                                  </p:childTnLst>
                                </p:cTn>
                              </p:par>
                              <p:par>
                                <p:cTn id="188" presetID="10" presetClass="entr" presetSubtype="0" fill="hold" grpId="0" nodeType="withEffect">
                                  <p:stCondLst>
                                    <p:cond delay="3140"/>
                                  </p:stCondLst>
                                  <p:childTnLst>
                                    <p:set>
                                      <p:cBhvr>
                                        <p:cTn id="189" dur="1" fill="hold">
                                          <p:stCondLst>
                                            <p:cond delay="0"/>
                                          </p:stCondLst>
                                        </p:cTn>
                                        <p:tgtEl>
                                          <p:spTgt spid="39"/>
                                        </p:tgtEl>
                                        <p:attrNameLst>
                                          <p:attrName>style.visibility</p:attrName>
                                        </p:attrNameLst>
                                      </p:cBhvr>
                                      <p:to>
                                        <p:strVal val="visible"/>
                                      </p:to>
                                    </p:set>
                                    <p:animEffect transition="in" filter="fade">
                                      <p:cBhvr>
                                        <p:cTn id="190" dur="375"/>
                                        <p:tgtEl>
                                          <p:spTgt spid="39"/>
                                        </p:tgtEl>
                                      </p:cBhvr>
                                    </p:animEffect>
                                  </p:childTnLst>
                                </p:cTn>
                              </p:par>
                              <p:par>
                                <p:cTn id="191" presetID="0" presetClass="path" presetSubtype="0" decel="46000" fill="hold" grpId="1" nodeType="withEffect">
                                  <p:stCondLst>
                                    <p:cond delay="3140"/>
                                  </p:stCondLst>
                                  <p:childTnLst>
                                    <p:animMotion origin="layout" path="M -0.00026 -0.00069 C -0.04597 0.00996 -0.07318 0.02986 -0.0974 0.04005 C -0.12123 0.04977 -0.17526 0.08172 -0.25938 0.15 " pathEditMode="relative" rAng="0" ptsTypes="AAA">
                                      <p:cBhvr>
                                        <p:cTn id="192" dur="1000" spd="-100000" fill="hold"/>
                                        <p:tgtEl>
                                          <p:spTgt spid="39"/>
                                        </p:tgtEl>
                                        <p:attrNameLst>
                                          <p:attrName>ppt_x</p:attrName>
                                          <p:attrName>ppt_y</p:attrName>
                                        </p:attrNameLst>
                                      </p:cBhvr>
                                      <p:rCtr x="-12956" y="7523"/>
                                    </p:animMotion>
                                  </p:childTnLst>
                                </p:cTn>
                              </p:par>
                              <p:par>
                                <p:cTn id="193" presetID="6" presetClass="emph" presetSubtype="0" fill="hold" grpId="2" nodeType="withEffect">
                                  <p:stCondLst>
                                    <p:cond delay="3140"/>
                                  </p:stCondLst>
                                  <p:childTnLst>
                                    <p:animScale>
                                      <p:cBhvr>
                                        <p:cTn id="194" dur="7" fill="hold"/>
                                        <p:tgtEl>
                                          <p:spTgt spid="39"/>
                                        </p:tgtEl>
                                      </p:cBhvr>
                                      <p:by x="500000" y="500000"/>
                                    </p:animScale>
                                  </p:childTnLst>
                                </p:cTn>
                              </p:par>
                              <p:par>
                                <p:cTn id="195" presetID="6" presetClass="emph" presetSubtype="0" decel="100000" fill="hold" grpId="3" nodeType="withEffect">
                                  <p:stCondLst>
                                    <p:cond delay="3140"/>
                                  </p:stCondLst>
                                  <p:childTnLst>
                                    <p:animScale>
                                      <p:cBhvr>
                                        <p:cTn id="196" dur="1000" fill="hold"/>
                                        <p:tgtEl>
                                          <p:spTgt spid="39"/>
                                        </p:tgtEl>
                                      </p:cBhvr>
                                      <p:by x="20000" y="20000"/>
                                    </p:animScale>
                                  </p:childTnLst>
                                </p:cTn>
                              </p:par>
                              <p:par>
                                <p:cTn id="197" presetID="10" presetClass="entr" presetSubtype="0" fill="hold" grpId="0" nodeType="withEffect">
                                  <p:stCondLst>
                                    <p:cond delay="3265"/>
                                  </p:stCondLst>
                                  <p:childTnLst>
                                    <p:set>
                                      <p:cBhvr>
                                        <p:cTn id="198" dur="1" fill="hold">
                                          <p:stCondLst>
                                            <p:cond delay="0"/>
                                          </p:stCondLst>
                                        </p:cTn>
                                        <p:tgtEl>
                                          <p:spTgt spid="41"/>
                                        </p:tgtEl>
                                        <p:attrNameLst>
                                          <p:attrName>style.visibility</p:attrName>
                                        </p:attrNameLst>
                                      </p:cBhvr>
                                      <p:to>
                                        <p:strVal val="visible"/>
                                      </p:to>
                                    </p:set>
                                    <p:animEffect transition="in" filter="fade">
                                      <p:cBhvr>
                                        <p:cTn id="199" dur="375"/>
                                        <p:tgtEl>
                                          <p:spTgt spid="41"/>
                                        </p:tgtEl>
                                      </p:cBhvr>
                                    </p:animEffect>
                                  </p:childTnLst>
                                </p:cTn>
                              </p:par>
                              <p:par>
                                <p:cTn id="200" presetID="0" presetClass="path" presetSubtype="0" decel="100000" fill="hold" grpId="1" nodeType="withEffect">
                                  <p:stCondLst>
                                    <p:cond delay="3265"/>
                                  </p:stCondLst>
                                  <p:childTnLst>
                                    <p:animMotion origin="layout" path="M 3.95833E-6 0.00417 C -0.03829 0.00139 -0.23086 0.00856 -0.25677 0.00995 C -0.28282 0.01111 -0.5375 0.01852 -0.703 0.02106 " pathEditMode="relative" rAng="0" ptsTypes="AAA">
                                      <p:cBhvr>
                                        <p:cTn id="201" dur="1688" spd="-100000" fill="hold"/>
                                        <p:tgtEl>
                                          <p:spTgt spid="41"/>
                                        </p:tgtEl>
                                        <p:attrNameLst>
                                          <p:attrName>ppt_x</p:attrName>
                                          <p:attrName>ppt_y</p:attrName>
                                        </p:attrNameLst>
                                      </p:cBhvr>
                                      <p:rCtr x="-35156" y="810"/>
                                    </p:animMotion>
                                  </p:childTnLst>
                                </p:cTn>
                              </p:par>
                              <p:par>
                                <p:cTn id="202" presetID="6" presetClass="emph" presetSubtype="0" fill="hold" grpId="2" nodeType="withEffect">
                                  <p:stCondLst>
                                    <p:cond delay="3265"/>
                                  </p:stCondLst>
                                  <p:childTnLst>
                                    <p:animScale>
                                      <p:cBhvr>
                                        <p:cTn id="203" dur="7" fill="hold"/>
                                        <p:tgtEl>
                                          <p:spTgt spid="41"/>
                                        </p:tgtEl>
                                      </p:cBhvr>
                                      <p:by x="200000" y="200000"/>
                                    </p:animScale>
                                  </p:childTnLst>
                                </p:cTn>
                              </p:par>
                              <p:par>
                                <p:cTn id="204" presetID="6" presetClass="emph" presetSubtype="0" decel="100000" fill="hold" grpId="3" nodeType="withEffect">
                                  <p:stCondLst>
                                    <p:cond delay="3265"/>
                                  </p:stCondLst>
                                  <p:childTnLst>
                                    <p:animScale>
                                      <p:cBhvr>
                                        <p:cTn id="205" dur="1688" fill="hold"/>
                                        <p:tgtEl>
                                          <p:spTgt spid="41"/>
                                        </p:tgtEl>
                                      </p:cBhvr>
                                      <p:by x="50000" y="50000"/>
                                    </p:animScale>
                                  </p:childTnLst>
                                </p:cTn>
                              </p:par>
                              <p:par>
                                <p:cTn id="206" presetID="10" presetClass="entr" presetSubtype="0" fill="hold" grpId="1" nodeType="withEffect">
                                  <p:stCondLst>
                                    <p:cond delay="1000"/>
                                  </p:stCondLst>
                                  <p:childTnLst>
                                    <p:set>
                                      <p:cBhvr>
                                        <p:cTn id="207" dur="1" fill="hold">
                                          <p:stCondLst>
                                            <p:cond delay="0"/>
                                          </p:stCondLst>
                                        </p:cTn>
                                        <p:tgtEl>
                                          <p:spTgt spid="43"/>
                                        </p:tgtEl>
                                        <p:attrNameLst>
                                          <p:attrName>style.visibility</p:attrName>
                                        </p:attrNameLst>
                                      </p:cBhvr>
                                      <p:to>
                                        <p:strVal val="visible"/>
                                      </p:to>
                                    </p:set>
                                    <p:animEffect transition="in" filter="fade">
                                      <p:cBhvr>
                                        <p:cTn id="208" dur="2000"/>
                                        <p:tgtEl>
                                          <p:spTgt spid="43"/>
                                        </p:tgtEl>
                                      </p:cBhvr>
                                    </p:animEffect>
                                  </p:childTnLst>
                                </p:cTn>
                              </p:par>
                              <p:par>
                                <p:cTn id="209" presetID="42" presetClass="entr" presetSubtype="0" fill="hold" grpId="0" nodeType="withEffect">
                                  <p:stCondLst>
                                    <p:cond delay="1000"/>
                                  </p:stCondLst>
                                  <p:childTnLst>
                                    <p:set>
                                      <p:cBhvr>
                                        <p:cTn id="210" dur="1" fill="hold">
                                          <p:stCondLst>
                                            <p:cond delay="0"/>
                                          </p:stCondLst>
                                        </p:cTn>
                                        <p:tgtEl>
                                          <p:spTgt spid="43"/>
                                        </p:tgtEl>
                                        <p:attrNameLst>
                                          <p:attrName>style.visibility</p:attrName>
                                        </p:attrNameLst>
                                      </p:cBhvr>
                                      <p:to>
                                        <p:strVal val="visible"/>
                                      </p:to>
                                    </p:set>
                                    <p:animEffect transition="in" filter="fade">
                                      <p:cBhvr>
                                        <p:cTn id="211" dur="1500"/>
                                        <p:tgtEl>
                                          <p:spTgt spid="43"/>
                                        </p:tgtEl>
                                      </p:cBhvr>
                                    </p:animEffect>
                                    <p:anim calcmode="lin" valueType="num">
                                      <p:cBhvr>
                                        <p:cTn id="212" dur="1500" fill="hold"/>
                                        <p:tgtEl>
                                          <p:spTgt spid="43"/>
                                        </p:tgtEl>
                                        <p:attrNameLst>
                                          <p:attrName>ppt_x</p:attrName>
                                        </p:attrNameLst>
                                      </p:cBhvr>
                                      <p:tavLst>
                                        <p:tav tm="0">
                                          <p:val>
                                            <p:strVal val="#ppt_x"/>
                                          </p:val>
                                        </p:tav>
                                        <p:tav tm="100000">
                                          <p:val>
                                            <p:strVal val="#ppt_x"/>
                                          </p:val>
                                        </p:tav>
                                      </p:tavLst>
                                    </p:anim>
                                    <p:anim calcmode="lin" valueType="num">
                                      <p:cBhvr>
                                        <p:cTn id="213" dur="15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214" fill="hold">
                      <p:stCondLst>
                        <p:cond delay="indefinite"/>
                      </p:stCondLst>
                      <p:childTnLst>
                        <p:par>
                          <p:cTn id="215" fill="hold">
                            <p:stCondLst>
                              <p:cond delay="0"/>
                            </p:stCondLst>
                            <p:childTnLst>
                              <p:par>
                                <p:cTn id="216" presetID="10" presetClass="entr" presetSubtype="0" fill="hold" grpId="0" nodeType="clickEffect">
                                  <p:stCondLst>
                                    <p:cond delay="0"/>
                                  </p:stCondLst>
                                  <p:childTnLst>
                                    <p:set>
                                      <p:cBhvr>
                                        <p:cTn id="217" dur="1" fill="hold">
                                          <p:stCondLst>
                                            <p:cond delay="0"/>
                                          </p:stCondLst>
                                        </p:cTn>
                                        <p:tgtEl>
                                          <p:spTgt spid="44"/>
                                        </p:tgtEl>
                                        <p:attrNameLst>
                                          <p:attrName>style.visibility</p:attrName>
                                        </p:attrNameLst>
                                      </p:cBhvr>
                                      <p:to>
                                        <p:strVal val="visible"/>
                                      </p:to>
                                    </p:set>
                                    <p:animEffect transition="in" filter="fade">
                                      <p:cBhvr>
                                        <p:cTn id="21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4" grpId="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1" grpId="1" animBg="1"/>
      <p:bldP spid="22" grpId="0" animBg="1"/>
      <p:bldP spid="22" grpId="1" animBg="1"/>
      <p:bldP spid="23" grpId="0" animBg="1"/>
      <p:bldP spid="23" grpId="1" animBg="1"/>
      <p:bldP spid="23" grpId="2" animBg="1"/>
      <p:bldP spid="23" grpId="3" animBg="1"/>
      <p:bldP spid="24" grpId="0" animBg="1"/>
      <p:bldP spid="24" grpId="1" animBg="1"/>
      <p:bldP spid="25" grpId="0" animBg="1"/>
      <p:bldP spid="25" grpId="1" animBg="1"/>
      <p:bldP spid="25" grpId="2" animBg="1"/>
      <p:bldP spid="25" grpId="3" animBg="1"/>
      <p:bldP spid="26" grpId="0" animBg="1"/>
      <p:bldP spid="26" grpId="1" animBg="1"/>
      <p:bldP spid="26" grpId="2" animBg="1"/>
      <p:bldP spid="26" grpId="3" animBg="1"/>
      <p:bldP spid="27" grpId="0" animBg="1"/>
      <p:bldP spid="27" grpId="1" animBg="1"/>
      <p:bldP spid="27" grpId="2" animBg="1"/>
      <p:bldP spid="27" grpId="3" animBg="1"/>
      <p:bldP spid="28" grpId="0" animBg="1"/>
      <p:bldP spid="28" grpId="1" animBg="1"/>
      <p:bldP spid="28" grpId="2" animBg="1"/>
      <p:bldP spid="28" grpId="3" animBg="1"/>
      <p:bldP spid="29" grpId="0" animBg="1"/>
      <p:bldP spid="29" grpId="1" animBg="1"/>
      <p:bldP spid="30" grpId="0" animBg="1"/>
      <p:bldP spid="30" grpId="1" animBg="1"/>
      <p:bldP spid="30" grpId="2" animBg="1"/>
      <p:bldP spid="30" grpId="3" animBg="1"/>
      <p:bldP spid="31" grpId="0" animBg="1"/>
      <p:bldP spid="31" grpId="1" animBg="1"/>
      <p:bldP spid="31" grpId="2" animBg="1"/>
      <p:bldP spid="31" grpId="3"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7" grpId="2" animBg="1"/>
      <p:bldP spid="37" grpId="3" animBg="1"/>
      <p:bldP spid="38" grpId="0" animBg="1"/>
      <p:bldP spid="38" grpId="1" animBg="1"/>
      <p:bldP spid="39" grpId="0" animBg="1"/>
      <p:bldP spid="39" grpId="1" animBg="1"/>
      <p:bldP spid="39" grpId="2" animBg="1"/>
      <p:bldP spid="39" grpId="3" animBg="1"/>
      <p:bldP spid="40" grpId="0" animBg="1"/>
      <p:bldP spid="40" grpId="1" animBg="1"/>
      <p:bldP spid="40" grpId="2" animBg="1"/>
      <p:bldP spid="40" grpId="3" animBg="1"/>
      <p:bldP spid="41" grpId="0" animBg="1"/>
      <p:bldP spid="41" grpId="1" animBg="1"/>
      <p:bldP spid="41" grpId="2" animBg="1"/>
      <p:bldP spid="41" grpId="3" animBg="1"/>
      <p:bldP spid="42" grpId="0" animBg="1"/>
      <p:bldP spid="42" grpId="1" animBg="1"/>
      <p:bldP spid="43" grpId="0"/>
      <p:bldP spid="43" grpId="1"/>
      <p:bldP spid="44"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LAYERS_CUSTOMIZATION" val="UEsDBBQAAgAIAFF6b0w9PC/RwQAAAOUBAAAaAAAAdW5pdmVyc2FsL2kxOG5fcHJlc2V0cy54bWydkbEKwjAQhvc+RbjdxG6lJHUT3Bx0lpqmGmkvJZdaH9+UinSRgEMg//F9PyQnd6++Y0/jyTpUkPMtMIPaNRZvCs6n/aYARqHGpu4cGgXogO2qTNq8wKM3ZAKxWIGk4B7CUAoxTRO3NPjYQK4bQywmrl0v4ukditkUw6LC4pb2L/szgyrLGJPX0XbhgFW8x7QgjLxWMDsXjdxi60D8AhqTAEyqwVACaH0CeAwJwI8rQIrvm+ekRwrxo2KQYrWeKnsDUEsDBBQAAgAIAFF6b0z+fS/3ZAAAAGUAAAAcAAAAdW5pdmVyc2FsL2xvY2FsX3NldHRpbmdzLnhtbLOxr8jNUShLLSrOzM+zVTLUM1BSSM1Lzk/JzEu3VQoNcdO1UFIoLknMS0nMyc9LtVXKy1dSsLfjssnJT07MCU4tKQEqLFYoyEmsTC0KSc0FMkpS/RJzgSqftq542bxCSd+OCwBQSwMEFAACAAgARJRXRyO0Tvv7AgAAsAgAABQAAAB1bml2ZXJzYWwvcGxheWVyLnhtbK1V30/bMBB+LtL+h8jv2C0dA6oExJDQHsaE1LHtrTKJm3hN4sx2COWv39nO76VsSHtolZzv++58993Fv3rOUu+JScVFHqAFniOP5aGIeB4H6OHr7fE5urp8d+QXKd0z6fEoQGXODYCmyIuYCiUvNIDvqU4C1DNgYEZeIbmQXO+B+xS420gnS/TuaAYuuQpQonWxIqSqKswVIPJYibQ0JAqHIiOFZIrlmkni0kBeg13pv6Phl4mc6H3BVA9Z6LcHrklajmfFByTVEgsZk5P5fEF+3H1ehwnL6DHPlaZ5yJAHlZzZUj7ScHcnojJlythmvktyzbQ2SVjbzNcrvjjPPSXDADmHTcaUojFTOM1jRByWTID9bUpVUvOoAa3hVTte81q/jXnfNG62c6RzLsrHlKsEjvqQzjoJ9Mkwqp/Z61oFPTQKujVMyJPsV8kli+zrt1aM8wVyAVvF2TyxqkI4gKdbGmoh9zcAAxXVHcRt07BrGraglgO30dcdBWpuu2VUl5I1pZr5Tzxi4guVkhpZXGpZMp+MjDWWDME+cVeum9Q1xE90lp7+Q2+M36g1P9VrnbGA/9GYT0DU1oTnEXu+5eCjWQY11QyKbWxYFyk2MbucVPmY9XQ9MLkc66bARTxNZcxgDCOqKens5BCUSarAJSzlCNs7OAhOeJyk8NOTDOPTgzQZlbtJht7BQXAqwt0EtDW3ZSTjOo7E1CrIJxPrxA9LpUXGX6w8B3tGr6wOXxu55ui64O3B2fyPURzEaAZziyZWl3nq7avm8N7MqVadz6ZwloFaYR6YLgvn1cxCWYx8IralZapv+jk1+7AHHeU8NR3TXN9B76Ja8xfmVTwyX7rF0tQkYUYzAfpwvuwxQD9huwzCW9OhiFuRN3XAmNg3928r2mz5unWu64c67EMNnzirHMbN1EdQRyxFmUejHuKi+4ioFHbatWTUS9kWbrQ4AZGKIkDv4aG+88XpRXfls8VFg7V53bvALpc3rPQ64U5BpNZ1exG/3g3w+BtQSwMEFAACAAgAUXpvTLd+K21kAQAA7wIAACkAAAB1bml2ZXJzYWwvc2tpbl9jdXN0b21pemF0aW9uX3NldHRpbmdzLnhtbI1Sy2ocMRC8+yuEf2AltV4DkwU9zYIPATv4POwoZrCtCSOZmKCPj8bxst54TaI+dVV3Nd2qPj9MyT7nMj9Nv4YyzekmljKl+7y9QKjfz4/z8nWJOZa8OSJ3Uxrnn7v0fV6xhuYypHFYRruyeYtReH1ISa2cahkzjCLJPPUKOc9t4zpwHdjGOUpsv/lL4o/uEvcxlfOq/eaE/diwSzkuZZfG+LKF0+r31OkGV8swTq0ubwVbox6mVsfWQIxwyX2lGgAEstwRh6uUndQEecw4hmoUBQqIcE46UYmkHFoWOtFUmO8EYpIx6ir1tHUjrY2jtkroCNFtmledrSEYiTEihABzlQsIBqNWDU1Dg1oPCA4MiKqNJgpQsMEEVr3zwnKkqBcYV2YMYHw87nG79+c6ov+9zuGc/xA8+wVn2dVbmzPm6vfPy9KKb+PTj8ehRDSNXy7Dt+vryzc/vnr3wK4mbdt+6unfUEsDBBQAAgAIACt6b0x5SuoCZSoAAD5IAAAXAAAAdW5pdmVyc2FsL3VuaXZlcnNhbC5wbmftfHlckmnfL6ZjNfmM9dpM+UxmWcE4uUw0o7mBU5Y5qZRmhmuNEpkihamhLM5M0zKVmhhkLrRbrokK7jhbiKRUJi4oNAmSIjKBgojAAWuqeZ55zjmf9z3vOe97Pv3hB29+9/W7fsv3+i3Xdd+c3R3s/7f3//4+AAD4W8BOvxAAwMIcAFhwZpGl8Zv3bDdbGz/MUkL8twKquleNGS8skF8GfQkA1OQsmTv4nvF68dGd8BQA4IOfTX9mLPSdeADAvyfA78u9J2Jkw/LqpPBo6FE9UA8wAPIgjyw+HrHpQd7P9x/ce+aTrVl+zlf+fvOrrJuO7/8bKmDNySNBS3+oMWtde7j++5Vr1pD3JTnWfcRVayGt5RXNWo/MroKUbplnJlPA3og8pMoZ2Iw8NAyXF3iog0DRhNkeaknLnIIDcm2denzX3jDDMgrX/sWTUVWBBNkmlNSD1ywpv2AGAGRJXZV6cg/46aXwGMdwC+Nd9HVKg/HaoJcbOj80XmfJAqx/B8aaVM/S7bT+/TZ1TgQSbzVeHsh8bN5yN8L4HyCJAj6wVVNt3zbzqyuZ0w9hEgGAp2WO5sB4cAOaYDDOHdacD36q18qZv0ogag9SwZIGO9KPrvixXdVKnZzIjEpf0p2iLTnx7GzPNPPFBXQ+p3pQNqOTYGfvwvBlUWQON8ItTxej0pHjxlgUQQ1rIN4e/URuCwAIdlJCLFs0XWgIVssX6geXTDFaZShQ+nBq390jeN5wNvupveGFPZXsVjA1KmFB9S96OMlDDXuqDDtm+lmQtASb+iH6NtW0DE3UHh+upJhhu+/T1rA1UYSJFHd+jKpGjWiPFCjIPXGJEtcIy6hfXywAtKceTUC0K95LBX6IxksjYaArOvH54SrwAY+BoGW5i08QBz4ee7h4bu0Hw+G8gE0hzs3RyeG2uRIJBlysRP00HEu4U14SxXC4GpFmhTBaLzMVgfCNpz2KaShdPtNI1Tb2pK6zyabHkMW4SB5sN2T2UU5bGlZkswgF71b38QXOD8YC/y5Qt6mLq0jSLgTqeo9LIn91ZlK4+MKn5hgIRXJc+0s7VT9GLYkhY0AU8XGSGMV3SpSOIgUH0RwMdZpfD7OPL8y3loUu1tEIhWlFiVr46kQX+bSWPQYjzvZUy0B9BqFBJ6xuxsPd+XW6+7JPds2rwMM8Fpa468TY4HoWsQQk8yDHPcjAljB0YqSXaq6NRtD6IIbp1MPcW0egjS1504PTakXCzSPCY89XPpavY4X4ZBtxs7FKlLjg4gpewaK6xfuBT3SiGtf3aRWtJ9D2od1LppIKe1CtTlLQC1RrUXbasEdxwLZIdy07VYLzOhUVWzhln5KEGi4/2tyZhXOHqINIizHNlaivi85GkcV0ZEhRQApZgiQzEB7FVLiq2jBbXSpJ8eSr5XVIOB/WnB1FRniUGG1B10mm1moTWIO8sWlt59gQbxWazrWA9hUj4KXUnYfgPBTDi4PBozRhDdEI36obxOxR5Gp5ozeXGkXuwULqZBh7JJ/uVBq6um4Epe3S5csG2/gaOlWFeyC/OsiFl4HXaCep/AF/fnoVVLv6wtoB/4+tv4afMS4FXtQR29wVD7HX7LDuVUEf8C0cXJsK6clkyfYTMScYK54HxbQjW/W0Itij3B4UFQXnoV1na5n0mPhmcRtNVsNKu2R0xb18dlqmP9RGQPi6hI0hIzG98Qt6gZ0DEFKNygtN86ao+QimLGcKYY8y+iMNUlqrX6sdy6l/LC+H2uX4qPoTbeaiBNmOpdoFDhGLH8WmDSQjjf5FZYIgUGU/V8w5e7Swzp/ehZAdL9lm9AQXopwbs1+CdRlV0HMOj/jVU2tFDWSEr0vidl/Ss7VayHGrhO+38mIhp8wAB86ZHIx9JGQu6Y+ZkGzXhpCRj3uBS1HgiytEOlEbW0MfVmRop2uDmTIFLmWixlmdUmDU6SHsDIVsM+32WzeiNfBmrfeGrcCJAXThTYmigpTeR+EjnjFasjtUurG083C5txY+rq5vkQ1AMJ4UBn66tDCKZz8S1lCM8AU+kjVeoTZCU7CZc5KakrMpmdkij/weOK/EC0W9qByAGc5e6aBX7pciio9AkWw3juSYS6QgFtV6O5ashJf0NAroqOwNrBIOpoLzrTFI0kWd+kO+MXsZ6SLwjx2euvWepXw3GbK5ojVuZQGOgXLQJlGcqxnE35hFn8dvrcWd/oyj/NZwOS5RGvO9LSdLxc4iFA+BHM0U2QR+uAtH7qXlji23qPzsMC2IXFxqtUVOIM/indFaOMJXxZz72EwT366gcdK8OFlpntzvArNSIBQGG2NwyRDpu2dRrWlNCdoL3uGDuigfg2ILW2HUAQ6pXqeN0es360W0bazcVf5evFXhPPYLNd8M0E6OghvxxmtsaW0mn91huN5CXSXang7dc1j+KR1ft2IWe7EklZ9qBMrXD8nFYZbx9vCS6UGNm8ZjtH9QU/5ZnG1uwAF6gjr2/SzcgjWkkcArtRV4NbOyMJVG4HE84WSqB3Gn7UPIwaMPjHrw+dTs2s6sjl+YPqdSVjn6DTaFi9OMQbVFckzwVVWUoDPLSUr92KMYlcJEthYlc75uFNKpQ6U6pSs0BaJON8JqL6IdI5ThsjdpuW18eV002ut+WkujTHZiEDI4Y4yWkccdEb4xVxkrnrW2tHefXFNa24K3cJ9dnEYWf59ujJcQ8DLOuSl6ResdNL8eMQDp6yMjDbqmiwF+fBgPzcJN1ERf4m+yfYDvAfIuDU2KvV7ItIqCQMbZjEhyDwpep3UDY5MpSMxwFaMpW5/OA2oq47dwTao1G9HWZod2kasvKR0Bg9PZVRLwULaQaCjqSnGS8P22UBgS32CGMTAmyjyKRzg0twH0rO4QuERZGQjP1BtRTh7H2iFlXrz7ufoTtXJ6ME+uNuIrMsURAaBI0wItCyhCKABwtDffzAZsO+T+F2k01DKwI/6ocE5vBsgqv21lysrFe0zlSXv3J+ampIzMN3IE3NvcacrL/bam/AKYOA82faSNBsVqB/uC51P57v/dQTtsTR9eN/4Xc10eCoX5pComarklLb//tATk4GC7BAyMT7pz//w2090Hvo41zPbBYjLGbhWGApZdpG6I23b/zJGJlSaO7b8QZn62F+AGXB0Us/Hn79zPXmaSITDQLz7/9S1+fjvuviP8FyVU+ZcQ9RrSaXvCjEiQKfdJlRSnlwwdY9mFsjfVj3BqRi8jPn5z9ygM2JsuxKd7mFHh2fC19y7sjWOdMcENCFRK2rSTG0H8vi+zo6uIZTVxfib82ZA0m0fCF3xwKQ4KzIHMPu8KBW97ixYaRKsmKYHb2zfx2b23/u61wwTMzzYVQDns6dSUkjqHpy1Gwu23CLpfmijMfuLI/QuFia3HsLNjpbCcW573t3yOX3a0RCYaD71gt24e1pcfUAnfDhU69266vxb+kdnpZBAD1Nu/6bpxOWSdZc/Bg/MKB0Ls4s6HfGh2OgnEcH2LdhfYuSmyLO58fVGYxckHpNeGi9fvtRFfNnGEwzcu2Doa8EXa+ZdLBEwsO4t5QB5feaPzzqJFBaC/YIb4wPFfDOFe2+7b4f22kb/Yk22Sra6o9F8wE7X8iyGrQv9a4pj/q9/ex6uHw2MgDsqbb3mu18/j0K7U8xdXhS76F9oyluZiQ97y35Hrq2qNvn2eUrLV968sF1ewbYnZX9rn09PLF4BhfwJafhx9L2slErH3r2evQFT+9ewrxRV/PftI7t7vs/6kvROI3fWzNRSXcsEdYgT7Yez5Y4fJ/3DPlI1I+tx77B/kHgPx+h5he97/87eN2snmWPcf21wwE6z1/8DHe+rhNrGf1rOjhjMNe0u4+dXcPNlUXpTEdWIVxVGk1NejRBnrSePpTO2w+GbmDo9929vT3uh7puOT1zOfPXP+/wsCWyzOFGoF7Asfu8cgrbF6jQSGTiTsS+CQtvWR3vJ1VMzqjOfXSF6TDSOpk03SKlIplTA7GpGygYWzZa/Xd3vJvbEzv51Gx2ASMT5qY5QcGxsCIYNmUrBkTtQbLLm4Vlo9JwVggD8WfMK9zCk6ITSGSpDxT92VwgB+33EjB5KRkSEjmXVmeYS+Nbmx5cDOvWDBXLml5oqwbwN/SDG2DvJcCbLbHV69wUaS1EN2Bj3W0Vo2C13R2iOclFZnD+rIEen6RNZFKRt1mENm0yaqhUA2RAuObxQSqLK2I2wUG3WEE3nt4WMh/bC6NCr5zVrg7ALeCLPNXZzkwvX7QuFi7E/NC+boAVPm1t5Hm3LoLUHjymRts1A32YOQhVqi4MBOD6qxHCutTd6l+ngglsdW7FtUN9LFDSzzN87frZmbqL4By/6Cr2KDLGlccpR/YZ1k/6CbzLO2ZUNfDxkJhfPafsgdOcK6LJapJGkd4jfhvLElfusgsK81cDefJdm8uNtT5zVSEMUQO6O+LYzXua2FYbAqEocmJ1wv1h3SuQ0ks3ryUlPwznAB2DPbiXsS5+wIoQXt8rqvV6lYfRSbAOCs7PIgvteVq68NUjW3OAdkp2ILorzfQsQGm0eBMZttZWKFWwHaZgiCKqzoiw8p4eTNPbDYIs9DgluGwoG/6uhwdyjJCW0jX09h6IC6mlWYVSgm8laQnt+s9BDoZ/PSAisb9t+OJks7x/QnMJF8Ve+LverqP011KyimLyRoXwpE3qAmCTr8mm4FldUmC7BcwmAbmb+dvAEuCAbBebBubZytHWstwvcx0XkNf4qxLoH1JJtYkAavKseDDzpu/xb8VHXrbZt97XnlzD5Sb+AJis0o7nMIeCw6+ITReqUWg15Snf/vJNyTttbNVPFpspkRIasiLEVNfCOyUgrSAjXLf1TM8FFfYZx04R/kJZHiOrjLP+BUO+/ld/z6NiSznc1p0YZHs3MToAdwniABpnikc3PkWvhIamPy2Ed5aAmfEEEbplntxD4EDiDt/DGHbXPrqldMsYYfyzeTNB3T/nSOYr0kxVt3Erphp5d+Yh2H3xayfkp9wYj3t6H4TOfX/BWwv9ezoP3Qv60qeKqSP0QWtvCHyWrScODlzV8mc2gxhQ9AjVV6nIoPe7j5UbenbNhQP9KRptPUxxMH5IrQJQHEQM5IrOA0vPpDi4uIgdsb+kgjD2hDqjJc7rnS14ZbdnHP65ltltneekd4R5gnZP72/YrktqEVy7B48I7XBa3qSSisuEXRudE9VnXuzJyT7cdvEdUiEqykZebZOfdY/bkzRUXZi20/Lts0svQ/0If9T4ZlJT79WDhzn53C9UlX/LTEtSgvUqnguDLThCLCbI5hJkdB8M5xJWo4INMeL2ySadCToDPfQbc0Skoy3TYyqtmoblT1pA19m4kniSPa10017S2DYD7Te7HUbJxonb0jqCvzRXZ6y8gU5M7kx/Qv5y2jVTGY+JQjG1miy1vXUC3uADsy82GL96qX9VHnzUBmV0Q5ad7/sY+pn1boo2cfnobsDf5BPbGZqgnExh5rdZwvSjAe7HDnMi1D/fxGDpn0Wysn3LJMe04a9CoGcEgwCFzA6uIZdj7d7j33+89i/P3pW3+EayLxWlPOOqIP84qFsgyHv94kbGj7IxCKmHYVkyP9WsPqo2eqceKNYjxr+uargaMV1e+3SKPln4La585Xv590bl7gtKQ2dau8eKjh2MjeYPV8ReBKNPYQ6BjFETJFguT7b5AypPAYfyqdwFHgOHBpGK8K7cz1Vj6QTo7EGY4+XQj5/ZueHC5TWSz3fq44YSwv0pucaAI451N4CX4f54rek6LlaPSz3RuJoQexwmP4lzaQBAlaW5XdXjBjjZEd6f17u7l734nUvGLOZKtaUEhpuSIWawbkcY5SqLGuKy1VKivqpiMHNYE/aYvqYxCyWV6e4dBRrD3yelQQwT8iQfGLDSyfotZ2jSGpeNWUAtKod/vGMCeBEpWPPeEluopb0UigXqjpTk+Oma3FPbOhnpBdzr7IrLzXYmgombdfjXL9dl9gp6M5GJ4c4fEQKDSmCzhTNlLVPOkZnWYsWlrT4IJiLjeqhIrcwLlxq5h7TNzznjOysq+qmhLn42bEzhNn9TG9tOXIM6/HRNp16owrJwu34Kp4SezMT2M3IYPxrZcWw5nOidoObhqc7J/39bVoQaJcz3h2LbpEujMG9+LXJfita4iR15jyVz6t2UY6iy2cgupnRtxd8V94UDmbr8E+cDafrYMtdgL9VnBZopjz3ghf7SzDTVH3b0ls5QQbwr5Z/knvTfVSvG3uWZ1Csc+yLoD4QxY92JjU2Vha0VXkAqoIScRuNMfY6cStbZ89d+XKutI41aAifz19a7O8QfBq6h7Ihw+Bc5y6dNVm26JbVodZT9oMRF5GY/etczcNZe06tTA2OMP6EVAni55RLZtrs3oO/XB36zqhoIYouuif3Ijba3nzQMdYTKFIkriwMv4wdU2H4hzO4SoFdn4qZ08VaL5InHhYF4D94iJslo3bKy1JxWI+RPhqf9na3FbLK4/6XFPmqy9vOULLvOM2Blucy06PdxBQzB6FyEYqAgx3rO7kSVHSWysbfmDaLvU4NV7TOf2y1LC7It1vuV5OUDfDYIyvr0ZU26XIr7PD33NRfPjNc5AOi4Syw82S/W3vqdhZ4lnN1JexViKaOENyyeFWRgsG/7J1OH076DaFmO/K1qjUFoNE+8s9m/PNZGi7umqronoBQlIK1Y2NES+FBx237oXNprQFNfD7LDFYiOPDkKCf+BCIqiZnGKO5Y7TKe/fyU2nDGKrjp3liA+Ho+eWOvSOXpPOxx8YLNnjSk/iCCeuWKAh5QuAgCnylbrrsrC7sklkAn3W4ldONoeFiOOCrQU8iB8Uy+YKbTocNFw6I1mkDtBlfNnu7hFiK0uqntChqTMdIWaxhpWMIOSesasVL63qzLWrwC55ONsshxe3GAto4yTMhUH2xR6cZj5u5Ab6ah8pLa0NgIQkseGV4grZtp8vsBxqa1RnVZOZjF+7JFsMTX7qUuKJXPeOPaIcnSKujhdt35Y5yYvUYzWVxxu75Pqq7EPe3q9R+xlmlotycjXGgLsaGWazXuAJqqYSQApErR6L4Sos252vIYs36vkxexiU9c723G9a/7YpodZkOn6Vvni2YYbDVCq85/J7c+OsxeC40ZGm8Pef6GilDFz4465GtOnuSvNyCEmbxiz9EcVGxiTN99WVk6x0Fg1iZyqr01nLcA4zPS+dh6hvPQ28zkJr4ndMNCMKrMg5PJrbk/CxGr9ybEzla+mq4xFX/zLXzrEuc/ATLq5PlrAx92RuOk6AtRud6PEBClAWKGs7Qqyjrg5VnCiODj9sqw76RBryM2XzSHIPY60f52Rh0Yx3tmQ92vf6eauhdT/l5PoyPULCvEoBWASIqQGI/So1WzmTi5sCuLzum5FjTySHmOucgLuxpxh+7U2SsMSEHMwcVxgx8aeT+2j8ydq3i8S7XYpxOGuvKerOv5Qyd+82a859QFkRyjCkWpxhK4RZ7aydqQQYN1bA4KbCEj82WNLaRX3fVPEWsYToWBJ19lBM8v0tKOdNBzpOklYxgq6pfs66pFxVvWzZA2MGdfjPyutXSAX8T+d7mxD2WZybm6+/+gvpPzP1U8wpOPIjIN3PQzhcdaYecOwEX8fPCedV+hMjqmNOwYQQMZuT+BdL86Z9mSAJJVxhLE0FU3KpXw13KrWa609uUV9zBjfrAIj96nkkPD81zf2iGot3cOl+vcDUoRq9I50XqrhA7IHyBw7GzjynBoPUFFfEheVTsQuWFncAgD/Lc8oGtilUc5ac5UpDRceTrG3OUOM81nNWZEzWFlBK7P6YMsYx/TGXvpAbuB3tg10HW/t6FJijrzi8d+GpQOVbBJsR+dL4k5ZWqUTetOtRkJTsLgcEaokcDQ8B3z4rTi5SThyI/0p0EcmgEfpszx+KT7b9giB5UKWG0ANmpOxvFMO1/lL4XbjibhVCshIp6zP7gN0UyKzgpksBJl/LfK3hYx8byuPGtG+RHdpDrUyNpwsCjYNvO9VCxLxBiTC98veJs1nppfKxsFgPxq0pUzEBEm3AdGW+E2znLtL3n9B44gEvTe83Bmfj6NfJxV+ah3LO4THeojb4IzUcKG0vcNDBajmrspFNiKUmVfbcj9YLJZVsGI1wiLNfL4rQFDZJijaqbaHDBkxbvgiawT7bGlgQEbTSn4Q1fZBV1I8JCVsbz9aELB4Rw6bmo06IXhazpwT6LiDHeioNhryDiQbfq8Gsmspi38CehbItb+CJmH1NJZQe7cE7exsvWsEVIj8Wds8igEzT8D6chjnY7bNZfLCBJdmSuDmMrb3xoiV+2b/tL+JDjOFmBEDA2FmhDcjsGJ9yE2lACk0Mc9pLUTonUv+88mCvTxsN5CWwCBs6XY37Kj5uojhV53g5S8eNaN5AM3qdpTrQYJs72lc+NDSP4RXe8j/0w9xefQS+trNgw55Pl9uXZtk86mgbaWgsLqAP0IJX266sb5ArGgmsfmqGInOtXZdXUVeL95XgVH6Gr2JxBCROlbchhe1MGbxK7ItbOR7xiOKfGCMlVlUufgxw4sAVTpMuEx8XxWroTSbHcQtZjCWcYMs0CCu8wUDS52wv22L6t6z2y9y2vi6dyODSm/nJtDuLgGvA2xZauuFp2nAf3ot5jJfLDBa9cvCrS8kzHKnbp/tmtVw2/BNm/WXV90MqlW8oX7fz3r0/I9ZcKnAP7xtv/sb4GkFQfzaMcwnFl0ZmkTf8US4x1PRVn0Aqh+L6l/be9Wcqo2F2vt/ccHG682XB3AH/1X4/g1nnOte2Ewp2odAcRVUhimiKTqc4EmXJNVqILV+xdqhzqTsHlv6Xxg83cImOQ9THtlLnf2/NPFnn6nTWZtPBApOJtSyS+uAvoP+3d1/d6F68/oizA/F5Q4uv9uCTn3pNm/bfrX8tGJx/5aSnUoIRy74cx0+ko59d7NZW3rnzmBzwHnfnRuv+O/2rszbnWWtSfORmzEP+2VX/pP7DrzEKFWk70RLzJGru+OLgI0U53NFcl/HmCk+AD/Hwzbd1buoUErdxqew/VmYWPeEu1u0Cra1b9boh2SOVb6WOvzandlkmF4ANU3ts6L972iTk9yPYe7J2478T97yiuzAHR/p015ERZxP2hv6D2g5+GUmefjI2MmjYVGosa/5kvfxOi3bSsqThppNBTd9eqoeQvGF0GP9XJiYYx7nKzzizpX+jnonA3zzfr6/uP2YMCt5xToQ10zNMr+//JLvRz+WbWkJmnd9MgxP2/C/UyYTL8tMdfaLS9E1BV/Q5d78R9J+7/C3EdzfurYud+jXUiypP4bwnN8VEPhQb/PQvFTsG/JbX4x4X2TqAP2umiP1cuxspm5jggKeofOsE9bdOV6OK5R/a6PR5nAVUMb4Zylf1/xi53TZwinahOTyra+eYMODvgrTpHNIqOEPW+1j0tcN4cuYjX3LyA857rAL9W1s5m3mvxBW84np33GC3wtWtYfiZvAeC33why3eSpLKfXZ0z9m/aYvORLfu2OicvzHlrDeSfOO3H+PeKYMvz8cb/pnF3xcJt1cYZpZ9/lovPNP/Gix3VmNU82SeusGo6N3E+wPSpvVQuiHCJ3/lkGibN5CGDI1JNwW6+YHg0YdRzY+mflmp8LrTpAFjjwgch/EMUB4avf59sGfoq2TNr4Z/3tIi1FNmY/ZKFu/5NUy83SBVjJmOHTNfxdfyGMyNoSMvf7z6XEwHsJHAVzScd08D/ftcB4l8sGTaevl3Of+59njhZZL+p0eweyd+L8/ydOgG17mm4Eqh/pEtZ1lL97sPMd4R3hHeG/NyHmxG/fF7qqt/vFUM8vex0yfaafhIKqWxSdXRSdgwN01/1Tb4hsH42IBHJtm3nWRTE4OIBK47beP3XkwZaT/6eeRHkzrGXM9EreYtMg+//QUy8FNzqzJCWZk6Jaqm6CvdDYm5DUbepWkHoohXscE+XRtgqZzWiyM71A8pjbW4Z9nHpxJIc5W8707MO5SA8V0vH1cqkDi3hJOZBCMRPqJtNhAk13OnmhV/kqdHZzk49ppOkEKmXQPdHVQdk4RB93U9O6UwvLVzswe7YlG7DFzVYzMyxozOqnE5ihXlnjHRh+PLS0DLELTdTyYW0vLqBbJhWuhBfnQGoh0XA3hzB1ozqyu7fRWD4mqnUSiLoxkjzNpFT0uUrF6TyeVq9mEjm0NM01Zl/t6nWUY3Y3pk1v/VUKus+NR45zZvzH+2GGLR8ADpxTjEoQLbcv986f8aapacH1so9E6ZkD6KPUZquGqqBdJgVWXAzoLRTOjfYs3lePG6tqnswYRjj+GwYLLHlBZrSIpyQYn6odk9p8QCNXqKIzWvctiv9pmLDiBY/RNv3AAcQXI+ldGSj46hUFB5Bwr2F05N15oRKlYvohA9YJiWUOIxrHYcsRwtNW2dnmgP7rLcuOCvHqS9VL6DebZK1HCp3Z8hmwcMoj3Xa33ZPUPcMlcQhFfgCccAgTVtnD8aNduSMufkpYQMbb0aAuLupMaE138zNHACbD42DwC5IwLLi0PYFZuw9YN604cZi6nC1qIq4wSAiTks6t1zykmzATqSK3uh6jQG4MljLskhljxGb7adws65jRdfkwy33VC+m35wWpZMubmmSs3Zar7uKLZh+yM4Ek3clJJ4jtUa0onTY3jHhcROXkAUv5zaqCewz2CWAvqvhwzunAOopcIZkblKsqWB01fRd7sEXZvMRbvsQBRHNn+o+FUf6pwz4sM0BSUNuumNaP+q+Pq9RlKDqw+oWLVL7wE3OXO0EPyhCtLcpB5uZItkVdq/ZBbzkhvdJqf/D5lAyPa9l0Qo8KXgm9kkSdXtn4PHVVk+D5jMv1DEjM9+NNmb1u4deaJmPqu8LuVH0M6M/GxeM4RNCBu03WGb1ukfnVS/YyDC35ZiueAA/10gQYMI9j8RnnQzNG+HRz5jpO1hHDNastUanDRvXLd0enVw+OVpge6PmkD+qXOgxoT0vSWI+GlWmvhqNqwzRym3LtU+8/mAHtdZDE4uVmmqq06ehjVfsg48IVn+mMTYtYVg54ZOjKiuGh7WtzVHh9FE/VW6HryqpndWyvHnk4LXgOfhpnr+1n97Wp6uefh36++OhbMtzu3P5D1rw6p1j2xJY5NZFTpr1mFAERqxsP52h/243eb3vvwTWOy3UjgFN32uae1cMNiEjgZZk14wtOwN/D16lTgL/K0knC7YW/I2nFwl2dV/b112HWQPk3G4VA7RhooCBLzXcCiVofxYkuSztGFN4sxY5LZvYz7QuD25TF8iEcnXmFS9QrxU3relON/trR7Um+2eRdJp0M4zulTOAflhvla9BXzRKBV8JSY6eMHnXK+ebcnHVIZ9aSzl/KgmjdtLkzaT1tq+99PmhPAalTIafsUQohGbFAQBYPz6RhDQstIvc85EmJ6ahnJRxlCup6sTAzFbsq024AuXHlBx7k+q3PrpdJ4uIBmaoBJBrSAwuGhVOtTogu+gdTxIp64sy8MEUb+khxAWViZPTqeUHJ2Be/roCdyzsyvC2s72+AKOIKDdpCeernEMi1AbLki4NMp+qfIVPXrFsnUwOYwa7VfYOQMpjHoVg4mcpBrOvFPyqn27JrRG4qSn3cA1mHZii7qDoeO8ksmpSzOggp2JhwFd/JLiX28xUarVkn4GlnGJd1mCRbb36wPlgkNce/fOgiKjod3aiHg9cgwYLHrokSPvereQeTh+jkVT9HaDaFRLsDjraKm5/1MrWnPTeithb1fYncUM3eoWVLm53Q1bfI1YhB0Fa+n9a7THsjHLX58WNYh7KpjllB7GoKJEtSEx4z03Ztyq3TxjknVn9nfWxCaL3bEhBelQG5fRDFtmiIKPXYyPmm1rg2mJOPI8jSaejGefvk8UrU6iD9j970pSaINbTpxbH6W3PuBu88ty8v5AN0iEqr57FIxDMBpGsA+CKASb2lsvQ3VGXSgxSzt2PVu3vxj40mSmDLEinFYZZ14kv0oOT0mOZ6cDw8o06bLmvz2rH64148zZikohrHNf0CGbe92W0AVXlklyXPih5WOG8bAtoZhZ2uDTHh/ZBmU9PnDxorj030vVcmtQRUVXNmhOZ5Yr+61khqT5jt0tiZn1YEu6JtRPGorXyBsxykrzyxv23SY28q1Qi8HbN1fFyg7VIZIUnqKv+5oQy8JufCOARuTI9VUdO4JDbUqVdx29CPo/HWh/cNl9MTeI/J4a/M8anGf6rfYc3LaceFWuVXioxPSY8Pk+ZazC6KdfFfkAb2V/WoQm9RAQyYTV3fZhQNF0bNqKDbBmAiU5Ia8difxyrABwrEJ9s+XBNgCPhOYAyxe4ZBiflmG/U6oUEn+mbh6i143ykMnBzGB1SH+9hHlt2vo4hlObS6vdLt86g49MYWo7ttvyvjGGUzB/SFT8t12OJLKpZ8ML4+SEQKzFPe7dan7mz2Jg3GGKqIG5cpNvOBN6pPV92dJBlD4M68kWSGF0NZAb7KLK7BhZYbMnzJas7fEe0GxqtocSlwSnmgVTvZDBMY9Grq3G/2+t+cBcoSddHceLV+fMzzK7OV5SU5zpwvp5xk9qSbES8X1ZX6OnHvKwhvE9lz58xr5+ra4dTVLyEk0ArUZMMo1f8xEXw16EShGxyF7q87+0LxRST4ykN6eqdy9hZ++wHNCjX3RhPMGJjXBTTbyWzuelDrtLeL5YzyqdjvgmaZlId1WjWNk+XtVqaNvwA+8JupYGGbXlenBs8ofX04p6Fzv/Wk0pLpd1XvtZRlQOhfTlfk7Hauz7kkRta/jE2fJ8Kr+gwVe01+tk0wHF2PX5tL9WBGQV96mLU6s2Ie6/Vnn5ueTPNM0jAXrwJfk0EPHn0ubavdqw4w4nF9AuMGEQn1gNk+1AOO82S7csWFbuFhlqKal55dgpUYTKfwnAVX81Jrg+pdn4b1KmsM5zQ6qNsl776IslP1d6uaw1GhCX87sYtZUYx+BbYPHgmRGtYGCR+6v3d23sV8k4oKoW7bhkSbR2VWh+1fwAYtPNjS3InEu6gVMhsz9jXqIp9dqUQTzvP0l7V9xRyjdy8EAbWNREysXzCyMK2Zgo6P3m6by/JLJRrbek/35KEtuhkidAD6i6tB4Uqdm441TLOhuh7osS6cgkT11nkuQnIA4T6x3TcyIDuEy6lhi0QePGCLplG1EPkqqJqnNguOaOAU/5c+n/7el3pkeLzJLEsqa5SUeM1a/74deC2RpGhRcTyxXY9iS9goF3T1AGbWSZdWsIrB4ftp9vfq5oPpMWd5Di56DYWRPl3bMnzqVgVJu76Ugo6o14mmk5orhpkrnHdc8f5IcfnOZM4yhC+IuPIz4rqr1Of+hEaiQU0kflpK4RDV6US1KJ0gSe9kA5XlwPahsoy2Iv9p3HmrU6ifim96dKVUJAibj7CVlYOw0PmgEmTZZ8Xrpf2RtIr8JwsRZdPzMGDOURW9TF1k+PAKU92jHQ9nRghWnD7xc2eW+9bUzAymKpGZNpt8APoI1lxb5D1KIxTjnEYohDFKDGN137YvNOJ9vUqxtzE5kU414K1lFTc/O2zfEzE/7+in89jzeELzTbjLq5zP4lyCqlbMNETuG7Y2FXxaUz0ssD4dYnnc9EZUJFCzJ2h1XKPAde4n13zpJuYRBaeyTMLB7uWyYgTfwNg8ImoNW4M7Of4wJz/MxLzx/ZdwOrZvWe5eabgxzSWxTG8Ftln2l41Dnofxk8L06qw45uqHRjh0ZuHLgMw/7NXycmjV1j/qDXfAPTtTYe86pTavKnw5utedqelSQLZYI3xLZ6/4thU2zxvBLtamQVDGdmWUlbhKjnnpL3amGnVNWQVo54m8RnoTv3EuSyYaLX9uNXHuhUJFpYCvkgwO92bNvyVqGUTt4C+bjJ5ULrRQxlqpbAKrcv7QU6QN7E1RgO0UxY6mOvGR7ARq03fjdFOVOAqOHTF2EA128sPR328TbNAqKEyc5wt4sMqfIA4niEVcwxyXcxaYoj1NnDndF4Rr7EXP3UfncynKhvGcewhhY7axSDTV3WW4iMaM6HsfarJxqc2Z8NLBtI0Kr6pkdU13tGVUH2/soaWYQZAygk3BMJ+k/4rX5dbblkVlq69UPbO/O6H0FhZgjJp+FD1d+Dd03bbRlEj9yV/CWgZSJsFPPSEd3SksvJYvhOj4ZvKMvuZONlH5mzVx5nhxRSGqDG/syYZcsNsOnPu+/ZqysfIjh8ag8BeHuI2crIay9LqqnzbJ8xAYKtM+N8dfIqEtmjEljp4cGLLAwbQD92vqlXK7Zy3KxlahXrmlzKr/nDGMTUwZ3LlEj34OAr4PZWr9akP/qg9Ez7JhhBAXUzdIB/m0F8YQNGLMWhPJZ8xMMNVD1ddFLTL9WA0sI8u9eM4wc3z+p2tiRw3sBNvcOblBj240CXFUhxAIFRG2uaa3Nky/oBPSuGz+6/gSqkbPxWAUBsApYG9oagOUa+IQsD3Yr2rrgW//B1BLAwQUAAIACAArem9MFQUy+E0AAABqAAAAGwAAAHVuaXZlcnNhbC91bml2ZXJzYWwucG5nLnhtbLOxr8jNUShLLSrOzM+zVTLUM1Cyt+PlsikoSi3LTC1XqACKAQUhQEmh0lbJxAjBLc9MKcmwVTI3MkWIZaRmpmeU2CqZmpjABfWBRgIAUEsBAgAAFAACAAgAUXpvTD08L9HBAAAA5QEAABoAAAAAAAAAAQAAAAAAAAAAAHVuaXZlcnNhbC9pMThuX3ByZXNldHMueG1sUEsBAgAAFAACAAgAUXpvTP59L/dkAAAAZQAAABwAAAAAAAAAAQAAAAAA+QAAAHVuaXZlcnNhbC9sb2NhbF9zZXR0aW5ncy54bWxQSwECAAAUAAIACABElFdHI7RO+/sCAACwCAAAFAAAAAAAAAABAAAAAACXAQAAdW5pdmVyc2FsL3BsYXllci54bWxQSwECAAAUAAIACABRem9Mt34rbWQBAADvAgAAKQAAAAAAAAABAAAAAADEBAAAdW5pdmVyc2FsL3NraW5fY3VzdG9taXphdGlvbl9zZXR0aW5ncy54bWxQSwECAAAUAAIACAArem9MeUrqAmUqAAA+SAAAFwAAAAAAAAAAAAAAAABvBgAAdW5pdmVyc2FsL3VuaXZlcnNhbC5wbmdQSwECAAAUAAIACAArem9MFQUy+E0AAABqAAAAGwAAAAAAAAABAAAAAAAJMQAAdW5pdmVyc2FsL3VuaXZlcnNhbC5wbmcueG1sUEsFBgAAAAAGAAYAuQEAAI8xAAAAAA=="/>
  <p:tag name="ISPRING_PRESENTATION_TITLE" val="演示文稿1"/>
  <p:tag name="ISPRING_ULTRA_SCORM_COURSE_ID" val="4C932017-8D67-43A0-9751-2BEC31E52CC7"/>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内容列表"/>
  <p:tag name="ISPRINGCLOUDFOLDERID" val="0"/>
  <p:tag name="ISPRINGCLOUDFOLDERPATH" val="资源库"/>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hnbwxet">
      <a:majorFont>
        <a:latin typeface="微软雅黑" panose="020F0302020204030204"/>
        <a:ea typeface="微软雅黑"/>
        <a:cs typeface=""/>
      </a:majorFont>
      <a:minorFont>
        <a:latin typeface="微软雅黑"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6070</TotalTime>
  <Words>13634</Words>
  <Application>Microsoft Office PowerPoint</Application>
  <PresentationFormat>宽屏</PresentationFormat>
  <Paragraphs>1032</Paragraphs>
  <Slides>97</Slides>
  <Notes>97</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97</vt:i4>
      </vt:variant>
    </vt:vector>
  </HeadingPairs>
  <TitlesOfParts>
    <vt:vector size="108" baseType="lpstr">
      <vt:lpstr>-apple-system</vt:lpstr>
      <vt:lpstr>等线</vt:lpstr>
      <vt:lpstr>华文彩云</vt:lpstr>
      <vt:lpstr>微软雅黑</vt:lpstr>
      <vt:lpstr>Agency FB</vt:lpstr>
      <vt:lpstr>Arial</vt:lpstr>
      <vt:lpstr>Calibri</vt:lpstr>
      <vt:lpstr>Impact</vt:lpstr>
      <vt:lpstr>Open Sans</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黑色点线</dc:title>
  <dc:creator>第一PPT</dc:creator>
  <cp:keywords>www.1ppt.com</cp:keywords>
  <dc:description>www.1ppt.com</dc:description>
  <cp:lastModifiedBy>张 鹏</cp:lastModifiedBy>
  <cp:revision>404</cp:revision>
  <dcterms:created xsi:type="dcterms:W3CDTF">2018-03-15T15:36:21Z</dcterms:created>
  <dcterms:modified xsi:type="dcterms:W3CDTF">2021-07-04T12:42:44Z</dcterms:modified>
  <cp:contentStatus>https:/shop410307923.taobao.com;</cp:contentStatus>
</cp:coreProperties>
</file>